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Gill Sans" panose="020B0502020104020203" pitchFamily="34" charset="-79"/>
      <p:bold r:id="rId33"/>
    </p:embeddedFont>
    <p:embeddedFont>
      <p:font typeface="Open Sans" panose="020B0606030504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nBCUNfrlZHjK2cZrh/x7ZQdIV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p:restoredTop sz="61685"/>
  </p:normalViewPr>
  <p:slideViewPr>
    <p:cSldViewPr snapToGrid="0">
      <p:cViewPr varScale="1">
        <p:scale>
          <a:sx n="62" d="100"/>
          <a:sy n="62" d="100"/>
        </p:scale>
        <p:origin x="3040"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“Welcome, everyone, and thank you for being here. Today, we’re going to take a deep dive into two important topics that affect every school community: restorative practices and bullying prevention.</a:t>
            </a:r>
          </a:p>
          <a:p>
            <a:r>
              <a:rPr lang="en-US" dirty="0"/>
              <a:t>Now, sometimes when we hear these two terms, they feel like separate ideas. Restorative practices sounds like something we do in discipline or when there’s conflict. Bullying prevention sounds like assemblies, rules, or policies. But here’s the truth—they’re connected at the core. If we want to prevent bullying, we can’t just hand out punishments or give one-time lessons. We need to build a school culture where students feel seen, valued, and connected. That’s exactly what restorative practices are about.</a:t>
            </a:r>
          </a:p>
          <a:p>
            <a:r>
              <a:rPr lang="en-US" dirty="0"/>
              <a:t>Throughout this session, I’ll walk you through what bullying actually looks like, because there are still a lot of myths out there. We’ll break down the power dynamics that make bullying so harmful, and then we’ll connect that to restorative tools that help us respond in healthier, more effective ways.</a:t>
            </a:r>
          </a:p>
          <a:p>
            <a:r>
              <a:rPr lang="en-US" dirty="0"/>
              <a:t>As we go through, I want you to think about your own context—your classroom, your school, your district. What’s already working? Where are the cracks? By the end, my hope is that you’ll walk away not only with new strategies, but also with a mindset shift: that discipline and bullying prevention aren’t about control or punishment, but about relationships and growth.</a:t>
            </a:r>
          </a:p>
          <a:p>
            <a:r>
              <a:rPr lang="en-US" dirty="0"/>
              <a:t>So, let’s get started.”</a:t>
            </a: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i="1" dirty="0"/>
              <a:t>Presenter Notes:</a:t>
            </a:r>
            <a:br>
              <a:rPr lang="en-US" dirty="0"/>
            </a:br>
            <a:r>
              <a:rPr lang="en-US" dirty="0"/>
              <a:t>“This slide brings us back to those three approaches:</a:t>
            </a:r>
          </a:p>
          <a:p>
            <a:r>
              <a:rPr lang="en-US" dirty="0"/>
              <a:t>Doing </a:t>
            </a:r>
            <a:r>
              <a:rPr lang="en-US" i="1" dirty="0"/>
              <a:t>to</a:t>
            </a:r>
            <a:r>
              <a:rPr lang="en-US" dirty="0"/>
              <a:t> students,</a:t>
            </a:r>
          </a:p>
          <a:p>
            <a:r>
              <a:rPr lang="en-US" dirty="0"/>
              <a:t>Doing </a:t>
            </a:r>
            <a:r>
              <a:rPr lang="en-US" i="1" dirty="0"/>
              <a:t>for</a:t>
            </a:r>
            <a:r>
              <a:rPr lang="en-US" dirty="0"/>
              <a:t> students, and</a:t>
            </a:r>
          </a:p>
          <a:p>
            <a:r>
              <a:rPr lang="en-US" dirty="0"/>
              <a:t>Doing </a:t>
            </a:r>
            <a:r>
              <a:rPr lang="en-US" i="1" dirty="0"/>
              <a:t>with</a:t>
            </a:r>
            <a:r>
              <a:rPr lang="en-US" dirty="0"/>
              <a:t> students.</a:t>
            </a:r>
          </a:p>
          <a:p>
            <a:r>
              <a:rPr lang="en-US" dirty="0"/>
              <a:t>When we operate in the </a:t>
            </a:r>
            <a:r>
              <a:rPr lang="en-US" i="1" dirty="0"/>
              <a:t>to</a:t>
            </a:r>
            <a:r>
              <a:rPr lang="en-US" dirty="0"/>
              <a:t> mode, discipline looks like: ‘You broke the rule, here’s your punishment.’ It’s one-sided.</a:t>
            </a:r>
            <a:br>
              <a:rPr lang="en-US" dirty="0"/>
            </a:br>
            <a:r>
              <a:rPr lang="en-US" dirty="0"/>
              <a:t>When we operate in the </a:t>
            </a:r>
            <a:r>
              <a:rPr lang="en-US" i="1" dirty="0"/>
              <a:t>for</a:t>
            </a:r>
            <a:r>
              <a:rPr lang="en-US" dirty="0"/>
              <a:t> mode, it’s: ‘Don’t worry, I’ll fix this for you.’ Again, one-sided—only this time, the adult shoulders the responsibility.</a:t>
            </a:r>
            <a:br>
              <a:rPr lang="en-US" dirty="0"/>
            </a:br>
            <a:r>
              <a:rPr lang="en-US" dirty="0"/>
              <a:t>But when we shift to </a:t>
            </a:r>
            <a:r>
              <a:rPr lang="en-US" i="1" dirty="0"/>
              <a:t>with</a:t>
            </a:r>
            <a:r>
              <a:rPr lang="en-US" dirty="0"/>
              <a:t>, the dynamic changes. The adult sets boundaries, yes, but they also involve the student in finding solutions. It’s collaborative.</a:t>
            </a:r>
          </a:p>
          <a:p>
            <a:r>
              <a:rPr lang="en-US" dirty="0"/>
              <a:t>This isn’t about being soft. In fact, the </a:t>
            </a:r>
            <a:r>
              <a:rPr lang="en-US" i="1" dirty="0"/>
              <a:t>with</a:t>
            </a:r>
            <a:r>
              <a:rPr lang="en-US" dirty="0"/>
              <a:t> approach often feels harder in the moment because it requires dialogue, patience, and structure. But it’s also the only approach that builds lasting change.</a:t>
            </a:r>
          </a:p>
          <a:p>
            <a:r>
              <a:rPr lang="en-US" dirty="0"/>
              <a:t>So as you hear me talk through examples today, keep this framework in your mind. Ask yourself: is my current discipline practice mostly </a:t>
            </a:r>
            <a:r>
              <a:rPr lang="en-US" i="1" dirty="0"/>
              <a:t>to</a:t>
            </a:r>
            <a:r>
              <a:rPr lang="en-US" dirty="0"/>
              <a:t>, </a:t>
            </a:r>
            <a:r>
              <a:rPr lang="en-US" i="1" dirty="0"/>
              <a:t>for</a:t>
            </a:r>
            <a:r>
              <a:rPr lang="en-US" dirty="0"/>
              <a:t>, or </a:t>
            </a:r>
            <a:r>
              <a:rPr lang="en-US" i="1" dirty="0"/>
              <a:t>with</a:t>
            </a:r>
            <a:r>
              <a:rPr lang="en-US" dirty="0"/>
              <a:t>? Where might I want to shift?”</a:t>
            </a:r>
          </a:p>
          <a:p>
            <a:pPr marL="0" lvl="0" indent="0" algn="l" rtl="0">
              <a:spcBef>
                <a:spcPts val="0"/>
              </a:spcBef>
              <a:spcAft>
                <a:spcPts val="0"/>
              </a:spcAft>
              <a:buNone/>
            </a:pPr>
            <a:endParaRPr dirty="0"/>
          </a:p>
        </p:txBody>
      </p:sp>
      <p:sp>
        <p:nvSpPr>
          <p:cNvPr id="210" name="Google Shape;21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“One of the simplest ways to understand restorative practices is through this formula: </a:t>
            </a:r>
            <a:r>
              <a:rPr lang="en-US" b="1" dirty="0"/>
              <a:t>Boundaries plus support equals desire to change.</a:t>
            </a:r>
            <a:endParaRPr lang="en-US" dirty="0"/>
          </a:p>
          <a:p>
            <a:r>
              <a:rPr lang="en-US" dirty="0"/>
              <a:t>Boundaries without support often just lead to compliance out of fear. Students might obey in the moment, but nothing changes in their attitude or understanding.</a:t>
            </a:r>
            <a:br>
              <a:rPr lang="en-US" dirty="0"/>
            </a:br>
            <a:r>
              <a:rPr lang="en-US" dirty="0"/>
              <a:t>Support without boundaries can feel good in the short term, but it creates chaos and inconsistency. Students need limits in order to feel safe.</a:t>
            </a:r>
          </a:p>
          <a:p>
            <a:r>
              <a:rPr lang="en-US" dirty="0"/>
              <a:t>When we bring boundaries and support together, something shifts. Students feel both safe and accountable. They see that adults care enough to set expectations, but also to walk alongside them as they learn from mistakes. That combination is what creates genuine desire to change behavior—not because they’re scared, and not because someone else fixed it for them, but because they feel invested in the outcome.</a:t>
            </a:r>
          </a:p>
          <a:p>
            <a:r>
              <a:rPr lang="en-US" dirty="0"/>
              <a:t>This is the heart of restorative work: accountability that comes with compassion.”</a:t>
            </a:r>
          </a:p>
          <a:p>
            <a:pPr marL="0" lvl="0" indent="0" algn="l" rtl="0">
              <a:spcBef>
                <a:spcPts val="0"/>
              </a:spcBef>
              <a:spcAft>
                <a:spcPts val="0"/>
              </a:spcAft>
              <a:buNone/>
            </a:pPr>
            <a:endParaRPr lang="en-US" dirty="0"/>
          </a:p>
          <a:p>
            <a:r>
              <a:rPr lang="en-US" i="1" dirty="0"/>
              <a:t>Presenter Notes:</a:t>
            </a:r>
            <a:br>
              <a:rPr lang="en-US" dirty="0"/>
            </a:br>
            <a:r>
              <a:rPr lang="en-US" dirty="0"/>
              <a:t>“Now let’s pause for some interaction. Think of real scenarios in your school or classroom.</a:t>
            </a:r>
          </a:p>
          <a:p>
            <a:r>
              <a:rPr lang="en-US" dirty="0"/>
              <a:t>For example: a student refuses to do their work. In that moment, would a </a:t>
            </a:r>
            <a:r>
              <a:rPr lang="en-US" i="1" dirty="0"/>
              <a:t>to</a:t>
            </a:r>
            <a:r>
              <a:rPr lang="en-US" dirty="0"/>
              <a:t> response, a </a:t>
            </a:r>
            <a:r>
              <a:rPr lang="en-US" i="1" dirty="0"/>
              <a:t>for</a:t>
            </a:r>
            <a:r>
              <a:rPr lang="en-US" dirty="0"/>
              <a:t> response, or a </a:t>
            </a:r>
            <a:r>
              <a:rPr lang="en-US" i="1" dirty="0"/>
              <a:t>with</a:t>
            </a:r>
            <a:r>
              <a:rPr lang="en-US" dirty="0"/>
              <a:t> response work best?</a:t>
            </a:r>
            <a:br>
              <a:rPr lang="en-US" dirty="0"/>
            </a:br>
            <a:r>
              <a:rPr lang="en-US" dirty="0"/>
              <a:t>Or picture a conflict between two students that escalates into name-calling. Which discipline approach could actually resolve the situation, not just quiet it down?</a:t>
            </a:r>
          </a:p>
          <a:p>
            <a:r>
              <a:rPr lang="en-US" dirty="0"/>
              <a:t>Take a moment to reflect—or if you’re in a group setting, share with the person next to you. The goal here isn’t to get it ‘right’ but to start training ourselves to recognize which mode we’re in.</a:t>
            </a:r>
          </a:p>
          <a:p>
            <a:r>
              <a:rPr lang="en-US" dirty="0"/>
              <a:t>Remember: restorative practices don’t eliminate the need for structure. They balance structure with empathy. And practice is what helps us get better at choosing </a:t>
            </a:r>
            <a:r>
              <a:rPr lang="en-US" i="1" dirty="0"/>
              <a:t>with</a:t>
            </a:r>
            <a:r>
              <a:rPr lang="en-US" dirty="0"/>
              <a:t> instead of defaulting to </a:t>
            </a:r>
            <a:r>
              <a:rPr lang="en-US" i="1" dirty="0"/>
              <a:t>to</a:t>
            </a:r>
            <a:r>
              <a:rPr lang="en-US" dirty="0"/>
              <a:t> or </a:t>
            </a:r>
            <a:r>
              <a:rPr lang="en-US" i="1" dirty="0"/>
              <a:t>for</a:t>
            </a:r>
            <a:r>
              <a:rPr lang="en-US" dirty="0"/>
              <a:t>.”</a:t>
            </a:r>
          </a:p>
          <a:p>
            <a:pPr marL="0" lvl="0" indent="0" algn="l" rtl="0">
              <a:spcBef>
                <a:spcPts val="0"/>
              </a:spcBef>
              <a:spcAft>
                <a:spcPts val="0"/>
              </a:spcAft>
              <a:buNone/>
            </a:pPr>
            <a:endParaRPr dirty="0"/>
          </a:p>
        </p:txBody>
      </p:sp>
      <p:sp>
        <p:nvSpPr>
          <p:cNvPr id="234" name="Google Shape;2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“This slide introduces something that may be new to you: the nine affects. Affect is basically our hardwired, biological response to changes in the intensity of what’s happening around us. When neurons fire more, less, or persistently, we feel it. That’s affect.</a:t>
            </a:r>
          </a:p>
          <a:p>
            <a:r>
              <a:rPr lang="en-US" dirty="0"/>
              <a:t>Here’s why it matters: affect is the engine behind feelings and emotions. An affect leads to a feeling, a feeling tied to memory creates an emotion, and over time, repeated patterns of emotions create what we might call our personality.</a:t>
            </a:r>
          </a:p>
          <a:p>
            <a:r>
              <a:rPr lang="en-US" dirty="0"/>
              <a:t>Think about joy for a moment. Joy has a specific facial expression and body posture—you know it when you see it. Anger, shame, fear—same thing. These affects feel rewarding, punishing, or neutral in their own ways. They tell our bodies how urgent something is.</a:t>
            </a:r>
          </a:p>
          <a:p>
            <a:r>
              <a:rPr lang="en-US" dirty="0"/>
              <a:t>Now, why does this matter in schools? Because the way students experience affect shapes how they behave. If a student feels shame, their body might tell them to withdraw, lash out, or hide. If a student feels joy, they engage, connect, and learn.</a:t>
            </a:r>
          </a:p>
          <a:p>
            <a:r>
              <a:rPr lang="en-US" dirty="0"/>
              <a:t>As educators, our job is to notice the affective cues—how a student’s body, tone, and expressions are showing us what’s underneath their behavior. And once we see it, we can respond in a way that helps them regulate, not escalate.”</a:t>
            </a:r>
          </a:p>
          <a:p>
            <a:pPr marL="0" lvl="0" indent="0" algn="l" rtl="0">
              <a:spcBef>
                <a:spcPts val="0"/>
              </a:spcBef>
              <a:spcAft>
                <a:spcPts val="0"/>
              </a:spcAft>
              <a:buNone/>
            </a:pPr>
            <a:endParaRPr dirty="0"/>
          </a:p>
        </p:txBody>
      </p:sp>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e3741a4046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e3741a4046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i="1" dirty="0"/>
              <a:t>Presenter Notes:</a:t>
            </a:r>
            <a:br>
              <a:rPr lang="en-US" dirty="0"/>
            </a:br>
            <a:r>
              <a:rPr lang="en-US" dirty="0"/>
              <a:t>“Let’s make this personal. Think about a time recently when you experienced joy. What was happening? What made it possible? Now, think about what interrupted your joy. Maybe it was stress, maybe it was conflict, maybe it was a feeling of being overwhelmed.</a:t>
            </a:r>
          </a:p>
          <a:p>
            <a:r>
              <a:rPr lang="en-US" dirty="0"/>
              <a:t>And then—how did you bounce back? Did you talk to someone? Did you take a walk? Did you just wait it out?</a:t>
            </a:r>
          </a:p>
          <a:p>
            <a:r>
              <a:rPr lang="en-US" dirty="0"/>
              <a:t>Now, extend that to your students. When do they experience joy in your classroom? What interrupts it? And do they have the tools to bounce back, or do they get stuck?</a:t>
            </a:r>
          </a:p>
          <a:p>
            <a:r>
              <a:rPr lang="en-US" dirty="0"/>
              <a:t>Restorative practices give us structures to help students name and regulate these affective experiences. When we build that skill, we’re not just managing behavior—we’re helping kids become emotionally resilient human beings.”</a:t>
            </a:r>
          </a:p>
          <a:p>
            <a:pPr marL="0" lvl="0" indent="0" algn="l" rtl="0">
              <a:spcBef>
                <a:spcPts val="0"/>
              </a:spcBef>
              <a:spcAft>
                <a:spcPts val="0"/>
              </a:spcAft>
              <a:buNone/>
            </a:pPr>
            <a:endParaRPr lang="en-US" dirty="0"/>
          </a:p>
          <a:p>
            <a:r>
              <a:rPr lang="en-US" i="1" dirty="0"/>
              <a:t>Presenter Notes:</a:t>
            </a:r>
            <a:br>
              <a:rPr lang="en-US" dirty="0"/>
            </a:br>
            <a:r>
              <a:rPr lang="en-US" dirty="0"/>
              <a:t>“Here’s a quick check-in activity. Think of a few scenarios in your classroom or school when you’ve noticed an affect. Maybe you saw a student light up with joy after being recognized. Maybe you saw shame in a student’s eyes when they were corrected in front of their peers.</a:t>
            </a:r>
          </a:p>
          <a:p>
            <a:r>
              <a:rPr lang="en-US" dirty="0"/>
              <a:t>Take a moment and jot down one or two examples. These don’t have to be dramatic—they can be small moments. The key is becoming aware of them.</a:t>
            </a:r>
          </a:p>
          <a:p>
            <a:r>
              <a:rPr lang="en-US" dirty="0"/>
              <a:t>Once you start noticing, you’ll see them everywhere. And the more you notice, the better you’ll become at choosing responses that guide students toward positive affect rather than reinforcing negative cycles.”</a:t>
            </a:r>
          </a:p>
          <a:p>
            <a:pPr marL="0" lvl="0" indent="0" algn="l" rtl="0">
              <a:spcBef>
                <a:spcPts val="0"/>
              </a:spcBef>
              <a:spcAft>
                <a:spcPts val="0"/>
              </a:spcAft>
              <a:buNone/>
            </a:pPr>
            <a:endParaRPr dirty="0"/>
          </a:p>
        </p:txBody>
      </p:sp>
      <p:sp>
        <p:nvSpPr>
          <p:cNvPr id="257" name="Google Shape;257;g2e3741a4046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“This slide highlights something powerful but often misunderstood: shame.</a:t>
            </a:r>
          </a:p>
          <a:p>
            <a:r>
              <a:rPr lang="en-US" dirty="0"/>
              <a:t>Here’s the idea: when we recognize that we’re stuck in a patterned behavior, we often find that shame is at the root. Shame feels toxic, but it also points to a need for reconnection or repair.</a:t>
            </a:r>
          </a:p>
          <a:p>
            <a:r>
              <a:rPr lang="en-US" dirty="0"/>
              <a:t>For example, a student who lashes out might actually be responding to shame—they felt embarrassed, dismissed, or powerless. Instead of just punishing that behavior, restorative practices ask us to look underneath and address the root.</a:t>
            </a:r>
          </a:p>
          <a:p>
            <a:r>
              <a:rPr lang="en-US" dirty="0"/>
              <a:t>Jennifer Lock Oman says it this way: </a:t>
            </a:r>
            <a:r>
              <a:rPr lang="en-US" i="1" dirty="0"/>
              <a:t>‘While shame feels toxic, the value of shame is that it points us toward a need for some sort of corrective repair or reconnection.’</a:t>
            </a:r>
            <a:endParaRPr lang="en-US" dirty="0"/>
          </a:p>
          <a:p>
            <a:r>
              <a:rPr lang="en-US" dirty="0"/>
              <a:t>That’s the heart of restorative practices. We don’t ignore the harm, but we also don’t let shame fester. We help students step into accountability and reconnection so they don’t get stuck in cycles of isolation and repeat behavior.”</a:t>
            </a:r>
          </a:p>
          <a:p>
            <a:pPr marL="0" lvl="0" indent="0" algn="l" rtl="0">
              <a:spcBef>
                <a:spcPts val="0"/>
              </a:spcBef>
              <a:spcAft>
                <a:spcPts val="0"/>
              </a:spcAft>
              <a:buNone/>
            </a:pPr>
            <a:endParaRPr dirty="0"/>
          </a:p>
        </p:txBody>
      </p:sp>
      <p:sp>
        <p:nvSpPr>
          <p:cNvPr id="281" name="Google Shape;2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e3741a4046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“Here’s a key distinction: restorative justice versus retributive discipline.</a:t>
            </a:r>
          </a:p>
          <a:p>
            <a:r>
              <a:rPr lang="en-US" dirty="0"/>
              <a:t>Retributive discipline is what most of us grew up with. The questions are: What rule was broken? Who did it? What punishment do they deserve? It’s transactional. The focus is on rules and consequences.</a:t>
            </a:r>
          </a:p>
          <a:p>
            <a:r>
              <a:rPr lang="en-US" dirty="0"/>
              <a:t>Restorative justice flips the script. The questions become: Who was harmed? What are their needs? Who is responsible for addressing those needs?</a:t>
            </a:r>
          </a:p>
          <a:p>
            <a:r>
              <a:rPr lang="en-US" dirty="0"/>
              <a:t>Notice the difference. Retributive discipline focuses on the offender and the rule. Restorative justice focuses on the community and the harm.</a:t>
            </a:r>
          </a:p>
          <a:p>
            <a:r>
              <a:rPr lang="en-US" dirty="0"/>
              <a:t>Neither ignores accountability—but restorative justice places accountability in the context of relationships. The goal is not just to stop a behavior, but to repair the harm so the community can move forward stronger.</a:t>
            </a:r>
          </a:p>
          <a:p>
            <a:r>
              <a:rPr lang="en-US" dirty="0"/>
              <a:t>This is not about being soft. In fact, restorative justice requires more from the student who caused harm. They don’t just serve a punishment and move on. They have to face the impact of their choices, hear from those who were affected, and take active steps to make it right. That’s harder—but it’s also more transformative.”</a:t>
            </a:r>
          </a:p>
          <a:p>
            <a:pPr marL="0" lvl="0" indent="0" algn="l" rtl="0">
              <a:spcBef>
                <a:spcPts val="0"/>
              </a:spcBef>
              <a:spcAft>
                <a:spcPts val="0"/>
              </a:spcAft>
              <a:buNone/>
            </a:pPr>
            <a:endParaRPr dirty="0"/>
          </a:p>
        </p:txBody>
      </p:sp>
      <p:sp>
        <p:nvSpPr>
          <p:cNvPr id="292" name="Google Shape;292;g2e3741a404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i="1" dirty="0"/>
              <a:t>Presenter Notes:</a:t>
            </a:r>
            <a:br>
              <a:rPr lang="en-US" dirty="0"/>
            </a:br>
            <a:r>
              <a:rPr lang="en-US" dirty="0"/>
              <a:t>“Here’s a quick reflection for us. When we think about retributive discipline, the main priority is punishment. So let’s check our instincts: what do you believe the focus is when a school relies heavily on retributive discipline?</a:t>
            </a:r>
          </a:p>
          <a:p>
            <a:r>
              <a:rPr lang="en-US" dirty="0"/>
              <a:t>Usually, the answer is: it’s all about the rule and the consequence. A rule was broken, someone is guilty, and a penalty is assigned. On the surface, it feels efficient and clear. But if we look deeper, it rarely solves the problem.</a:t>
            </a:r>
          </a:p>
          <a:p>
            <a:r>
              <a:rPr lang="en-US" dirty="0"/>
              <a:t>I want you to picture a student you know who’s been through this process. They broke a rule, they got detention or suspension, and then… what? Did it change their behavior long term? Did it repair relationships? Or did it simply teach them to be more careful about getting caught next time?</a:t>
            </a:r>
          </a:p>
          <a:p>
            <a:r>
              <a:rPr lang="en-US" dirty="0"/>
              <a:t>This is where restorative practices offer an alternative. Instead of focusing on the rule, we focus on the harm. Instead of focusing only on the offender, we also focus on the community. That’s a big shift. And the more we practice it, the more natural it becomes.”</a:t>
            </a:r>
          </a:p>
          <a:p>
            <a:pPr marL="0" lvl="0" indent="0" algn="l" rtl="0">
              <a:spcBef>
                <a:spcPts val="0"/>
              </a:spcBef>
              <a:spcAft>
                <a:spcPts val="0"/>
              </a:spcAft>
              <a:buNone/>
            </a:pPr>
            <a:endParaRPr dirty="0"/>
          </a:p>
        </p:txBody>
      </p:sp>
      <p:sp>
        <p:nvSpPr>
          <p:cNvPr id="305" name="Google Shape;3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e3741a4046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e3741a4046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i="1" dirty="0"/>
              <a:t>Presenter Notes:</a:t>
            </a:r>
            <a:br>
              <a:rPr lang="en-US" dirty="0"/>
            </a:br>
            <a:r>
              <a:rPr lang="en-US" dirty="0"/>
              <a:t>“Now, let’s flip it. When we focus on restorative justice, the priority becomes: who was harmed, what do they need, and who is responsible for addressing those needs.</a:t>
            </a:r>
          </a:p>
          <a:p>
            <a:r>
              <a:rPr lang="en-US" dirty="0"/>
              <a:t>So here’s a check-in for you. Imagine two students have a conflict. Under restorative justice, what would you focus on first? You wouldn’t ask, ‘What punishment do they deserve?’ Instead, you’d ask, ‘Who was harmed and how do we repair that harm?’</a:t>
            </a:r>
          </a:p>
          <a:p>
            <a:r>
              <a:rPr lang="en-US" dirty="0"/>
              <a:t>That small change in questions has a huge impact. It invites empathy. It requires accountability. It creates an opportunity for growth.</a:t>
            </a:r>
          </a:p>
          <a:p>
            <a:r>
              <a:rPr lang="en-US" dirty="0"/>
              <a:t>Let’s say a student spread a rumor about a peer. Retributive discipline might suspend the student. Restorative justice would bring the two together, allow the harmed student to express the impact, and guide the one who caused harm in making things right. Which process do you think is more likely to reduce bullying in the future?</a:t>
            </a:r>
          </a:p>
          <a:p>
            <a:r>
              <a:rPr lang="en-US" dirty="0"/>
              <a:t>Exactly. The restorative path is harder, but it builds community and prevents repeat harm.”</a:t>
            </a:r>
          </a:p>
          <a:p>
            <a:pPr marL="0" lvl="0" indent="0" algn="l" rtl="0">
              <a:spcBef>
                <a:spcPts val="0"/>
              </a:spcBef>
              <a:spcAft>
                <a:spcPts val="0"/>
              </a:spcAft>
              <a:buNone/>
            </a:pPr>
            <a:endParaRPr dirty="0"/>
          </a:p>
        </p:txBody>
      </p:sp>
      <p:sp>
        <p:nvSpPr>
          <p:cNvPr id="327" name="Google Shape;327;g2e3741a4046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“This slide is about the continuum of restorative practices. The truth is, most schools are already doing pieces of this work. Maybe you already hold restorative circles, or maybe you use affective statements, or maybe you focus on relationship-building in advisory time.</a:t>
            </a:r>
          </a:p>
          <a:p>
            <a:r>
              <a:rPr lang="en-US" dirty="0"/>
              <a:t>The question to ask is: what’s already in place, and where are the gaps?</a:t>
            </a:r>
          </a:p>
          <a:p>
            <a:r>
              <a:rPr lang="en-US" dirty="0"/>
              <a:t>On one end of the continuum, you have informal practices—things like quick check-ins, affective statements, or hallway conversations. On the other end, you have formal practices—structured conferences, mediated dialogues, and system-wide restorative approaches.</a:t>
            </a:r>
          </a:p>
          <a:p>
            <a:r>
              <a:rPr lang="en-US" dirty="0"/>
              <a:t>The magic happens when a school intentionally places practices along the whole continuum. That way, it’s not just something you do when a major conflict arises. It’s a daily habit, woven into the fabric of your school culture.</a:t>
            </a:r>
          </a:p>
          <a:p>
            <a:r>
              <a:rPr lang="en-US" dirty="0"/>
              <a:t>So take a moment and reflect: where are you strong on the continuum? And where do you see opportunities to grow?”</a:t>
            </a:r>
          </a:p>
          <a:p>
            <a:pPr marL="0" lvl="0" indent="0" algn="l" rtl="0">
              <a:spcBef>
                <a:spcPts val="0"/>
              </a:spcBef>
              <a:spcAft>
                <a:spcPts val="0"/>
              </a:spcAft>
              <a:buNone/>
            </a:pPr>
            <a:endParaRPr dirty="0"/>
          </a:p>
        </p:txBody>
      </p:sp>
      <p:sp>
        <p:nvSpPr>
          <p:cNvPr id="348" name="Google Shape;3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“This is a metaphor that helps us prioritize.</a:t>
            </a:r>
          </a:p>
          <a:p>
            <a:r>
              <a:rPr lang="en-US" dirty="0"/>
              <a:t>The rocks represent the big things: policies, systems, school-wide culture. These are foundational. If we don’t address bullying at a policy and culture level, then everything else feels like patchwork.</a:t>
            </a:r>
          </a:p>
          <a:p>
            <a:r>
              <a:rPr lang="en-US" dirty="0"/>
              <a:t>The pebbles are the mid-level practices: things like setting classroom expectations, responding to conflict, and small group work. They’re still important, but they rely on the rocks being in place.</a:t>
            </a:r>
          </a:p>
          <a:p>
            <a:r>
              <a:rPr lang="en-US" dirty="0"/>
              <a:t>The sand represents the micro-level: individual conversations, bias checks, affective statements. These are the everyday practices that, over time, shape culture.</a:t>
            </a:r>
          </a:p>
          <a:p>
            <a:r>
              <a:rPr lang="en-US" dirty="0"/>
              <a:t>And then there’s the shoot—that’s the growth that comes when everything else is in balance. It’s what happens when the system, the classroom, and the individual level are all aligned.</a:t>
            </a:r>
          </a:p>
          <a:p>
            <a:r>
              <a:rPr lang="en-US" dirty="0"/>
              <a:t>If you try to pour the sand first, you’ll never fit the rocks in. That’s why we have to prioritize systemic and cultural practices first. Then the rest will fall into place.”</a:t>
            </a:r>
          </a:p>
          <a:p>
            <a:pPr marL="0" lvl="0" indent="0" algn="l" rtl="0">
              <a:spcBef>
                <a:spcPts val="0"/>
              </a:spcBef>
              <a:spcAft>
                <a:spcPts val="0"/>
              </a:spcAft>
              <a:buNone/>
            </a:pPr>
            <a:endParaRPr dirty="0"/>
          </a:p>
        </p:txBody>
      </p:sp>
      <p:sp>
        <p:nvSpPr>
          <p:cNvPr id="361" name="Google Shape;3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“This quote reminds us of something simple but powerful: </a:t>
            </a:r>
            <a:r>
              <a:rPr lang="en-US" i="1" dirty="0"/>
              <a:t>‘The greatest communication skill is paying value to others.’</a:t>
            </a:r>
            <a:endParaRPr lang="en-US" dirty="0"/>
          </a:p>
          <a:p>
            <a:r>
              <a:rPr lang="en-US" dirty="0"/>
              <a:t>Think about the last time you felt truly valued in a conversation. Someone looked you in the eye, listened without interrupting, and acknowledged your perspective. How did that feel?</a:t>
            </a:r>
          </a:p>
          <a:p>
            <a:r>
              <a:rPr lang="en-US" dirty="0"/>
              <a:t>Now flip it—think about a time when you felt dismissed or ignored. The difference is enormous.</a:t>
            </a:r>
          </a:p>
          <a:p>
            <a:r>
              <a:rPr lang="en-US" dirty="0"/>
              <a:t>For our students, the same holds true. When we show them that their voice matters, that their feelings matter, and that they bring value to the community, we’re not just preventing bullying—we’re modeling how healthy relationships work.</a:t>
            </a:r>
          </a:p>
          <a:p>
            <a:r>
              <a:rPr lang="en-US" dirty="0"/>
              <a:t>That’s what restorative practices are all about. It’s not just about fixing problems when they arise. It’s about consistently communicating value so that harm is less likely to happen in the first place.”</a:t>
            </a:r>
          </a:p>
          <a:p>
            <a:pPr marL="0" lvl="0" indent="0" algn="l" rtl="0">
              <a:spcBef>
                <a:spcPts val="0"/>
              </a:spcBef>
              <a:spcAft>
                <a:spcPts val="0"/>
              </a:spcAft>
              <a:buNone/>
            </a:pPr>
            <a:endParaRPr dirty="0"/>
          </a:p>
        </p:txBody>
      </p:sp>
      <p:sp>
        <p:nvSpPr>
          <p:cNvPr id="375" name="Google Shape;3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e3741a4046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“Now we’re moving into practice. This slide shows four rounds of affective communication, and I want to take time to unpack each one.</a:t>
            </a:r>
          </a:p>
          <a:p>
            <a:r>
              <a:rPr lang="en-US" dirty="0"/>
              <a:t>Round 1 is </a:t>
            </a:r>
            <a:r>
              <a:rPr lang="en-US" i="1" dirty="0"/>
              <a:t>Research</a:t>
            </a:r>
            <a:r>
              <a:rPr lang="en-US" dirty="0"/>
              <a:t>. Here, the goal is to surface what’s been heard, what hasn’t been heard, and what conflict remains unresolved. This isn’t about fixing yet—it’s about listening. In schools, we often rush too quickly into solutions. But think about it: how can you solve a problem if you don’t really understand it? By pausing and letting students voice their side, we send a message: ‘I hear you. Your perspective matters.’</a:t>
            </a:r>
          </a:p>
          <a:p>
            <a:r>
              <a:rPr lang="en-US" dirty="0"/>
              <a:t>Round 2 is </a:t>
            </a:r>
            <a:r>
              <a:rPr lang="en-US" i="1" dirty="0"/>
              <a:t>Recall &amp; Repeat</a:t>
            </a:r>
            <a:r>
              <a:rPr lang="en-US" dirty="0"/>
              <a:t>. This is where the adult repeats back what the student has said. It might sound simple, but it’s powerful. Students often say, ‘Nobody ever listens to me.’ When we repeat their words back—even if we don’t agree—it validates their voice. For example, a teacher might say, ‘So what I’m hearing is you felt embarrassed when the comment was made in class. Is that right?’ That moment builds trust.</a:t>
            </a:r>
          </a:p>
          <a:p>
            <a:r>
              <a:rPr lang="en-US" dirty="0"/>
              <a:t>Round 3 is </a:t>
            </a:r>
            <a:r>
              <a:rPr lang="en-US" i="1" dirty="0"/>
              <a:t>Reach</a:t>
            </a:r>
            <a:r>
              <a:rPr lang="en-US" dirty="0"/>
              <a:t>. Here, we dig deeper into feelings and needs. This is where affective language comes in. It’s not just about what happened, but about how it impacted the person emotionally. For example, ‘It sounds like you feel angry because you needed respect, and you felt you didn’t get it.’ Helping students name feelings and connect them to needs builds emotional intelligence.</a:t>
            </a:r>
          </a:p>
          <a:p>
            <a:r>
              <a:rPr lang="en-US" dirty="0"/>
              <a:t>Round 4 is </a:t>
            </a:r>
            <a:r>
              <a:rPr lang="en-US" i="1" dirty="0"/>
              <a:t>Reassure &amp; Relate</a:t>
            </a:r>
            <a:r>
              <a:rPr lang="en-US" dirty="0"/>
              <a:t>. This is the healing stage. We reassure the student that their needs matter and then relate it back to the community: ‘We want you to feel safe here. Let’s figure out together how to rebuild trust so this doesn’t happen again.’</a:t>
            </a:r>
          </a:p>
          <a:p>
            <a:r>
              <a:rPr lang="en-US" dirty="0"/>
              <a:t>Notice how this sequence moves from listening, to validating, to naming, to repairing. That’s the structure that makes restorative communication different from just saying, ‘Sorry and move on.’ It’s systematic, it’s relational, and it creates actual transformation.”</a:t>
            </a:r>
          </a:p>
          <a:p>
            <a:pPr marL="0" lvl="0" indent="0" algn="l" rtl="0">
              <a:spcBef>
                <a:spcPts val="0"/>
              </a:spcBef>
              <a:spcAft>
                <a:spcPts val="0"/>
              </a:spcAft>
              <a:buNone/>
            </a:pPr>
            <a:endParaRPr dirty="0"/>
          </a:p>
        </p:txBody>
      </p:sp>
      <p:sp>
        <p:nvSpPr>
          <p:cNvPr id="386" name="Google Shape;386;g2e3741a4046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“Here we see the first of two templates for affective statements: </a:t>
            </a:r>
            <a:r>
              <a:rPr lang="en-US" i="1" dirty="0"/>
              <a:t>‘It sounds like you feel _____ when _____. Do you need _____?’</a:t>
            </a:r>
            <a:endParaRPr lang="en-US" dirty="0"/>
          </a:p>
          <a:p>
            <a:r>
              <a:rPr lang="en-US" dirty="0"/>
              <a:t>This is deceptively simple. The power lies in the structure. First, you acknowledge the emotion: ‘It sounds like you feel frustrated…’ Second, you connect it to the event: ‘…when your group didn’t include you in the project.’ And third, you check in on the need: ‘Do you need to have a say in who you work with?’</a:t>
            </a:r>
          </a:p>
          <a:p>
            <a:r>
              <a:rPr lang="en-US" dirty="0"/>
              <a:t>This approach does three things. One, it validates the student’s feelings without judgment. Two, it ties the emotion to a specific situation so it doesn’t become global (‘You’re always left out’ becomes ‘In this project, you felt left out’). And three, it gives the student a chance to name what they actually need.</a:t>
            </a:r>
          </a:p>
          <a:p>
            <a:r>
              <a:rPr lang="en-US" dirty="0"/>
              <a:t>I want you to imagine what would happen if we used this sentence frame daily, not just in conflict. Imagine walking through the hall and saying to a student, ‘You look really proud when you finished your art project. Do you need some space to show it off?’ Suddenly, affective communication becomes part of the school’s DNA.</a:t>
            </a:r>
          </a:p>
          <a:p>
            <a:r>
              <a:rPr lang="en-US" dirty="0"/>
              <a:t>Here’s the challenge: try to use this frame once tomorrow. See how it shifts the tone of the interaction. Then ask yourself, what would it look like if this was the norm in every classroom?”</a:t>
            </a:r>
          </a:p>
          <a:p>
            <a:pPr marL="0" lvl="0" indent="0" algn="l" rtl="0">
              <a:spcBef>
                <a:spcPts val="0"/>
              </a:spcBef>
              <a:spcAft>
                <a:spcPts val="0"/>
              </a:spcAft>
              <a:buNone/>
            </a:pPr>
            <a:endParaRPr dirty="0"/>
          </a:p>
        </p:txBody>
      </p:sp>
      <p:sp>
        <p:nvSpPr>
          <p:cNvPr id="400" name="Google Shape;4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e3741a4046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“The second template is even more direct: </a:t>
            </a:r>
            <a:r>
              <a:rPr lang="en-US" i="1" dirty="0"/>
              <a:t>‘I feel ____ when ____. I need ____. Can we ____?’</a:t>
            </a:r>
            <a:endParaRPr lang="en-US" dirty="0"/>
          </a:p>
          <a:p>
            <a:r>
              <a:rPr lang="en-US" dirty="0"/>
              <a:t>This is affective language from the perspective of the adult, modeling what it looks like to own feelings and needs. For example: ‘I feel concerned when I see students interrupting each other. I need everyone to feel respected. Can we try raising our hands to speak?’</a:t>
            </a:r>
          </a:p>
          <a:p>
            <a:r>
              <a:rPr lang="en-US" dirty="0"/>
              <a:t>Notice the power shift here. Traditional discipline might sound like: ‘Stop talking over each other or you’ll lose points.’ That’s a </a:t>
            </a:r>
            <a:r>
              <a:rPr lang="en-US" i="1" dirty="0"/>
              <a:t>to</a:t>
            </a:r>
            <a:r>
              <a:rPr lang="en-US" dirty="0"/>
              <a:t> approach. The affective statement, on the other hand, is a </a:t>
            </a:r>
            <a:r>
              <a:rPr lang="en-US" i="1" dirty="0"/>
              <a:t>with</a:t>
            </a:r>
            <a:r>
              <a:rPr lang="en-US" dirty="0"/>
              <a:t> approach. You’re naming your own affect, you’re stating your need clearly, and you’re inviting collaboration on a solution.</a:t>
            </a:r>
          </a:p>
          <a:p>
            <a:r>
              <a:rPr lang="en-US" dirty="0"/>
              <a:t>This teaches students two critical life skills: emotional literacy and problem-solving. They see adults modeling how to express needs without aggression, and they’re given a script they can use themselves.</a:t>
            </a:r>
          </a:p>
          <a:p>
            <a:r>
              <a:rPr lang="en-US" dirty="0"/>
              <a:t>And here’s the ripple effect: when students practice this, it spreads beyond the classroom. They take it into friendships, into sports teams, even into their families. That’s when restorative practices stop being a school program and start being a life skill.”</a:t>
            </a:r>
          </a:p>
          <a:p>
            <a:pPr marL="0" lvl="0" indent="0" algn="l" rtl="0">
              <a:spcBef>
                <a:spcPts val="0"/>
              </a:spcBef>
              <a:spcAft>
                <a:spcPts val="0"/>
              </a:spcAft>
              <a:buNone/>
            </a:pPr>
            <a:endParaRPr dirty="0"/>
          </a:p>
        </p:txBody>
      </p:sp>
      <p:sp>
        <p:nvSpPr>
          <p:cNvPr id="411" name="Google Shape;411;g2e3741a4046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e3741a4046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“This slide is a chance to pause and invite the group in. Up until now, we’ve covered a lot: bullying definitions, the differences between retributive and restorative approaches, and the practice of affective communication.</a:t>
            </a:r>
          </a:p>
          <a:p>
            <a:r>
              <a:rPr lang="en-US" dirty="0"/>
              <a:t>So here’s the invitation: what’s resonating with you? What feels practical? What feels challenging?</a:t>
            </a:r>
          </a:p>
          <a:p>
            <a:r>
              <a:rPr lang="en-US" dirty="0"/>
              <a:t>If you’re presenting this in a workshop, stop here and actually take a few minutes for questions or discussion. If you’re using this deck as a self-paced training, take a journal and jot down your thoughts. The point is to not just move through the content, but to let it land.</a:t>
            </a:r>
          </a:p>
          <a:p>
            <a:r>
              <a:rPr lang="en-US" dirty="0"/>
              <a:t>Sometimes, the most powerful learning happens in these pauses. So make room for them. Ask open questions like, ‘What might this look like in your school?’ or ‘What barriers do you think you’ll face in implementing this?’ And then listen—really listen—to the answers.”</a:t>
            </a:r>
          </a:p>
          <a:p>
            <a:pPr marL="0" lvl="0" indent="0" algn="l" rtl="0">
              <a:spcBef>
                <a:spcPts val="0"/>
              </a:spcBef>
              <a:spcAft>
                <a:spcPts val="0"/>
              </a:spcAft>
              <a:buNone/>
            </a:pPr>
            <a:endParaRPr dirty="0"/>
          </a:p>
        </p:txBody>
      </p:sp>
      <p:sp>
        <p:nvSpPr>
          <p:cNvPr id="422" name="Google Shape;422;g2e3741a4046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“This slide presents an important or interesting quote that stands alone. Here’s how I suggest using it: don’t just read it—unpack it.</a:t>
            </a:r>
          </a:p>
          <a:p>
            <a:r>
              <a:rPr lang="en-US" dirty="0"/>
              <a:t>First, read the quote slowly. Then pause. Ask the audience: ‘What does this mean to you?’ or ‘How does this connect to your experience?’</a:t>
            </a:r>
          </a:p>
          <a:p>
            <a:r>
              <a:rPr lang="en-US" dirty="0"/>
              <a:t>After a moment of reflection, share your interpretation. For example: ‘To me, this quote is a reminder that bullying prevention isn’t just about stopping negative behavior—it’s about building positive culture. When students feel connected, supported, and valued, bullying has less room to take root.’</a:t>
            </a:r>
          </a:p>
          <a:p>
            <a:r>
              <a:rPr lang="en-US" dirty="0"/>
              <a:t>The key with quotes is not to let them pass by as decoration. Treat them as conversation starters. Let them breathe. A single quote, when unpacked with care, can sometimes shift perspectives more than an entire lecture.”</a:t>
            </a:r>
          </a:p>
          <a:p>
            <a:pPr marL="0" lvl="0" indent="0" algn="l" rtl="0">
              <a:spcBef>
                <a:spcPts val="0"/>
              </a:spcBef>
              <a:spcAft>
                <a:spcPts val="0"/>
              </a:spcAft>
              <a:buNone/>
            </a:pPr>
            <a:endParaRPr dirty="0"/>
          </a:p>
        </p:txBody>
      </p:sp>
      <p:sp>
        <p:nvSpPr>
          <p:cNvPr id="431" name="Google Shape;43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“Let’s talk about what we’ll accomplish together today.</a:t>
            </a:r>
          </a:p>
          <a:p>
            <a:r>
              <a:rPr lang="en-US" dirty="0"/>
              <a:t>First, we’re going to establish a </a:t>
            </a:r>
            <a:r>
              <a:rPr lang="en-US" b="1" dirty="0"/>
              <a:t>clear definition of bullying</a:t>
            </a:r>
            <a:r>
              <a:rPr lang="en-US" dirty="0"/>
              <a:t>. You might think, ‘I already know what bullying is.’ But definitions matter. If staff, parents, and students don’t share the same language, then what counts as bullying becomes fuzzy—and that’s when kids slip through the cracks.</a:t>
            </a:r>
          </a:p>
          <a:p>
            <a:r>
              <a:rPr lang="en-US" dirty="0"/>
              <a:t>Second, we’ll explore </a:t>
            </a:r>
            <a:r>
              <a:rPr lang="en-US" b="1" dirty="0"/>
              <a:t>restorative practices as a framework</a:t>
            </a:r>
            <a:r>
              <a:rPr lang="en-US" dirty="0"/>
              <a:t>. Restorative work isn’t just about holding circles or saying ‘sorry.’ It’s about building strong relationships every single day so that when conflict happens—and it will—we have a structure in place to repair harm instead of letting it fester.</a:t>
            </a:r>
          </a:p>
          <a:p>
            <a:r>
              <a:rPr lang="en-US" dirty="0"/>
              <a:t>Third, I’ll give you </a:t>
            </a:r>
            <a:r>
              <a:rPr lang="en-US" b="1" dirty="0"/>
              <a:t>practical tools</a:t>
            </a:r>
            <a:r>
              <a:rPr lang="en-US" dirty="0"/>
              <a:t> you can bring back tomorrow. Things like affective communication, structured check-ins, and questions that flip the script from ‘Who broke the rule?’ to ‘Who was harmed, and how do we make it right?’ These are tools you can use in a classroom, in a hallway, or even during a staff meeting.</a:t>
            </a:r>
          </a:p>
          <a:p>
            <a:r>
              <a:rPr lang="en-US" dirty="0"/>
              <a:t>Finally, we’ll connect everything back to </a:t>
            </a:r>
            <a:r>
              <a:rPr lang="en-US" b="1" dirty="0"/>
              <a:t>your role</a:t>
            </a:r>
            <a:r>
              <a:rPr lang="en-US" dirty="0"/>
              <a:t>. Whether you’re a teacher, a counselor, or an administrator, you’ll leave with strategies that fit your context. This isn’t a one-size-fits-all program—it’s adaptable.</a:t>
            </a:r>
          </a:p>
          <a:p>
            <a:r>
              <a:rPr lang="en-US" dirty="0"/>
              <a:t>So by the end of our time, you’ll not only know what bullying is and how to spot it, you’ll also see how restorative practices create safer, more connected schools where students want to learn and grow.”</a:t>
            </a:r>
          </a:p>
          <a:p>
            <a:pPr marL="0" lvl="0" indent="0" algn="l" rtl="0">
              <a:spcBef>
                <a:spcPts val="0"/>
              </a:spcBef>
              <a:spcAft>
                <a:spcPts val="0"/>
              </a:spcAft>
              <a:buNone/>
            </a:pPr>
            <a:endParaRPr dirty="0"/>
          </a:p>
        </p:txBody>
      </p:sp>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e3741a4046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“Before we can prevent bullying, we need to define it clearly. Bullying is not just two kids who don’t get along. It’s not just an argument or a conflict. Conflict is a natural part of relationships, and with guidance, kids can learn a lot from it.</a:t>
            </a:r>
          </a:p>
          <a:p>
            <a:r>
              <a:rPr lang="en-US" dirty="0"/>
              <a:t>Bullying is different. Bullying is </a:t>
            </a:r>
            <a:r>
              <a:rPr lang="en-US" b="1" dirty="0"/>
              <a:t>unwanted, aggressive behavior that involves an imbalance of power</a:t>
            </a:r>
            <a:r>
              <a:rPr lang="en-US" dirty="0"/>
              <a:t>. That imbalance might come from physical strength, popularity, access to embarrassing information, or simply having more social influence. The key here is that the target—the student being bullied—can’t easily defend themselves.</a:t>
            </a:r>
          </a:p>
          <a:p>
            <a:r>
              <a:rPr lang="en-US" dirty="0"/>
              <a:t>Another important piece: bullying is </a:t>
            </a:r>
            <a:r>
              <a:rPr lang="en-US" b="1" dirty="0"/>
              <a:t>repeated, or at least highly likely to be repeated</a:t>
            </a:r>
            <a:r>
              <a:rPr lang="en-US" dirty="0"/>
              <a:t>. It’s not a one-time insult. It’s a pattern of behavior that wears down the victim over time. That’s why bullying is so damaging.</a:t>
            </a:r>
          </a:p>
          <a:p>
            <a:r>
              <a:rPr lang="en-US" dirty="0"/>
              <a:t>Bullying can take many forms:</a:t>
            </a:r>
          </a:p>
          <a:p>
            <a:r>
              <a:rPr lang="en-US" dirty="0"/>
              <a:t>Physical aggression, like hitting or pushing.</a:t>
            </a:r>
          </a:p>
          <a:p>
            <a:r>
              <a:rPr lang="en-US" dirty="0"/>
              <a:t>Verbal aggression, like name-calling or threats.</a:t>
            </a:r>
          </a:p>
          <a:p>
            <a:r>
              <a:rPr lang="en-US" dirty="0"/>
              <a:t>Relational aggression, like excluding someone on purpose or spreading rumors.</a:t>
            </a:r>
          </a:p>
          <a:p>
            <a:r>
              <a:rPr lang="en-US" dirty="0"/>
              <a:t>And here’s something we sometimes forget: bullying grows and changes right alongside young people. What it looks like in a second-grade classroom is not what it looks like in tenth grade. In high school, it might show up as online harassment, subtle exclusion, or controlling social dynamics.</a:t>
            </a:r>
          </a:p>
          <a:p>
            <a:r>
              <a:rPr lang="en-US" dirty="0"/>
              <a:t>As educators, we need to understand these differences so we can recognize bullying when it happens, instead of brushing it off as ‘kids just being kids.’ Because when we minimize it, students lose trust—and the cycle continues.”</a:t>
            </a:r>
          </a:p>
          <a:p>
            <a:pPr marL="0" lvl="0" indent="0" algn="l" rtl="0">
              <a:spcBef>
                <a:spcPts val="0"/>
              </a:spcBef>
              <a:spcAft>
                <a:spcPts val="0"/>
              </a:spcAft>
              <a:buNone/>
            </a:pPr>
            <a:endParaRPr dirty="0"/>
          </a:p>
        </p:txBody>
      </p:sp>
      <p:sp>
        <p:nvSpPr>
          <p:cNvPr id="148" name="Google Shape;148;g2e3741a4046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“Let’s break this down further. There are different categories of bullying, and understanding them helps us see what students might be experiencing.</a:t>
            </a:r>
          </a:p>
          <a:p>
            <a:r>
              <a:rPr lang="en-US" dirty="0"/>
              <a:t>There’s </a:t>
            </a:r>
            <a:r>
              <a:rPr lang="en-US" b="1" dirty="0"/>
              <a:t>direct bullying</a:t>
            </a:r>
            <a:r>
              <a:rPr lang="en-US" dirty="0"/>
              <a:t>—things like physical aggression, insults, or threats. These are easier to spot because they’re visible. You see the push in the hallway, you hear the cruel comment.</a:t>
            </a:r>
          </a:p>
          <a:p>
            <a:r>
              <a:rPr lang="en-US" dirty="0"/>
              <a:t>But then there’s </a:t>
            </a:r>
            <a:r>
              <a:rPr lang="en-US" b="1" dirty="0"/>
              <a:t>indirect bullying</a:t>
            </a:r>
            <a:r>
              <a:rPr lang="en-US" dirty="0"/>
              <a:t>, which is often harder to notice. This could be spreading rumors behind someone’s back, deliberately leaving them out of social activities, or turning a friend group against them. The impact can be just as painful, but because it happens in whispers or online, it often flies under the radar.</a:t>
            </a:r>
          </a:p>
          <a:p>
            <a:r>
              <a:rPr lang="en-US" dirty="0"/>
              <a:t>Bullying also evolves with age. In younger grades, it might look like taking someone’s toy or calling them names. In middle school, it can shift to exclusion, gossip, and online behavior. In high school, it can become even more subtle—but also more damaging—because social status carries so much weight.</a:t>
            </a:r>
          </a:p>
          <a:p>
            <a:r>
              <a:rPr lang="en-US" dirty="0"/>
              <a:t>Now, here’s the important part: we, as adults, have influence over how these patterns play out. The way we model respect, set boundaries, and intervene sends powerful messages to students. If we only respond with punishment, kids learn to hide their behavior. If we respond with empathy and structure, they learn that relationships can be repaired.</a:t>
            </a:r>
          </a:p>
          <a:p>
            <a:r>
              <a:rPr lang="en-US" dirty="0"/>
              <a:t>So I want you to reflect for a moment: in your school, which type of bullying do you see most often—direct or indirect? And what’s your current response? Just noticing that difference can shift how we approach solutions.”</a:t>
            </a:r>
          </a:p>
          <a:p>
            <a:pPr marL="0" lvl="0" indent="0" algn="l" rtl="0">
              <a:spcBef>
                <a:spcPts val="0"/>
              </a:spcBef>
              <a:spcAft>
                <a:spcPts val="0"/>
              </a:spcAft>
              <a:buNone/>
            </a:pPr>
            <a:endParaRPr dirty="0"/>
          </a:p>
        </p:txBody>
      </p:sp>
      <p:sp>
        <p:nvSpPr>
          <p:cNvPr id="160" name="Google Shape;16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e3741a4046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“Here’s one of the biggest challenges: bullying often stays invisible. Research shows that between 50 and 75 percent of children do not tell school personnel when they’re being bullied. Let that sink in—most kids who are bullied never report it to an adult at school.</a:t>
            </a:r>
          </a:p>
          <a:p>
            <a:r>
              <a:rPr lang="en-US" dirty="0"/>
              <a:t>Some are more likely to tell parents, but even then, silence is common. Why? A few reasons. First, kids are bombarded with negative social messages about ‘snitching’ or ‘tattling.’ Nobody wants to be labeled that way. Second, they don’t always have confidence that adults will act in a way that makes things better. Sometimes when they’ve reported before, nothing changed—or worse, the situation escalated.</a:t>
            </a:r>
          </a:p>
          <a:p>
            <a:r>
              <a:rPr lang="en-US" dirty="0"/>
              <a:t>That means the burden falls on us, as the adults, to create a culture of trust. When students know that we listen, that we act consistently, and that we prioritize their safety, they’re more likely to come forward.</a:t>
            </a:r>
          </a:p>
          <a:p>
            <a:r>
              <a:rPr lang="en-US" dirty="0"/>
              <a:t>This is where restorative practices come in. Restorative practices help us build credibility with students. When kids see that adults don’t just punish, but actually take the time to repair harm and restore relationships, trust grows. And when trust grows, reporting increases.</a:t>
            </a:r>
          </a:p>
          <a:p>
            <a:r>
              <a:rPr lang="en-US" dirty="0"/>
              <a:t>So the question becomes: in your school, what’s the level of trust right now? If a student was being bullied, would they feel safe coming to you? Would they believe you could help? Those are the questions that tell us how strong our current culture really is.”</a:t>
            </a:r>
          </a:p>
          <a:p>
            <a:pPr marL="0" lvl="0" indent="0" algn="l" rtl="0">
              <a:spcBef>
                <a:spcPts val="0"/>
              </a:spcBef>
              <a:spcAft>
                <a:spcPts val="0"/>
              </a:spcAft>
              <a:buNone/>
            </a:pPr>
            <a:endParaRPr dirty="0"/>
          </a:p>
        </p:txBody>
      </p:sp>
      <p:sp>
        <p:nvSpPr>
          <p:cNvPr id="174" name="Google Shape;174;g2e3741a4046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“Here’s a quote that really captures the spirit of restorative practices: </a:t>
            </a:r>
            <a:r>
              <a:rPr lang="en-US" i="1" dirty="0"/>
              <a:t>‘Human beings are happier, more cooperative and productive, and more likely to make positive changes in their behavior when those in positions of authority do things with them, rather than to them or for them.’</a:t>
            </a:r>
            <a:endParaRPr lang="en-US" dirty="0"/>
          </a:p>
          <a:p>
            <a:r>
              <a:rPr lang="en-US" dirty="0"/>
              <a:t>Let’s pause on that for a moment. Think about the three options: doing things </a:t>
            </a:r>
            <a:r>
              <a:rPr lang="en-US" i="1" dirty="0"/>
              <a:t>to</a:t>
            </a:r>
            <a:r>
              <a:rPr lang="en-US" dirty="0"/>
              <a:t> people, doing things </a:t>
            </a:r>
            <a:r>
              <a:rPr lang="en-US" i="1" dirty="0"/>
              <a:t>for</a:t>
            </a:r>
            <a:r>
              <a:rPr lang="en-US" dirty="0"/>
              <a:t> people, or doing things </a:t>
            </a:r>
            <a:r>
              <a:rPr lang="en-US" i="1" dirty="0"/>
              <a:t>with</a:t>
            </a:r>
            <a:r>
              <a:rPr lang="en-US" dirty="0"/>
              <a:t> people. Which one creates real change?</a:t>
            </a:r>
          </a:p>
          <a:p>
            <a:r>
              <a:rPr lang="en-US" dirty="0"/>
              <a:t>If we do things </a:t>
            </a:r>
            <a:r>
              <a:rPr lang="en-US" i="1" dirty="0"/>
              <a:t>to</a:t>
            </a:r>
            <a:r>
              <a:rPr lang="en-US" dirty="0"/>
              <a:t> students, it’s usually punishment, control, or consequences without dialogue. It may stop the behavior temporarily, but it doesn’t change the root.</a:t>
            </a:r>
            <a:br>
              <a:rPr lang="en-US" dirty="0"/>
            </a:br>
            <a:r>
              <a:rPr lang="en-US" dirty="0"/>
              <a:t>If we do things </a:t>
            </a:r>
            <a:r>
              <a:rPr lang="en-US" i="1" dirty="0"/>
              <a:t>for</a:t>
            </a:r>
            <a:r>
              <a:rPr lang="en-US" dirty="0"/>
              <a:t> students, we’re rescuing them—sometimes with good intentions—but it strips away their agency. They don’t learn accountability or responsibility.</a:t>
            </a:r>
            <a:br>
              <a:rPr lang="en-US" dirty="0"/>
            </a:br>
            <a:r>
              <a:rPr lang="en-US" dirty="0"/>
              <a:t>But when we do things </a:t>
            </a:r>
            <a:r>
              <a:rPr lang="en-US" i="1" dirty="0"/>
              <a:t>with</a:t>
            </a:r>
            <a:r>
              <a:rPr lang="en-US" dirty="0"/>
              <a:t> students, that’s where growth happens. We’re guiding, supporting, and holding them accountable at the same time.</a:t>
            </a:r>
          </a:p>
          <a:p>
            <a:r>
              <a:rPr lang="en-US" dirty="0"/>
              <a:t>Restorative practices are all about the </a:t>
            </a:r>
            <a:r>
              <a:rPr lang="en-US" i="1" dirty="0"/>
              <a:t>with</a:t>
            </a:r>
            <a:r>
              <a:rPr lang="en-US" dirty="0"/>
              <a:t>. That doesn’t mean letting students off the hook—it means inviting them into the process of repair and making them active participants in the solution.”</a:t>
            </a:r>
          </a:p>
          <a:p>
            <a:pPr marL="0" lvl="0" indent="0" algn="l" rtl="0">
              <a:spcBef>
                <a:spcPts val="0"/>
              </a:spcBef>
              <a:spcAft>
                <a:spcPts val="0"/>
              </a:spcAft>
              <a:buNone/>
            </a:pPr>
            <a:endParaRPr dirty="0"/>
          </a:p>
        </p:txBody>
      </p:sp>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i="1" dirty="0"/>
              <a:t>Presenter Notes:</a:t>
            </a:r>
            <a:br>
              <a:rPr lang="en-US" dirty="0"/>
            </a:br>
            <a:r>
              <a:rPr lang="en-US" dirty="0"/>
              <a:t>“Restorative practices are sometimes described as </a:t>
            </a:r>
            <a:r>
              <a:rPr lang="en-US" i="1" dirty="0"/>
              <a:t>‘the science of building social capital and achieving social discipline through participatory learning and decision making.’</a:t>
            </a:r>
            <a:r>
              <a:rPr lang="en-US" dirty="0"/>
              <a:t> That might sound academic, but let’s break it down.</a:t>
            </a:r>
          </a:p>
          <a:p>
            <a:r>
              <a:rPr lang="en-US" dirty="0"/>
              <a:t>‘Social capital’ is just another way of saying trust and relationships. When students feel connected—to their teachers, to their peers, to their school community—they’re more invested in positive behavior.</a:t>
            </a:r>
          </a:p>
          <a:p>
            <a:r>
              <a:rPr lang="en-US" dirty="0"/>
              <a:t>‘Social discipline’ means how a community holds itself accountable. Every school has discipline. The question is: is it retributive, where the focus is on punishment? Or is it restorative, where the focus is on accountability and healing?</a:t>
            </a:r>
          </a:p>
          <a:p>
            <a:r>
              <a:rPr lang="en-US" dirty="0"/>
              <a:t>Restorative practices combine both—structure and relationship. It’s not a free-for-all. There are still boundaries. But the boundaries are held with compassion and fairness, not fear and control.</a:t>
            </a:r>
          </a:p>
          <a:p>
            <a:r>
              <a:rPr lang="en-US" dirty="0"/>
              <a:t>Think of it like this: every time you engage with students, you’re either adding to or withdrawing from their trust bank. Restorative practices make more deposits than withdrawals, so when you have to correct behavior, the relationship can withstand it.”</a:t>
            </a:r>
          </a:p>
          <a:p>
            <a:pPr marL="0" lvl="0" indent="0" algn="l" rtl="0">
              <a:spcBef>
                <a:spcPts val="0"/>
              </a:spcBef>
              <a:spcAft>
                <a:spcPts val="0"/>
              </a:spcAft>
              <a:buNone/>
            </a:pPr>
            <a:endParaRPr dirty="0"/>
          </a:p>
        </p:txBody>
      </p:sp>
      <p:sp>
        <p:nvSpPr>
          <p:cNvPr id="198" name="Google Shape;1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A group of people posing for the camera&#10;&#10;Description automatically generated with medium confidence"/>
          <p:cNvPicPr preferRelativeResize="0"/>
          <p:nvPr/>
        </p:nvPicPr>
        <p:blipFill rotWithShape="1">
          <a:blip r:embed="rId3">
            <a:alphaModFix/>
          </a:blip>
          <a:srcRect/>
          <a:stretch/>
        </p:blipFill>
        <p:spPr>
          <a:xfrm>
            <a:off x="-131490" y="-137764"/>
            <a:ext cx="6677217" cy="6995764"/>
          </a:xfrm>
          <a:prstGeom prst="rect">
            <a:avLst/>
          </a:prstGeom>
          <a:noFill/>
          <a:ln>
            <a:noFill/>
          </a:ln>
        </p:spPr>
      </p:pic>
      <p:sp>
        <p:nvSpPr>
          <p:cNvPr id="89" name="Google Shape;89;p1"/>
          <p:cNvSpPr/>
          <p:nvPr/>
        </p:nvSpPr>
        <p:spPr>
          <a:xfrm>
            <a:off x="-137799" y="3815255"/>
            <a:ext cx="6689835" cy="3042745"/>
          </a:xfrm>
          <a:prstGeom prst="triangle">
            <a:avLst>
              <a:gd name="adj" fmla="val 42815"/>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90" name="Google Shape;90;p1"/>
          <p:cNvSpPr/>
          <p:nvPr/>
        </p:nvSpPr>
        <p:spPr>
          <a:xfrm>
            <a:off x="4298241" y="3042745"/>
            <a:ext cx="7667625" cy="1588249"/>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1" name="Google Shape;91;p1" descr="A picture containing green&#10;&#10;Description automatically generated"/>
          <p:cNvPicPr preferRelativeResize="0"/>
          <p:nvPr/>
        </p:nvPicPr>
        <p:blipFill rotWithShape="1">
          <a:blip r:embed="rId4">
            <a:alphaModFix/>
          </a:blip>
          <a:srcRect b="9939"/>
          <a:stretch/>
        </p:blipFill>
        <p:spPr>
          <a:xfrm>
            <a:off x="4014242" y="2705723"/>
            <a:ext cx="7809624" cy="1733542"/>
          </a:xfrm>
          <a:prstGeom prst="rect">
            <a:avLst/>
          </a:prstGeom>
          <a:noFill/>
          <a:ln>
            <a:noFill/>
          </a:ln>
        </p:spPr>
      </p:pic>
      <p:sp>
        <p:nvSpPr>
          <p:cNvPr id="92" name="Google Shape;92;p1"/>
          <p:cNvSpPr txBox="1"/>
          <p:nvPr/>
        </p:nvSpPr>
        <p:spPr>
          <a:xfrm>
            <a:off x="4298241" y="2849219"/>
            <a:ext cx="72417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a:solidFill>
                  <a:schemeClr val="lt1"/>
                </a:solidFill>
                <a:latin typeface="Gill Sans"/>
                <a:ea typeface="Gill Sans"/>
                <a:cs typeface="Gill Sans"/>
                <a:sym typeface="Gill Sans"/>
              </a:rPr>
              <a:t>Bullying Prevention &amp; Res</a:t>
            </a:r>
            <a:r>
              <a:rPr lang="en-US" sz="4400" b="1">
                <a:solidFill>
                  <a:schemeClr val="lt1"/>
                </a:solidFill>
                <a:latin typeface="Gill Sans"/>
                <a:ea typeface="Gill Sans"/>
                <a:cs typeface="Gill Sans"/>
                <a:sym typeface="Gill Sans"/>
              </a:rPr>
              <a:t>torative Practices</a:t>
            </a:r>
            <a:endParaRPr/>
          </a:p>
        </p:txBody>
      </p:sp>
      <p:pic>
        <p:nvPicPr>
          <p:cNvPr id="93" name="Google Shape;93;p1" descr="Cheers with solid fill"/>
          <p:cNvPicPr preferRelativeResize="0"/>
          <p:nvPr/>
        </p:nvPicPr>
        <p:blipFill rotWithShape="1">
          <a:blip r:embed="rId5">
            <a:alphaModFix/>
          </a:blip>
          <a:srcRect/>
          <a:stretch/>
        </p:blipFill>
        <p:spPr>
          <a:xfrm>
            <a:off x="1774721" y="4756354"/>
            <a:ext cx="1929804" cy="1929804"/>
          </a:xfrm>
          <a:prstGeom prst="rect">
            <a:avLst/>
          </a:prstGeom>
          <a:noFill/>
          <a:ln>
            <a:noFill/>
          </a:ln>
        </p:spPr>
      </p:pic>
      <p:pic>
        <p:nvPicPr>
          <p:cNvPr id="94" name="Google Shape;94;p1" descr="Logo&#10;&#10;Description automatically generated"/>
          <p:cNvPicPr preferRelativeResize="0"/>
          <p:nvPr/>
        </p:nvPicPr>
        <p:blipFill rotWithShape="1">
          <a:blip r:embed="rId6">
            <a:alphaModFix/>
          </a:blip>
          <a:srcRect/>
          <a:stretch/>
        </p:blipFill>
        <p:spPr>
          <a:xfrm>
            <a:off x="10039648" y="286988"/>
            <a:ext cx="1926218" cy="13234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8"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213" name="Google Shape;213;p8" descr="A group of people in a classroom&#10;&#10;Description automatically generated with medium confidence"/>
          <p:cNvPicPr preferRelativeResize="0"/>
          <p:nvPr/>
        </p:nvPicPr>
        <p:blipFill rotWithShape="1">
          <a:blip r:embed="rId4">
            <a:alphaModFix/>
          </a:blip>
          <a:srcRect t="22568"/>
          <a:stretch/>
        </p:blipFill>
        <p:spPr>
          <a:xfrm>
            <a:off x="6915478" y="9977"/>
            <a:ext cx="5276522" cy="3006714"/>
          </a:xfrm>
          <a:prstGeom prst="rect">
            <a:avLst/>
          </a:prstGeom>
          <a:noFill/>
          <a:ln>
            <a:noFill/>
          </a:ln>
        </p:spPr>
      </p:pic>
      <p:sp>
        <p:nvSpPr>
          <p:cNvPr id="214" name="Google Shape;214;p8"/>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8"/>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8"/>
          <p:cNvSpPr txBox="1"/>
          <p:nvPr/>
        </p:nvSpPr>
        <p:spPr>
          <a:xfrm>
            <a:off x="2033117" y="2785859"/>
            <a:ext cx="4397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a:t>
            </a:r>
            <a:r>
              <a:rPr lang="en-US" sz="2400" b="1" i="1">
                <a:latin typeface="Gill Sans"/>
                <a:ea typeface="Gill Sans"/>
                <a:cs typeface="Gill Sans"/>
                <a:sym typeface="Gill Sans"/>
              </a:rPr>
              <a:t>to</a:t>
            </a:r>
            <a:r>
              <a:rPr lang="en-US" sz="2400" b="1">
                <a:latin typeface="Gill Sans"/>
                <a:ea typeface="Gill Sans"/>
                <a:cs typeface="Gill Sans"/>
                <a:sym typeface="Gill Sans"/>
              </a:rPr>
              <a:t> your students.</a:t>
            </a:r>
            <a:endParaRPr/>
          </a:p>
        </p:txBody>
      </p:sp>
      <p:sp>
        <p:nvSpPr>
          <p:cNvPr id="217" name="Google Shape;217;p8"/>
          <p:cNvSpPr txBox="1"/>
          <p:nvPr/>
        </p:nvSpPr>
        <p:spPr>
          <a:xfrm>
            <a:off x="2033125" y="3600975"/>
            <a:ext cx="5935800" cy="461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2400" b="1">
                <a:solidFill>
                  <a:schemeClr val="dk1"/>
                </a:solidFill>
                <a:latin typeface="Gill Sans"/>
                <a:ea typeface="Gill Sans"/>
                <a:cs typeface="Gill Sans"/>
                <a:sym typeface="Gill Sans"/>
              </a:rPr>
              <a:t>…will not _____ </a:t>
            </a:r>
            <a:r>
              <a:rPr lang="en-US" sz="2400" b="1" i="1">
                <a:solidFill>
                  <a:schemeClr val="dk1"/>
                </a:solidFill>
                <a:latin typeface="Gill Sans"/>
                <a:ea typeface="Gill Sans"/>
                <a:cs typeface="Gill Sans"/>
                <a:sym typeface="Gill Sans"/>
              </a:rPr>
              <a:t>to</a:t>
            </a:r>
            <a:r>
              <a:rPr lang="en-US" sz="2400" b="1">
                <a:solidFill>
                  <a:schemeClr val="dk1"/>
                </a:solidFill>
                <a:latin typeface="Gill Sans"/>
                <a:ea typeface="Gill Sans"/>
                <a:cs typeface="Gill Sans"/>
                <a:sym typeface="Gill Sans"/>
              </a:rPr>
              <a:t> or </a:t>
            </a:r>
            <a:r>
              <a:rPr lang="en-US" sz="2400" b="1" i="1">
                <a:solidFill>
                  <a:schemeClr val="dk1"/>
                </a:solidFill>
                <a:latin typeface="Gill Sans"/>
                <a:ea typeface="Gill Sans"/>
                <a:cs typeface="Gill Sans"/>
                <a:sym typeface="Gill Sans"/>
              </a:rPr>
              <a:t>for</a:t>
            </a:r>
            <a:r>
              <a:rPr lang="en-US" sz="2400" b="1">
                <a:solidFill>
                  <a:schemeClr val="dk1"/>
                </a:solidFill>
                <a:latin typeface="Gill Sans"/>
                <a:ea typeface="Gill Sans"/>
                <a:cs typeface="Gill Sans"/>
                <a:sym typeface="Gill Sans"/>
              </a:rPr>
              <a:t> your students.</a:t>
            </a:r>
            <a:endParaRPr/>
          </a:p>
        </p:txBody>
      </p:sp>
      <p:sp>
        <p:nvSpPr>
          <p:cNvPr id="218" name="Google Shape;218;p8"/>
          <p:cNvSpPr txBox="1"/>
          <p:nvPr/>
        </p:nvSpPr>
        <p:spPr>
          <a:xfrm>
            <a:off x="2033116" y="4431984"/>
            <a:ext cx="4397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a:t>
            </a:r>
            <a:r>
              <a:rPr lang="en-US" sz="2400" b="1" i="1">
                <a:latin typeface="Gill Sans"/>
                <a:ea typeface="Gill Sans"/>
                <a:cs typeface="Gill Sans"/>
                <a:sym typeface="Gill Sans"/>
              </a:rPr>
              <a:t>for</a:t>
            </a:r>
            <a:r>
              <a:rPr lang="en-US" sz="2400" b="1">
                <a:latin typeface="Gill Sans"/>
                <a:ea typeface="Gill Sans"/>
                <a:cs typeface="Gill Sans"/>
                <a:sym typeface="Gill Sans"/>
              </a:rPr>
              <a:t> your students.</a:t>
            </a:r>
            <a:endParaRPr/>
          </a:p>
        </p:txBody>
      </p:sp>
      <p:sp>
        <p:nvSpPr>
          <p:cNvPr id="219" name="Google Shape;219;p8"/>
          <p:cNvSpPr txBox="1"/>
          <p:nvPr/>
        </p:nvSpPr>
        <p:spPr>
          <a:xfrm>
            <a:off x="2033115" y="5260550"/>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a:t>
            </a:r>
            <a:r>
              <a:rPr lang="en-US" sz="2400" b="1" i="1">
                <a:latin typeface="Gill Sans"/>
                <a:ea typeface="Gill Sans"/>
                <a:cs typeface="Gill Sans"/>
                <a:sym typeface="Gill Sans"/>
              </a:rPr>
              <a:t>with</a:t>
            </a:r>
            <a:r>
              <a:rPr lang="en-US" sz="2400" b="1">
                <a:latin typeface="Gill Sans"/>
                <a:ea typeface="Gill Sans"/>
                <a:cs typeface="Gill Sans"/>
                <a:sym typeface="Gill Sans"/>
              </a:rPr>
              <a:t> your students.</a:t>
            </a:r>
            <a:endParaRPr/>
          </a:p>
        </p:txBody>
      </p:sp>
      <p:sp>
        <p:nvSpPr>
          <p:cNvPr id="220" name="Google Shape;220;p8"/>
          <p:cNvSpPr/>
          <p:nvPr/>
        </p:nvSpPr>
        <p:spPr>
          <a:xfrm>
            <a:off x="6689269" y="4438398"/>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1" name="Google Shape;221;p8" descr="A picture containing green&#10;&#10;Description automatically generated"/>
          <p:cNvPicPr preferRelativeResize="0"/>
          <p:nvPr/>
        </p:nvPicPr>
        <p:blipFill rotWithShape="1">
          <a:blip r:embed="rId5">
            <a:alphaModFix/>
          </a:blip>
          <a:srcRect b="9939"/>
          <a:stretch/>
        </p:blipFill>
        <p:spPr>
          <a:xfrm>
            <a:off x="6533535" y="4309052"/>
            <a:ext cx="3645226" cy="1050695"/>
          </a:xfrm>
          <a:prstGeom prst="rect">
            <a:avLst/>
          </a:prstGeom>
          <a:noFill/>
          <a:ln>
            <a:noFill/>
          </a:ln>
        </p:spPr>
      </p:pic>
      <p:sp>
        <p:nvSpPr>
          <p:cNvPr id="222" name="Google Shape;222;p8"/>
          <p:cNvSpPr txBox="1"/>
          <p:nvPr/>
        </p:nvSpPr>
        <p:spPr>
          <a:xfrm>
            <a:off x="6807835" y="4489044"/>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223" name="Google Shape;223;p8"/>
          <p:cNvSpPr/>
          <p:nvPr/>
        </p:nvSpPr>
        <p:spPr>
          <a:xfrm>
            <a:off x="1073127" y="4323650"/>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8"/>
          <p:cNvSpPr txBox="1"/>
          <p:nvPr/>
        </p:nvSpPr>
        <p:spPr>
          <a:xfrm>
            <a:off x="1137678" y="4356154"/>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225" name="Google Shape;225;p8"/>
          <p:cNvSpPr/>
          <p:nvPr/>
        </p:nvSpPr>
        <p:spPr>
          <a:xfrm>
            <a:off x="1073127" y="5152984"/>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8"/>
          <p:cNvSpPr txBox="1"/>
          <p:nvPr/>
        </p:nvSpPr>
        <p:spPr>
          <a:xfrm>
            <a:off x="1137678" y="5185488"/>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227" name="Google Shape;227;p8"/>
          <p:cNvSpPr/>
          <p:nvPr/>
        </p:nvSpPr>
        <p:spPr>
          <a:xfrm>
            <a:off x="1073127" y="349431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8"/>
          <p:cNvSpPr txBox="1"/>
          <p:nvPr/>
        </p:nvSpPr>
        <p:spPr>
          <a:xfrm>
            <a:off x="1137678" y="352682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229" name="Google Shape;229;p8"/>
          <p:cNvSpPr/>
          <p:nvPr/>
        </p:nvSpPr>
        <p:spPr>
          <a:xfrm>
            <a:off x="1073127" y="2664982"/>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8"/>
          <p:cNvSpPr txBox="1"/>
          <p:nvPr/>
        </p:nvSpPr>
        <p:spPr>
          <a:xfrm>
            <a:off x="1137678" y="2697486"/>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231" name="Google Shape;231;p8"/>
          <p:cNvSpPr txBox="1"/>
          <p:nvPr/>
        </p:nvSpPr>
        <p:spPr>
          <a:xfrm>
            <a:off x="1073126" y="1065407"/>
            <a:ext cx="65700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Can you create scenarios when each social discipline is helpful?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9"/>
          <p:cNvPicPr preferRelativeResize="0"/>
          <p:nvPr/>
        </p:nvPicPr>
        <p:blipFill rotWithShape="1">
          <a:blip r:embed="rId3">
            <a:alphaModFix/>
          </a:blip>
          <a:srcRect l="1238" r="1248"/>
          <a:stretch/>
        </p:blipFill>
        <p:spPr>
          <a:xfrm>
            <a:off x="-1" y="-1"/>
            <a:ext cx="8908028" cy="6858000"/>
          </a:xfrm>
          <a:prstGeom prst="rect">
            <a:avLst/>
          </a:prstGeom>
          <a:noFill/>
          <a:ln>
            <a:noFill/>
          </a:ln>
        </p:spPr>
      </p:pic>
      <p:pic>
        <p:nvPicPr>
          <p:cNvPr id="237" name="Google Shape;237;p9"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238" name="Google Shape;238;p9"/>
          <p:cNvSpPr/>
          <p:nvPr/>
        </p:nvSpPr>
        <p:spPr>
          <a:xfrm rot="-5400000">
            <a:off x="6304836" y="4254899"/>
            <a:ext cx="2345100" cy="2861100"/>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9"/>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9"/>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9"/>
          <p:cNvSpPr/>
          <p:nvPr/>
        </p:nvSpPr>
        <p:spPr>
          <a:xfrm rot="5400000">
            <a:off x="258096"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9"/>
          <p:cNvSpPr txBox="1"/>
          <p:nvPr/>
        </p:nvSpPr>
        <p:spPr>
          <a:xfrm>
            <a:off x="4085303" y="4254927"/>
            <a:ext cx="6843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lt1"/>
                </a:solidFill>
                <a:latin typeface="Gill Sans"/>
                <a:ea typeface="Gill Sans"/>
                <a:cs typeface="Gill Sans"/>
                <a:sym typeface="Gill Sans"/>
              </a:rPr>
              <a:t>Boundaries + Support = Desire</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10"/>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9" name="Google Shape;249;p10"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250" name="Google Shape;250;p10"/>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The Nine Affects</a:t>
            </a:r>
            <a:endParaRPr/>
          </a:p>
        </p:txBody>
      </p:sp>
      <p:pic>
        <p:nvPicPr>
          <p:cNvPr id="251" name="Google Shape;251;p10"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252" name="Google Shape;252;p10"/>
          <p:cNvPicPr preferRelativeResize="0"/>
          <p:nvPr/>
        </p:nvPicPr>
        <p:blipFill>
          <a:blip r:embed="rId5">
            <a:alphaModFix/>
          </a:blip>
          <a:stretch>
            <a:fillRect/>
          </a:stretch>
        </p:blipFill>
        <p:spPr>
          <a:xfrm>
            <a:off x="567375" y="2086050"/>
            <a:ext cx="3993301" cy="4627700"/>
          </a:xfrm>
          <a:prstGeom prst="rect">
            <a:avLst/>
          </a:prstGeom>
          <a:noFill/>
          <a:ln>
            <a:noFill/>
          </a:ln>
        </p:spPr>
      </p:pic>
      <p:sp>
        <p:nvSpPr>
          <p:cNvPr id="253" name="Google Shape;253;p10"/>
          <p:cNvSpPr txBox="1"/>
          <p:nvPr/>
        </p:nvSpPr>
        <p:spPr>
          <a:xfrm>
            <a:off x="4878075" y="2086050"/>
            <a:ext cx="4989300" cy="4398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US" sz="1800">
                <a:solidFill>
                  <a:schemeClr val="dk1"/>
                </a:solidFill>
                <a:latin typeface="Gill Sans"/>
                <a:ea typeface="Gill Sans"/>
                <a:cs typeface="Gill Sans"/>
                <a:sym typeface="Gill Sans"/>
              </a:rPr>
              <a:t>Affect is the innate, biological response to the increasing, decreasing or persistent intensity of neural firing. This results in a particular feeling, facial and body display, and skin changes. Affects feel rewarding, punishing, or neutral in their own ways. Affect makes things urgent.</a:t>
            </a:r>
            <a:endParaRPr sz="1800">
              <a:solidFill>
                <a:schemeClr val="dk1"/>
              </a:solidFill>
              <a:latin typeface="Gill Sans"/>
              <a:ea typeface="Gill Sans"/>
              <a:cs typeface="Gill Sans"/>
              <a:sym typeface="Gill Sans"/>
            </a:endParaRPr>
          </a:p>
          <a:p>
            <a:pPr marL="457200" lvl="0" indent="-342900" algn="l" rtl="0">
              <a:spcBef>
                <a:spcPts val="0"/>
              </a:spcBef>
              <a:spcAft>
                <a:spcPts val="0"/>
              </a:spcAft>
              <a:buClr>
                <a:schemeClr val="dk1"/>
              </a:buClr>
              <a:buSzPts val="1800"/>
              <a:buFont typeface="Gill Sans"/>
              <a:buChar char="●"/>
            </a:pPr>
            <a:r>
              <a:rPr lang="en-US" sz="1800">
                <a:solidFill>
                  <a:schemeClr val="dk1"/>
                </a:solidFill>
                <a:latin typeface="Gill Sans"/>
                <a:ea typeface="Gill Sans"/>
                <a:cs typeface="Gill Sans"/>
                <a:sym typeface="Gill Sans"/>
              </a:rPr>
              <a:t>Awareness creates a feeling.</a:t>
            </a:r>
            <a:endParaRPr sz="1800">
              <a:solidFill>
                <a:schemeClr val="dk1"/>
              </a:solidFill>
              <a:latin typeface="Gill Sans"/>
              <a:ea typeface="Gill Sans"/>
              <a:cs typeface="Gill Sans"/>
              <a:sym typeface="Gill Sans"/>
            </a:endParaRPr>
          </a:p>
          <a:p>
            <a:pPr marL="457200" lvl="0" indent="-342900" algn="l" rtl="0">
              <a:spcBef>
                <a:spcPts val="0"/>
              </a:spcBef>
              <a:spcAft>
                <a:spcPts val="0"/>
              </a:spcAft>
              <a:buClr>
                <a:schemeClr val="dk1"/>
              </a:buClr>
              <a:buSzPts val="1800"/>
              <a:buFont typeface="Gill Sans"/>
              <a:buChar char="●"/>
            </a:pPr>
            <a:r>
              <a:rPr lang="en-US" sz="1800">
                <a:solidFill>
                  <a:schemeClr val="dk1"/>
                </a:solidFill>
                <a:latin typeface="Gill Sans"/>
                <a:ea typeface="Gill Sans"/>
                <a:cs typeface="Gill Sans"/>
                <a:sym typeface="Gill Sans"/>
              </a:rPr>
              <a:t>A feeling plus a memory create an emotion.</a:t>
            </a:r>
            <a:endParaRPr sz="1800">
              <a:solidFill>
                <a:schemeClr val="dk1"/>
              </a:solidFill>
              <a:latin typeface="Gill Sans"/>
              <a:ea typeface="Gill Sans"/>
              <a:cs typeface="Gill Sans"/>
              <a:sym typeface="Gill Sans"/>
            </a:endParaRPr>
          </a:p>
          <a:p>
            <a:pPr marL="457200" lvl="0" indent="-342900" algn="l" rtl="0">
              <a:spcBef>
                <a:spcPts val="0"/>
              </a:spcBef>
              <a:spcAft>
                <a:spcPts val="0"/>
              </a:spcAft>
              <a:buClr>
                <a:schemeClr val="dk1"/>
              </a:buClr>
              <a:buSzPts val="1800"/>
              <a:buFont typeface="Open Sans"/>
              <a:buChar char="●"/>
            </a:pPr>
            <a:r>
              <a:rPr lang="en-US" sz="1800">
                <a:solidFill>
                  <a:schemeClr val="dk1"/>
                </a:solidFill>
                <a:latin typeface="Gill Sans"/>
                <a:ea typeface="Gill Sans"/>
                <a:cs typeface="Gill Sans"/>
                <a:sym typeface="Gill Sans"/>
              </a:rPr>
              <a:t>This helps us to create our </a:t>
            </a:r>
            <a:r>
              <a:rPr lang="en-US" sz="1800" i="1">
                <a:solidFill>
                  <a:schemeClr val="dk1"/>
                </a:solidFill>
                <a:latin typeface="Gill Sans"/>
                <a:ea typeface="Gill Sans"/>
                <a:cs typeface="Gill Sans"/>
                <a:sym typeface="Gill Sans"/>
              </a:rPr>
              <a:t>rules </a:t>
            </a:r>
            <a:r>
              <a:rPr lang="en-US" sz="1800">
                <a:solidFill>
                  <a:schemeClr val="dk1"/>
                </a:solidFill>
                <a:latin typeface="Gill Sans"/>
                <a:ea typeface="Gill Sans"/>
                <a:cs typeface="Gill Sans"/>
                <a:sym typeface="Gill Sans"/>
              </a:rPr>
              <a:t>or </a:t>
            </a:r>
            <a:r>
              <a:rPr lang="en-US" sz="1800" b="1">
                <a:solidFill>
                  <a:schemeClr val="dk1"/>
                </a:solidFill>
                <a:latin typeface="Gill Sans"/>
                <a:ea typeface="Gill Sans"/>
                <a:cs typeface="Gill Sans"/>
                <a:sym typeface="Gill Sans"/>
              </a:rPr>
              <a:t>scripts </a:t>
            </a:r>
            <a:r>
              <a:rPr lang="en-US" sz="1800">
                <a:solidFill>
                  <a:schemeClr val="dk1"/>
                </a:solidFill>
                <a:latin typeface="Gill Sans"/>
                <a:ea typeface="Gill Sans"/>
                <a:cs typeface="Gill Sans"/>
                <a:sym typeface="Gill Sans"/>
              </a:rPr>
              <a:t>that we follow to create more positive and less negative affects.</a:t>
            </a:r>
            <a:endParaRPr sz="1800">
              <a:solidFill>
                <a:schemeClr val="dk1"/>
              </a:solidFill>
              <a:latin typeface="Gill Sans"/>
              <a:ea typeface="Gill Sans"/>
              <a:cs typeface="Gill Sans"/>
              <a:sym typeface="Gill Sans"/>
            </a:endParaRPr>
          </a:p>
          <a:p>
            <a:pPr marL="457200" lvl="0" indent="-342900" algn="l" rtl="0">
              <a:spcBef>
                <a:spcPts val="0"/>
              </a:spcBef>
              <a:spcAft>
                <a:spcPts val="0"/>
              </a:spcAft>
              <a:buClr>
                <a:schemeClr val="dk1"/>
              </a:buClr>
              <a:buSzPts val="1800"/>
              <a:buFont typeface="Gill Sans"/>
              <a:buChar char="●"/>
            </a:pPr>
            <a:r>
              <a:rPr lang="en-US" sz="1800">
                <a:solidFill>
                  <a:schemeClr val="dk1"/>
                </a:solidFill>
                <a:latin typeface="Gill Sans"/>
                <a:ea typeface="Gill Sans"/>
                <a:cs typeface="Gill Sans"/>
                <a:sym typeface="Gill Sans"/>
              </a:rPr>
              <a:t>These rules eventually make up our personalities.</a:t>
            </a:r>
            <a:endParaRPr sz="1800">
              <a:solidFill>
                <a:schemeClr val="dk1"/>
              </a:solidFill>
              <a:latin typeface="Gill Sans"/>
              <a:ea typeface="Gill Sans"/>
              <a:cs typeface="Gill Sans"/>
              <a:sym typeface="Gill Sans"/>
            </a:endParaRPr>
          </a:p>
          <a:p>
            <a:pPr marL="457200" lvl="0" indent="0" algn="r" rtl="0">
              <a:spcBef>
                <a:spcPts val="0"/>
              </a:spcBef>
              <a:spcAft>
                <a:spcPts val="0"/>
              </a:spcAft>
              <a:buClr>
                <a:schemeClr val="dk1"/>
              </a:buClr>
              <a:buSzPts val="1100"/>
              <a:buFont typeface="Arial"/>
              <a:buNone/>
            </a:pPr>
            <a:r>
              <a:rPr lang="en-US" sz="1800" b="1">
                <a:solidFill>
                  <a:schemeClr val="dk1"/>
                </a:solidFill>
                <a:latin typeface="Gill Sans"/>
                <a:ea typeface="Gill Sans"/>
                <a:cs typeface="Gill Sans"/>
                <a:sym typeface="Gill Sans"/>
              </a:rPr>
              <a:t>-Silvan Tomkins</a:t>
            </a:r>
            <a:endParaRPr sz="1800">
              <a:solidFill>
                <a:schemeClr val="dk1"/>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2e3741a4046_0_64"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260" name="Google Shape;260;g2e3741a4046_0_64" descr="A group of people in a classroom&#10;&#10;Description automatically generated with medium confidence"/>
          <p:cNvPicPr preferRelativeResize="0"/>
          <p:nvPr/>
        </p:nvPicPr>
        <p:blipFill rotWithShape="1">
          <a:blip r:embed="rId4">
            <a:alphaModFix/>
          </a:blip>
          <a:srcRect t="22570"/>
          <a:stretch/>
        </p:blipFill>
        <p:spPr>
          <a:xfrm>
            <a:off x="6915478" y="9977"/>
            <a:ext cx="5276522" cy="3006715"/>
          </a:xfrm>
          <a:prstGeom prst="rect">
            <a:avLst/>
          </a:prstGeom>
          <a:noFill/>
          <a:ln>
            <a:noFill/>
          </a:ln>
        </p:spPr>
      </p:pic>
      <p:sp>
        <p:nvSpPr>
          <p:cNvPr id="261" name="Google Shape;261;g2e3741a4046_0_64"/>
          <p:cNvSpPr/>
          <p:nvPr/>
        </p:nvSpPr>
        <p:spPr>
          <a:xfrm>
            <a:off x="6836897" y="-154745"/>
            <a:ext cx="3165300" cy="349560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g2e3741a4046_0_64"/>
          <p:cNvSpPr/>
          <p:nvPr/>
        </p:nvSpPr>
        <p:spPr>
          <a:xfrm>
            <a:off x="5958348" y="88176"/>
            <a:ext cx="6233700"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g2e3741a4046_0_64"/>
          <p:cNvSpPr txBox="1"/>
          <p:nvPr/>
        </p:nvSpPr>
        <p:spPr>
          <a:xfrm>
            <a:off x="2033117" y="2785859"/>
            <a:ext cx="4397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When do you experience joy?</a:t>
            </a:r>
            <a:endParaRPr/>
          </a:p>
        </p:txBody>
      </p:sp>
      <p:sp>
        <p:nvSpPr>
          <p:cNvPr id="264" name="Google Shape;264;g2e3741a4046_0_64"/>
          <p:cNvSpPr txBox="1"/>
          <p:nvPr/>
        </p:nvSpPr>
        <p:spPr>
          <a:xfrm>
            <a:off x="2033125" y="3600975"/>
            <a:ext cx="5935800" cy="461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400" b="1">
                <a:solidFill>
                  <a:schemeClr val="dk1"/>
                </a:solidFill>
                <a:latin typeface="Gill Sans"/>
                <a:ea typeface="Gill Sans"/>
                <a:cs typeface="Gill Sans"/>
                <a:sym typeface="Gill Sans"/>
              </a:rPr>
              <a:t>What has interrupted your joy?</a:t>
            </a:r>
            <a:endParaRPr/>
          </a:p>
        </p:txBody>
      </p:sp>
      <p:sp>
        <p:nvSpPr>
          <p:cNvPr id="265" name="Google Shape;265;g2e3741a4046_0_64"/>
          <p:cNvSpPr txBox="1"/>
          <p:nvPr/>
        </p:nvSpPr>
        <p:spPr>
          <a:xfrm>
            <a:off x="2033116" y="4431984"/>
            <a:ext cx="4397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How do you bounce back?</a:t>
            </a:r>
            <a:endParaRPr/>
          </a:p>
        </p:txBody>
      </p:sp>
      <p:sp>
        <p:nvSpPr>
          <p:cNvPr id="266" name="Google Shape;266;g2e3741a4046_0_64"/>
          <p:cNvSpPr txBox="1"/>
          <p:nvPr/>
        </p:nvSpPr>
        <p:spPr>
          <a:xfrm>
            <a:off x="2033115" y="5260550"/>
            <a:ext cx="4397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How about your students?</a:t>
            </a:r>
            <a:endParaRPr/>
          </a:p>
        </p:txBody>
      </p:sp>
      <p:sp>
        <p:nvSpPr>
          <p:cNvPr id="267" name="Google Shape;267;g2e3741a4046_0_64"/>
          <p:cNvSpPr/>
          <p:nvPr/>
        </p:nvSpPr>
        <p:spPr>
          <a:xfrm>
            <a:off x="6689269" y="4438398"/>
            <a:ext cx="3645300" cy="107610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8" name="Google Shape;268;g2e3741a4046_0_64" descr="A picture containing green&#10;&#10;Description automatically generated"/>
          <p:cNvPicPr preferRelativeResize="0"/>
          <p:nvPr/>
        </p:nvPicPr>
        <p:blipFill rotWithShape="1">
          <a:blip r:embed="rId5">
            <a:alphaModFix/>
          </a:blip>
          <a:srcRect b="9942"/>
          <a:stretch/>
        </p:blipFill>
        <p:spPr>
          <a:xfrm>
            <a:off x="6533535" y="4309052"/>
            <a:ext cx="3645225" cy="1050695"/>
          </a:xfrm>
          <a:prstGeom prst="rect">
            <a:avLst/>
          </a:prstGeom>
          <a:noFill/>
          <a:ln>
            <a:noFill/>
          </a:ln>
        </p:spPr>
      </p:pic>
      <p:sp>
        <p:nvSpPr>
          <p:cNvPr id="269" name="Google Shape;269;g2e3741a4046_0_64"/>
          <p:cNvSpPr txBox="1"/>
          <p:nvPr/>
        </p:nvSpPr>
        <p:spPr>
          <a:xfrm>
            <a:off x="6807835" y="4489044"/>
            <a:ext cx="30966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270" name="Google Shape;270;g2e3741a4046_0_64"/>
          <p:cNvSpPr/>
          <p:nvPr/>
        </p:nvSpPr>
        <p:spPr>
          <a:xfrm>
            <a:off x="1073127" y="4323650"/>
            <a:ext cx="731100" cy="67680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g2e3741a4046_0_64"/>
          <p:cNvSpPr txBox="1"/>
          <p:nvPr/>
        </p:nvSpPr>
        <p:spPr>
          <a:xfrm>
            <a:off x="1137678" y="4356154"/>
            <a:ext cx="6021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272" name="Google Shape;272;g2e3741a4046_0_64"/>
          <p:cNvSpPr/>
          <p:nvPr/>
        </p:nvSpPr>
        <p:spPr>
          <a:xfrm>
            <a:off x="1073127" y="5152984"/>
            <a:ext cx="731100" cy="67680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g2e3741a4046_0_64"/>
          <p:cNvSpPr txBox="1"/>
          <p:nvPr/>
        </p:nvSpPr>
        <p:spPr>
          <a:xfrm>
            <a:off x="1137678" y="5185488"/>
            <a:ext cx="6021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274" name="Google Shape;274;g2e3741a4046_0_64"/>
          <p:cNvSpPr/>
          <p:nvPr/>
        </p:nvSpPr>
        <p:spPr>
          <a:xfrm>
            <a:off x="1073127" y="3494316"/>
            <a:ext cx="731100" cy="67680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g2e3741a4046_0_64"/>
          <p:cNvSpPr txBox="1"/>
          <p:nvPr/>
        </p:nvSpPr>
        <p:spPr>
          <a:xfrm>
            <a:off x="1137678" y="3526820"/>
            <a:ext cx="6021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276" name="Google Shape;276;g2e3741a4046_0_64"/>
          <p:cNvSpPr/>
          <p:nvPr/>
        </p:nvSpPr>
        <p:spPr>
          <a:xfrm>
            <a:off x="1073127" y="2664982"/>
            <a:ext cx="731100" cy="67680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g2e3741a4046_0_64"/>
          <p:cNvSpPr txBox="1"/>
          <p:nvPr/>
        </p:nvSpPr>
        <p:spPr>
          <a:xfrm>
            <a:off x="1137678" y="2697486"/>
            <a:ext cx="6021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278" name="Google Shape;278;g2e3741a4046_0_64"/>
          <p:cNvSpPr txBox="1"/>
          <p:nvPr/>
        </p:nvSpPr>
        <p:spPr>
          <a:xfrm>
            <a:off x="1073126" y="1065407"/>
            <a:ext cx="65700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Think of a few scenarios when you’ve noticed an affect?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1"/>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1"/>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5" name="Google Shape;285;p11"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286" name="Google Shape;286;p11"/>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The Longer Heading</a:t>
            </a:r>
            <a:endParaRPr/>
          </a:p>
        </p:txBody>
      </p:sp>
      <p:pic>
        <p:nvPicPr>
          <p:cNvPr id="287" name="Google Shape;287;p11"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288" name="Google Shape;288;p11"/>
          <p:cNvPicPr preferRelativeResize="0"/>
          <p:nvPr/>
        </p:nvPicPr>
        <p:blipFill>
          <a:blip r:embed="rId5">
            <a:alphaModFix/>
          </a:blip>
          <a:stretch>
            <a:fillRect/>
          </a:stretch>
        </p:blipFill>
        <p:spPr>
          <a:xfrm>
            <a:off x="567375" y="2152450"/>
            <a:ext cx="4213212" cy="4331650"/>
          </a:xfrm>
          <a:prstGeom prst="rect">
            <a:avLst/>
          </a:prstGeom>
          <a:noFill/>
          <a:ln>
            <a:noFill/>
          </a:ln>
        </p:spPr>
      </p:pic>
      <p:sp>
        <p:nvSpPr>
          <p:cNvPr id="289" name="Google Shape;289;p11"/>
          <p:cNvSpPr txBox="1"/>
          <p:nvPr/>
        </p:nvSpPr>
        <p:spPr>
          <a:xfrm>
            <a:off x="5078400" y="2152450"/>
            <a:ext cx="4213200" cy="4331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200">
                <a:solidFill>
                  <a:srgbClr val="000000"/>
                </a:solidFill>
                <a:latin typeface="Gill Sans"/>
                <a:ea typeface="Gill Sans"/>
                <a:cs typeface="Gill Sans"/>
                <a:sym typeface="Gill Sans"/>
              </a:rPr>
              <a:t>“When we recognize we’re in one of these scripted behaviors, we have an opportunity to backtrack to the moment of shame. While it feels toxic, the value of shame is that it points us toward a need for some sort of corrective repair or reconnection.”</a:t>
            </a:r>
            <a:endParaRPr sz="2200">
              <a:solidFill>
                <a:srgbClr val="000000"/>
              </a:solidFill>
              <a:latin typeface="Gill Sans"/>
              <a:ea typeface="Gill Sans"/>
              <a:cs typeface="Gill Sans"/>
              <a:sym typeface="Gill Sans"/>
            </a:endParaRPr>
          </a:p>
          <a:p>
            <a:pPr marL="0" lvl="0" indent="0" algn="r" rtl="0">
              <a:spcBef>
                <a:spcPts val="0"/>
              </a:spcBef>
              <a:spcAft>
                <a:spcPts val="0"/>
              </a:spcAft>
              <a:buNone/>
            </a:pPr>
            <a:r>
              <a:rPr lang="en-US" sz="2200" b="1">
                <a:solidFill>
                  <a:srgbClr val="000000"/>
                </a:solidFill>
                <a:latin typeface="Gill Sans"/>
                <a:ea typeface="Gill Sans"/>
                <a:cs typeface="Gill Sans"/>
                <a:sym typeface="Gill Sans"/>
              </a:rPr>
              <a:t>-Jennifer Lock Oman,</a:t>
            </a:r>
            <a:r>
              <a:rPr lang="en-US" sz="2200">
                <a:solidFill>
                  <a:srgbClr val="000000"/>
                </a:solidFill>
                <a:latin typeface="Gill Sans"/>
                <a:ea typeface="Gill Sans"/>
                <a:cs typeface="Gill Sans"/>
                <a:sym typeface="Gill Sans"/>
              </a:rPr>
              <a:t> </a:t>
            </a:r>
            <a:endParaRPr sz="2200">
              <a:solidFill>
                <a:srgbClr val="000000"/>
              </a:solidFill>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2e3741a4046_0_2"/>
          <p:cNvPicPr preferRelativeResize="0"/>
          <p:nvPr/>
        </p:nvPicPr>
        <p:blipFill rotWithShape="1">
          <a:blip r:embed="rId3">
            <a:alphaModFix amt="85000"/>
          </a:blip>
          <a:srcRect l="4442" r="8962"/>
          <a:stretch/>
        </p:blipFill>
        <p:spPr>
          <a:xfrm>
            <a:off x="-1" y="-1"/>
            <a:ext cx="8908027" cy="6858000"/>
          </a:xfrm>
          <a:prstGeom prst="rect">
            <a:avLst/>
          </a:prstGeom>
          <a:noFill/>
          <a:ln>
            <a:noFill/>
          </a:ln>
        </p:spPr>
      </p:pic>
      <p:pic>
        <p:nvPicPr>
          <p:cNvPr id="295" name="Google Shape;295;g2e3741a4046_0_2" descr="Logo&#10;&#10;Description automatically generated"/>
          <p:cNvPicPr preferRelativeResize="0"/>
          <p:nvPr/>
        </p:nvPicPr>
        <p:blipFill rotWithShape="1">
          <a:blip r:embed="rId4">
            <a:alphaModFix/>
          </a:blip>
          <a:srcRect/>
          <a:stretch/>
        </p:blipFill>
        <p:spPr>
          <a:xfrm>
            <a:off x="10349281" y="302166"/>
            <a:ext cx="1529256" cy="1050694"/>
          </a:xfrm>
          <a:prstGeom prst="rect">
            <a:avLst/>
          </a:prstGeom>
          <a:noFill/>
          <a:ln>
            <a:noFill/>
          </a:ln>
        </p:spPr>
      </p:pic>
      <p:pic>
        <p:nvPicPr>
          <p:cNvPr id="296" name="Google Shape;296;g2e3741a4046_0_2"/>
          <p:cNvPicPr preferRelativeResize="0"/>
          <p:nvPr/>
        </p:nvPicPr>
        <p:blipFill rotWithShape="1">
          <a:blip r:embed="rId5">
            <a:alphaModFix/>
          </a:blip>
          <a:srcRect l="30164" t="17144" r="23213" b="29042"/>
          <a:stretch/>
        </p:blipFill>
        <p:spPr>
          <a:xfrm>
            <a:off x="0" y="0"/>
            <a:ext cx="8908024" cy="6857999"/>
          </a:xfrm>
          <a:prstGeom prst="rect">
            <a:avLst/>
          </a:prstGeom>
          <a:noFill/>
          <a:ln>
            <a:noFill/>
          </a:ln>
        </p:spPr>
      </p:pic>
      <p:sp>
        <p:nvSpPr>
          <p:cNvPr id="297" name="Google Shape;297;g2e3741a4046_0_2"/>
          <p:cNvSpPr/>
          <p:nvPr/>
        </p:nvSpPr>
        <p:spPr>
          <a:xfrm rot="-5400000">
            <a:off x="6304836" y="4254899"/>
            <a:ext cx="2345100" cy="2861100"/>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g2e3741a4046_0_2"/>
          <p:cNvSpPr/>
          <p:nvPr/>
        </p:nvSpPr>
        <p:spPr>
          <a:xfrm>
            <a:off x="4119716" y="4245077"/>
            <a:ext cx="7079100" cy="1032300"/>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g2e3741a4046_0_2"/>
          <p:cNvSpPr/>
          <p:nvPr/>
        </p:nvSpPr>
        <p:spPr>
          <a:xfrm>
            <a:off x="3967316" y="4092677"/>
            <a:ext cx="7079100" cy="10323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g2e3741a4046_0_2"/>
          <p:cNvSpPr/>
          <p:nvPr/>
        </p:nvSpPr>
        <p:spPr>
          <a:xfrm rot="5400000">
            <a:off x="258090" y="-258000"/>
            <a:ext cx="2345100" cy="2861100"/>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g2e3741a4046_0_2"/>
          <p:cNvSpPr txBox="1"/>
          <p:nvPr/>
        </p:nvSpPr>
        <p:spPr>
          <a:xfrm>
            <a:off x="4085228" y="4370327"/>
            <a:ext cx="6843300" cy="477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US" sz="2500" b="1">
                <a:solidFill>
                  <a:schemeClr val="lt1"/>
                </a:solidFill>
                <a:latin typeface="Gill Sans"/>
                <a:ea typeface="Gill Sans"/>
                <a:cs typeface="Gill Sans"/>
                <a:sym typeface="Gill Sans"/>
              </a:rPr>
              <a:t>Restorative Justice vs. Retributive Discipline</a:t>
            </a:r>
            <a:endParaRPr sz="2100" b="1">
              <a:solidFill>
                <a:schemeClr val="lt1"/>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3"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308" name="Google Shape;308;p13" descr="A group of people in a classroom&#10;&#10;Description automatically generated with medium confidence"/>
          <p:cNvPicPr preferRelativeResize="0"/>
          <p:nvPr/>
        </p:nvPicPr>
        <p:blipFill rotWithShape="1">
          <a:blip r:embed="rId4">
            <a:alphaModFix/>
          </a:blip>
          <a:srcRect t="22568"/>
          <a:stretch/>
        </p:blipFill>
        <p:spPr>
          <a:xfrm>
            <a:off x="6915478" y="9977"/>
            <a:ext cx="5276522" cy="3006714"/>
          </a:xfrm>
          <a:prstGeom prst="rect">
            <a:avLst/>
          </a:prstGeom>
          <a:noFill/>
          <a:ln>
            <a:noFill/>
          </a:ln>
        </p:spPr>
      </p:pic>
      <p:sp>
        <p:nvSpPr>
          <p:cNvPr id="309" name="Google Shape;309;p13"/>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13"/>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13"/>
          <p:cNvSpPr txBox="1"/>
          <p:nvPr/>
        </p:nvSpPr>
        <p:spPr>
          <a:xfrm>
            <a:off x="2033117" y="2785859"/>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What rule was broken?</a:t>
            </a:r>
            <a:endParaRPr/>
          </a:p>
        </p:txBody>
      </p:sp>
      <p:sp>
        <p:nvSpPr>
          <p:cNvPr id="312" name="Google Shape;312;p13"/>
          <p:cNvSpPr txBox="1"/>
          <p:nvPr/>
        </p:nvSpPr>
        <p:spPr>
          <a:xfrm>
            <a:off x="2033116" y="3601882"/>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Who did it?</a:t>
            </a:r>
            <a:endParaRPr/>
          </a:p>
        </p:txBody>
      </p:sp>
      <p:sp>
        <p:nvSpPr>
          <p:cNvPr id="313" name="Google Shape;313;p13"/>
          <p:cNvSpPr txBox="1"/>
          <p:nvPr/>
        </p:nvSpPr>
        <p:spPr>
          <a:xfrm>
            <a:off x="2033116" y="4431984"/>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What do they deserve?</a:t>
            </a:r>
            <a:endParaRPr/>
          </a:p>
        </p:txBody>
      </p:sp>
      <p:sp>
        <p:nvSpPr>
          <p:cNvPr id="314" name="Google Shape;314;p13"/>
          <p:cNvSpPr/>
          <p:nvPr/>
        </p:nvSpPr>
        <p:spPr>
          <a:xfrm>
            <a:off x="6689269" y="4438398"/>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5" name="Google Shape;315;p13" descr="A picture containing green&#10;&#10;Description automatically generated"/>
          <p:cNvPicPr preferRelativeResize="0"/>
          <p:nvPr/>
        </p:nvPicPr>
        <p:blipFill rotWithShape="1">
          <a:blip r:embed="rId5">
            <a:alphaModFix/>
          </a:blip>
          <a:srcRect b="9939"/>
          <a:stretch/>
        </p:blipFill>
        <p:spPr>
          <a:xfrm>
            <a:off x="6533535" y="4309052"/>
            <a:ext cx="3645226" cy="1050695"/>
          </a:xfrm>
          <a:prstGeom prst="rect">
            <a:avLst/>
          </a:prstGeom>
          <a:noFill/>
          <a:ln>
            <a:noFill/>
          </a:ln>
        </p:spPr>
      </p:pic>
      <p:sp>
        <p:nvSpPr>
          <p:cNvPr id="316" name="Google Shape;316;p13"/>
          <p:cNvSpPr txBox="1"/>
          <p:nvPr/>
        </p:nvSpPr>
        <p:spPr>
          <a:xfrm>
            <a:off x="6807835" y="4489044"/>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317" name="Google Shape;317;p13"/>
          <p:cNvSpPr/>
          <p:nvPr/>
        </p:nvSpPr>
        <p:spPr>
          <a:xfrm>
            <a:off x="1073127" y="4323650"/>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13"/>
          <p:cNvSpPr txBox="1"/>
          <p:nvPr/>
        </p:nvSpPr>
        <p:spPr>
          <a:xfrm>
            <a:off x="1137678" y="4356154"/>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319" name="Google Shape;319;p13"/>
          <p:cNvSpPr/>
          <p:nvPr/>
        </p:nvSpPr>
        <p:spPr>
          <a:xfrm>
            <a:off x="1073127" y="349431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13"/>
          <p:cNvSpPr txBox="1"/>
          <p:nvPr/>
        </p:nvSpPr>
        <p:spPr>
          <a:xfrm>
            <a:off x="1137678" y="352682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321" name="Google Shape;321;p13"/>
          <p:cNvSpPr/>
          <p:nvPr/>
        </p:nvSpPr>
        <p:spPr>
          <a:xfrm>
            <a:off x="1073127" y="2664982"/>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3"/>
          <p:cNvSpPr txBox="1"/>
          <p:nvPr/>
        </p:nvSpPr>
        <p:spPr>
          <a:xfrm>
            <a:off x="1137678" y="2697486"/>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323" name="Google Shape;323;p13"/>
          <p:cNvSpPr txBox="1"/>
          <p:nvPr/>
        </p:nvSpPr>
        <p:spPr>
          <a:xfrm>
            <a:off x="1073126" y="1065407"/>
            <a:ext cx="65700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What is the priority with retributive discipline?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2e3741a4046_0_38"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330" name="Google Shape;330;g2e3741a4046_0_38" descr="A group of people in a classroom&#10;&#10;Description automatically generated with medium confidence"/>
          <p:cNvPicPr preferRelativeResize="0"/>
          <p:nvPr/>
        </p:nvPicPr>
        <p:blipFill rotWithShape="1">
          <a:blip r:embed="rId4">
            <a:alphaModFix/>
          </a:blip>
          <a:srcRect t="22570"/>
          <a:stretch/>
        </p:blipFill>
        <p:spPr>
          <a:xfrm>
            <a:off x="6915478" y="9977"/>
            <a:ext cx="5276522" cy="3006715"/>
          </a:xfrm>
          <a:prstGeom prst="rect">
            <a:avLst/>
          </a:prstGeom>
          <a:noFill/>
          <a:ln>
            <a:noFill/>
          </a:ln>
        </p:spPr>
      </p:pic>
      <p:sp>
        <p:nvSpPr>
          <p:cNvPr id="331" name="Google Shape;331;g2e3741a4046_0_38"/>
          <p:cNvSpPr/>
          <p:nvPr/>
        </p:nvSpPr>
        <p:spPr>
          <a:xfrm>
            <a:off x="6836897" y="-154745"/>
            <a:ext cx="3165300" cy="349560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g2e3741a4046_0_38"/>
          <p:cNvSpPr/>
          <p:nvPr/>
        </p:nvSpPr>
        <p:spPr>
          <a:xfrm>
            <a:off x="5958348" y="88176"/>
            <a:ext cx="6233700"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g2e3741a4046_0_38"/>
          <p:cNvSpPr txBox="1"/>
          <p:nvPr/>
        </p:nvSpPr>
        <p:spPr>
          <a:xfrm>
            <a:off x="2033117" y="2785859"/>
            <a:ext cx="4397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Who was harmed</a:t>
            </a:r>
            <a:endParaRPr/>
          </a:p>
        </p:txBody>
      </p:sp>
      <p:sp>
        <p:nvSpPr>
          <p:cNvPr id="334" name="Google Shape;334;g2e3741a4046_0_38"/>
          <p:cNvSpPr txBox="1"/>
          <p:nvPr/>
        </p:nvSpPr>
        <p:spPr>
          <a:xfrm>
            <a:off x="2033116" y="3601882"/>
            <a:ext cx="4397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What are their needs?</a:t>
            </a:r>
            <a:endParaRPr/>
          </a:p>
        </p:txBody>
      </p:sp>
      <p:sp>
        <p:nvSpPr>
          <p:cNvPr id="335" name="Google Shape;335;g2e3741a4046_0_38"/>
          <p:cNvSpPr txBox="1"/>
          <p:nvPr/>
        </p:nvSpPr>
        <p:spPr>
          <a:xfrm>
            <a:off x="2033116" y="4431984"/>
            <a:ext cx="4397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latin typeface="Gill Sans"/>
                <a:ea typeface="Gill Sans"/>
                <a:cs typeface="Gill Sans"/>
                <a:sym typeface="Gill Sans"/>
              </a:rPr>
              <a:t>Who is obligated to respond?</a:t>
            </a:r>
            <a:endParaRPr/>
          </a:p>
        </p:txBody>
      </p:sp>
      <p:sp>
        <p:nvSpPr>
          <p:cNvPr id="336" name="Google Shape;336;g2e3741a4046_0_38"/>
          <p:cNvSpPr/>
          <p:nvPr/>
        </p:nvSpPr>
        <p:spPr>
          <a:xfrm>
            <a:off x="6689269" y="4438398"/>
            <a:ext cx="3645300" cy="107610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7" name="Google Shape;337;g2e3741a4046_0_38" descr="A picture containing green&#10;&#10;Description automatically generated"/>
          <p:cNvPicPr preferRelativeResize="0"/>
          <p:nvPr/>
        </p:nvPicPr>
        <p:blipFill rotWithShape="1">
          <a:blip r:embed="rId5">
            <a:alphaModFix/>
          </a:blip>
          <a:srcRect b="9942"/>
          <a:stretch/>
        </p:blipFill>
        <p:spPr>
          <a:xfrm>
            <a:off x="6533535" y="4309052"/>
            <a:ext cx="3645225" cy="1050695"/>
          </a:xfrm>
          <a:prstGeom prst="rect">
            <a:avLst/>
          </a:prstGeom>
          <a:noFill/>
          <a:ln>
            <a:noFill/>
          </a:ln>
        </p:spPr>
      </p:pic>
      <p:sp>
        <p:nvSpPr>
          <p:cNvPr id="338" name="Google Shape;338;g2e3741a4046_0_38"/>
          <p:cNvSpPr txBox="1"/>
          <p:nvPr/>
        </p:nvSpPr>
        <p:spPr>
          <a:xfrm>
            <a:off x="6807835" y="4489044"/>
            <a:ext cx="30966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339" name="Google Shape;339;g2e3741a4046_0_38"/>
          <p:cNvSpPr/>
          <p:nvPr/>
        </p:nvSpPr>
        <p:spPr>
          <a:xfrm>
            <a:off x="1073127" y="4323650"/>
            <a:ext cx="731100" cy="67680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g2e3741a4046_0_38"/>
          <p:cNvSpPr txBox="1"/>
          <p:nvPr/>
        </p:nvSpPr>
        <p:spPr>
          <a:xfrm>
            <a:off x="1137678" y="4356154"/>
            <a:ext cx="6021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341" name="Google Shape;341;g2e3741a4046_0_38"/>
          <p:cNvSpPr/>
          <p:nvPr/>
        </p:nvSpPr>
        <p:spPr>
          <a:xfrm>
            <a:off x="1073127" y="3494316"/>
            <a:ext cx="731100" cy="67680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g2e3741a4046_0_38"/>
          <p:cNvSpPr txBox="1"/>
          <p:nvPr/>
        </p:nvSpPr>
        <p:spPr>
          <a:xfrm>
            <a:off x="1137678" y="3526820"/>
            <a:ext cx="6021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343" name="Google Shape;343;g2e3741a4046_0_38"/>
          <p:cNvSpPr/>
          <p:nvPr/>
        </p:nvSpPr>
        <p:spPr>
          <a:xfrm>
            <a:off x="1073127" y="2664982"/>
            <a:ext cx="731100" cy="67680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g2e3741a4046_0_38"/>
          <p:cNvSpPr txBox="1"/>
          <p:nvPr/>
        </p:nvSpPr>
        <p:spPr>
          <a:xfrm>
            <a:off x="1137678" y="2697486"/>
            <a:ext cx="6021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345" name="Google Shape;345;g2e3741a4046_0_38"/>
          <p:cNvSpPr txBox="1"/>
          <p:nvPr/>
        </p:nvSpPr>
        <p:spPr>
          <a:xfrm>
            <a:off x="1073126" y="1065407"/>
            <a:ext cx="65700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What is the priority with restorative justice?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5"/>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2" name="Google Shape;352;p5"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353" name="Google Shape;353;p5"/>
          <p:cNvSpPr txBox="1"/>
          <p:nvPr/>
        </p:nvSpPr>
        <p:spPr>
          <a:xfrm>
            <a:off x="922886" y="715330"/>
            <a:ext cx="6582900" cy="6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00" b="1">
                <a:solidFill>
                  <a:schemeClr val="lt1"/>
                </a:solidFill>
                <a:latin typeface="Gill Sans"/>
                <a:ea typeface="Gill Sans"/>
                <a:cs typeface="Gill Sans"/>
                <a:sym typeface="Gill Sans"/>
              </a:rPr>
              <a:t>Restorative Practice Continuum</a:t>
            </a:r>
            <a:endParaRPr sz="700"/>
          </a:p>
        </p:txBody>
      </p:sp>
      <p:sp>
        <p:nvSpPr>
          <p:cNvPr id="354" name="Google Shape;354;p5"/>
          <p:cNvSpPr txBox="1"/>
          <p:nvPr/>
        </p:nvSpPr>
        <p:spPr>
          <a:xfrm>
            <a:off x="2021618" y="4423809"/>
            <a:ext cx="8865600" cy="193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What is already in place within your school?</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Where are the gaps you’d like to fill?</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355" name="Google Shape;355;p5"/>
          <p:cNvSpPr/>
          <p:nvPr/>
        </p:nvSpPr>
        <p:spPr>
          <a:xfrm rot="5400000">
            <a:off x="1450763" y="444239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6" name="Google Shape;356;p5"/>
          <p:cNvSpPr/>
          <p:nvPr/>
        </p:nvSpPr>
        <p:spPr>
          <a:xfrm rot="5400000">
            <a:off x="1450763" y="5561343"/>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7" name="Google Shape;357;p5"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358" name="Google Shape;358;p5"/>
          <p:cNvPicPr preferRelativeResize="0"/>
          <p:nvPr/>
        </p:nvPicPr>
        <p:blipFill>
          <a:blip r:embed="rId5">
            <a:alphaModFix/>
          </a:blip>
          <a:stretch>
            <a:fillRect/>
          </a:stretch>
        </p:blipFill>
        <p:spPr>
          <a:xfrm>
            <a:off x="567375" y="2160088"/>
            <a:ext cx="9196649" cy="177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5"/>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15"/>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5" name="Google Shape;365;p15"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366" name="Google Shape;366;p15"/>
          <p:cNvSpPr txBox="1"/>
          <p:nvPr/>
        </p:nvSpPr>
        <p:spPr>
          <a:xfrm>
            <a:off x="922886" y="684580"/>
            <a:ext cx="6582900" cy="661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00" b="1">
                <a:solidFill>
                  <a:schemeClr val="lt1"/>
                </a:solidFill>
                <a:latin typeface="Gill Sans"/>
                <a:ea typeface="Gill Sans"/>
                <a:cs typeface="Gill Sans"/>
                <a:sym typeface="Gill Sans"/>
              </a:rPr>
              <a:t>Rocks, Pebbles, Sand, Shoot!</a:t>
            </a:r>
            <a:endParaRPr sz="1100"/>
          </a:p>
        </p:txBody>
      </p:sp>
      <p:sp>
        <p:nvSpPr>
          <p:cNvPr id="367" name="Google Shape;367;p15"/>
          <p:cNvSpPr txBox="1"/>
          <p:nvPr/>
        </p:nvSpPr>
        <p:spPr>
          <a:xfrm>
            <a:off x="6039625" y="2212875"/>
            <a:ext cx="4933200" cy="415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Rocks: Policy, systems, culture, program-wide/school-wide.</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Pebbles: Expectations, responses to conflict, smaller groups.</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Sand: Checking bias, affective statements, individual.</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368" name="Google Shape;368;p15"/>
          <p:cNvSpPr/>
          <p:nvPr/>
        </p:nvSpPr>
        <p:spPr>
          <a:xfrm rot="5400000">
            <a:off x="5492815" y="2231474"/>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5"/>
          <p:cNvSpPr/>
          <p:nvPr/>
        </p:nvSpPr>
        <p:spPr>
          <a:xfrm rot="5400000">
            <a:off x="5492814" y="3712832"/>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5"/>
          <p:cNvSpPr/>
          <p:nvPr/>
        </p:nvSpPr>
        <p:spPr>
          <a:xfrm rot="5400000">
            <a:off x="5492820" y="5194166"/>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1" name="Google Shape;371;p15"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372" name="Google Shape;372;p15"/>
          <p:cNvPicPr preferRelativeResize="0"/>
          <p:nvPr/>
        </p:nvPicPr>
        <p:blipFill>
          <a:blip r:embed="rId5">
            <a:alphaModFix/>
          </a:blip>
          <a:stretch>
            <a:fillRect/>
          </a:stretch>
        </p:blipFill>
        <p:spPr>
          <a:xfrm>
            <a:off x="567375" y="1976025"/>
            <a:ext cx="4193246" cy="4508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pic>
        <p:nvPicPr>
          <p:cNvPr id="100" name="Google Shape;100;p2" descr="A picture containing person, table, indoor, sitting&#10;&#10;Description automatically generated"/>
          <p:cNvPicPr preferRelativeResize="0"/>
          <p:nvPr/>
        </p:nvPicPr>
        <p:blipFill rotWithShape="1">
          <a:blip r:embed="rId3">
            <a:alphaModFix/>
          </a:blip>
          <a:srcRect/>
          <a:stretch/>
        </p:blipFill>
        <p:spPr>
          <a:xfrm>
            <a:off x="6959867" y="0"/>
            <a:ext cx="5233689" cy="3340825"/>
          </a:xfrm>
          <a:prstGeom prst="rect">
            <a:avLst/>
          </a:prstGeom>
          <a:noFill/>
          <a:ln>
            <a:noFill/>
          </a:ln>
        </p:spPr>
      </p:pic>
      <p:sp>
        <p:nvSpPr>
          <p:cNvPr id="101" name="Google Shape;101;p2"/>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Google Shape;102;p2" descr="Badge 1 with solid fill"/>
          <p:cNvPicPr preferRelativeResize="0"/>
          <p:nvPr/>
        </p:nvPicPr>
        <p:blipFill rotWithShape="1">
          <a:blip r:embed="rId4">
            <a:alphaModFix/>
          </a:blip>
          <a:srcRect/>
          <a:stretch/>
        </p:blipFill>
        <p:spPr>
          <a:xfrm>
            <a:off x="927187" y="820612"/>
            <a:ext cx="914400" cy="914400"/>
          </a:xfrm>
          <a:prstGeom prst="rect">
            <a:avLst/>
          </a:prstGeom>
          <a:noFill/>
          <a:ln>
            <a:noFill/>
          </a:ln>
        </p:spPr>
      </p:pic>
      <p:sp>
        <p:nvSpPr>
          <p:cNvPr id="103" name="Google Shape;103;p2"/>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4" name="Google Shape;104;p2" descr="Badge with solid fill"/>
          <p:cNvPicPr preferRelativeResize="0"/>
          <p:nvPr/>
        </p:nvPicPr>
        <p:blipFill rotWithShape="1">
          <a:blip r:embed="rId5">
            <a:alphaModFix/>
          </a:blip>
          <a:srcRect/>
          <a:stretch/>
        </p:blipFill>
        <p:spPr>
          <a:xfrm>
            <a:off x="927187" y="1891023"/>
            <a:ext cx="914400" cy="914400"/>
          </a:xfrm>
          <a:prstGeom prst="rect">
            <a:avLst/>
          </a:prstGeom>
          <a:noFill/>
          <a:ln>
            <a:noFill/>
          </a:ln>
        </p:spPr>
      </p:pic>
      <p:pic>
        <p:nvPicPr>
          <p:cNvPr id="105" name="Google Shape;105;p2" descr="Badge 3 with solid fill"/>
          <p:cNvPicPr preferRelativeResize="0"/>
          <p:nvPr/>
        </p:nvPicPr>
        <p:blipFill rotWithShape="1">
          <a:blip r:embed="rId6">
            <a:alphaModFix/>
          </a:blip>
          <a:srcRect/>
          <a:stretch/>
        </p:blipFill>
        <p:spPr>
          <a:xfrm>
            <a:off x="927187" y="2961434"/>
            <a:ext cx="914400" cy="914400"/>
          </a:xfrm>
          <a:prstGeom prst="rect">
            <a:avLst/>
          </a:prstGeom>
          <a:noFill/>
          <a:ln>
            <a:noFill/>
          </a:ln>
        </p:spPr>
      </p:pic>
      <p:pic>
        <p:nvPicPr>
          <p:cNvPr id="106" name="Google Shape;106;p2" descr="Badge 4 with solid fill"/>
          <p:cNvPicPr preferRelativeResize="0"/>
          <p:nvPr/>
        </p:nvPicPr>
        <p:blipFill rotWithShape="1">
          <a:blip r:embed="rId7">
            <a:alphaModFix/>
          </a:blip>
          <a:srcRect/>
          <a:stretch/>
        </p:blipFill>
        <p:spPr>
          <a:xfrm>
            <a:off x="927187" y="4031845"/>
            <a:ext cx="914400" cy="914400"/>
          </a:xfrm>
          <a:prstGeom prst="rect">
            <a:avLst/>
          </a:prstGeom>
          <a:noFill/>
          <a:ln>
            <a:noFill/>
          </a:ln>
        </p:spPr>
      </p:pic>
      <p:pic>
        <p:nvPicPr>
          <p:cNvPr id="107" name="Google Shape;107;p2" descr="Badge 5 with solid fill"/>
          <p:cNvPicPr preferRelativeResize="0"/>
          <p:nvPr/>
        </p:nvPicPr>
        <p:blipFill rotWithShape="1">
          <a:blip r:embed="rId8">
            <a:alphaModFix/>
          </a:blip>
          <a:srcRect/>
          <a:stretch/>
        </p:blipFill>
        <p:spPr>
          <a:xfrm>
            <a:off x="927187" y="5102256"/>
            <a:ext cx="914400" cy="914400"/>
          </a:xfrm>
          <a:prstGeom prst="rect">
            <a:avLst/>
          </a:prstGeom>
          <a:noFill/>
          <a:ln>
            <a:noFill/>
          </a:ln>
        </p:spPr>
      </p:pic>
      <p:sp>
        <p:nvSpPr>
          <p:cNvPr id="108" name="Google Shape;108;p2"/>
          <p:cNvSpPr txBox="1"/>
          <p:nvPr/>
        </p:nvSpPr>
        <p:spPr>
          <a:xfrm>
            <a:off x="1989071" y="985424"/>
            <a:ext cx="291372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Overview</a:t>
            </a:r>
            <a:endParaRPr/>
          </a:p>
        </p:txBody>
      </p:sp>
      <p:sp>
        <p:nvSpPr>
          <p:cNvPr id="109" name="Google Shape;109;p2"/>
          <p:cNvSpPr txBox="1"/>
          <p:nvPr/>
        </p:nvSpPr>
        <p:spPr>
          <a:xfrm>
            <a:off x="1989070" y="2055835"/>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Learning Objectives</a:t>
            </a:r>
            <a:endParaRPr/>
          </a:p>
        </p:txBody>
      </p:sp>
      <p:sp>
        <p:nvSpPr>
          <p:cNvPr id="110" name="Google Shape;110;p2"/>
          <p:cNvSpPr txBox="1"/>
          <p:nvPr/>
        </p:nvSpPr>
        <p:spPr>
          <a:xfrm>
            <a:off x="1989070" y="3126246"/>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Bullying Defined</a:t>
            </a:r>
            <a:endParaRPr/>
          </a:p>
        </p:txBody>
      </p:sp>
      <p:sp>
        <p:nvSpPr>
          <p:cNvPr id="111" name="Google Shape;111;p2"/>
          <p:cNvSpPr txBox="1"/>
          <p:nvPr/>
        </p:nvSpPr>
        <p:spPr>
          <a:xfrm>
            <a:off x="1989070" y="4196657"/>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Key Findings</a:t>
            </a:r>
            <a:endParaRPr/>
          </a:p>
        </p:txBody>
      </p:sp>
      <p:sp>
        <p:nvSpPr>
          <p:cNvPr id="112" name="Google Shape;112;p2"/>
          <p:cNvSpPr txBox="1"/>
          <p:nvPr/>
        </p:nvSpPr>
        <p:spPr>
          <a:xfrm>
            <a:off x="1989070" y="5267068"/>
            <a:ext cx="43969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Best Practices</a:t>
            </a:r>
            <a:endParaRPr/>
          </a:p>
        </p:txBody>
      </p:sp>
      <p:sp>
        <p:nvSpPr>
          <p:cNvPr id="113" name="Google Shape;113;p2"/>
          <p:cNvSpPr/>
          <p:nvPr/>
        </p:nvSpPr>
        <p:spPr>
          <a:xfrm>
            <a:off x="6959867" y="4438398"/>
            <a:ext cx="3374627"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 name="Google Shape;114;p2" descr="A picture containing green&#10;&#10;Description automatically generated"/>
          <p:cNvPicPr preferRelativeResize="0"/>
          <p:nvPr/>
        </p:nvPicPr>
        <p:blipFill rotWithShape="1">
          <a:blip r:embed="rId9">
            <a:alphaModFix/>
          </a:blip>
          <a:srcRect b="9939"/>
          <a:stretch/>
        </p:blipFill>
        <p:spPr>
          <a:xfrm>
            <a:off x="6774563" y="4309052"/>
            <a:ext cx="3404197" cy="1050695"/>
          </a:xfrm>
          <a:prstGeom prst="rect">
            <a:avLst/>
          </a:prstGeom>
          <a:noFill/>
          <a:ln>
            <a:noFill/>
          </a:ln>
        </p:spPr>
      </p:pic>
      <p:sp>
        <p:nvSpPr>
          <p:cNvPr id="115" name="Google Shape;115;p2"/>
          <p:cNvSpPr txBox="1"/>
          <p:nvPr/>
        </p:nvSpPr>
        <p:spPr>
          <a:xfrm>
            <a:off x="7019802" y="4480457"/>
            <a:ext cx="29137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12" descr="A picture containing green&#10;&#10;Description automatically generated"/>
          <p:cNvPicPr preferRelativeResize="0"/>
          <p:nvPr/>
        </p:nvPicPr>
        <p:blipFill rotWithShape="1">
          <a:blip r:embed="rId3">
            <a:alphaModFix/>
          </a:blip>
          <a:srcRect l="3461" b="9939"/>
          <a:stretch/>
        </p:blipFill>
        <p:spPr>
          <a:xfrm>
            <a:off x="3171536" y="6159500"/>
            <a:ext cx="9020464" cy="698500"/>
          </a:xfrm>
          <a:prstGeom prst="rect">
            <a:avLst/>
          </a:prstGeom>
          <a:noFill/>
          <a:ln>
            <a:noFill/>
          </a:ln>
        </p:spPr>
      </p:pic>
      <p:sp>
        <p:nvSpPr>
          <p:cNvPr id="378" name="Google Shape;378;p12"/>
          <p:cNvSpPr/>
          <p:nvPr/>
        </p:nvSpPr>
        <p:spPr>
          <a:xfrm rot="5400000">
            <a:off x="-463551" y="2393950"/>
            <a:ext cx="4927601" cy="4000501"/>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9" name="Google Shape;379;p12" descr="Logo&#10;&#10;Description automatically generated"/>
          <p:cNvPicPr preferRelativeResize="0"/>
          <p:nvPr/>
        </p:nvPicPr>
        <p:blipFill rotWithShape="1">
          <a:blip r:embed="rId4">
            <a:alphaModFix/>
          </a:blip>
          <a:srcRect/>
          <a:stretch/>
        </p:blipFill>
        <p:spPr>
          <a:xfrm>
            <a:off x="229147" y="5672902"/>
            <a:ext cx="1529255" cy="1050695"/>
          </a:xfrm>
          <a:prstGeom prst="rect">
            <a:avLst/>
          </a:prstGeom>
          <a:noFill/>
          <a:ln>
            <a:noFill/>
          </a:ln>
        </p:spPr>
      </p:pic>
      <p:pic>
        <p:nvPicPr>
          <p:cNvPr id="380" name="Google Shape;380;p12" descr="Open quotation mark with solid fill"/>
          <p:cNvPicPr preferRelativeResize="0"/>
          <p:nvPr/>
        </p:nvPicPr>
        <p:blipFill rotWithShape="1">
          <a:blip r:embed="rId5">
            <a:alphaModFix/>
          </a:blip>
          <a:srcRect/>
          <a:stretch/>
        </p:blipFill>
        <p:spPr>
          <a:xfrm>
            <a:off x="898525" y="1185097"/>
            <a:ext cx="2425700" cy="2425700"/>
          </a:xfrm>
          <a:prstGeom prst="rect">
            <a:avLst/>
          </a:prstGeom>
          <a:noFill/>
          <a:ln>
            <a:noFill/>
          </a:ln>
        </p:spPr>
      </p:pic>
      <p:pic>
        <p:nvPicPr>
          <p:cNvPr id="381" name="Google Shape;381;p12" descr="Open quotation mark with solid fill"/>
          <p:cNvPicPr preferRelativeResize="0"/>
          <p:nvPr/>
        </p:nvPicPr>
        <p:blipFill rotWithShape="1">
          <a:blip r:embed="rId5">
            <a:alphaModFix/>
          </a:blip>
          <a:srcRect/>
          <a:stretch/>
        </p:blipFill>
        <p:spPr>
          <a:xfrm rot="10800000">
            <a:off x="8867775" y="3247202"/>
            <a:ext cx="2425700" cy="2425700"/>
          </a:xfrm>
          <a:prstGeom prst="rect">
            <a:avLst/>
          </a:prstGeom>
          <a:noFill/>
          <a:ln>
            <a:noFill/>
          </a:ln>
        </p:spPr>
      </p:pic>
      <p:sp>
        <p:nvSpPr>
          <p:cNvPr id="382" name="Google Shape;382;p12"/>
          <p:cNvSpPr txBox="1"/>
          <p:nvPr/>
        </p:nvSpPr>
        <p:spPr>
          <a:xfrm>
            <a:off x="2787650" y="2397948"/>
            <a:ext cx="6616800" cy="2062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Gill Sans"/>
                <a:ea typeface="Gill Sans"/>
                <a:cs typeface="Gill Sans"/>
                <a:sym typeface="Gill Sans"/>
              </a:rPr>
              <a:t>The greatest communication skill is paying value to others.</a:t>
            </a:r>
            <a:endParaRPr sz="3200" b="1">
              <a:solidFill>
                <a:schemeClr val="dk1"/>
              </a:solidFill>
              <a:latin typeface="Gill Sans"/>
              <a:ea typeface="Gill Sans"/>
              <a:cs typeface="Gill Sans"/>
              <a:sym typeface="Gill Sans"/>
            </a:endParaRPr>
          </a:p>
          <a:p>
            <a:pPr marL="0" marR="0" lvl="0" indent="0" algn="ctr" rtl="0">
              <a:spcBef>
                <a:spcPts val="0"/>
              </a:spcBef>
              <a:spcAft>
                <a:spcPts val="0"/>
              </a:spcAft>
              <a:buNone/>
            </a:pPr>
            <a:endParaRPr sz="3200" b="1">
              <a:solidFill>
                <a:schemeClr val="dk1"/>
              </a:solidFill>
              <a:latin typeface="Gill Sans"/>
              <a:ea typeface="Gill Sans"/>
              <a:cs typeface="Gill Sans"/>
              <a:sym typeface="Gill Sans"/>
            </a:endParaRPr>
          </a:p>
          <a:p>
            <a:pPr marL="457200" marR="0" lvl="0" indent="-431800" algn="ctr" rtl="0">
              <a:spcBef>
                <a:spcPts val="0"/>
              </a:spcBef>
              <a:spcAft>
                <a:spcPts val="0"/>
              </a:spcAft>
              <a:buClr>
                <a:schemeClr val="dk1"/>
              </a:buClr>
              <a:buSzPts val="3200"/>
              <a:buFont typeface="Gill Sans"/>
              <a:buChar char="-"/>
            </a:pPr>
            <a:r>
              <a:rPr lang="en-US" sz="3200" b="1">
                <a:solidFill>
                  <a:schemeClr val="dk1"/>
                </a:solidFill>
                <a:latin typeface="Gill Sans"/>
                <a:ea typeface="Gill Sans"/>
                <a:cs typeface="Gill Sans"/>
                <a:sym typeface="Gill Sans"/>
              </a:rPr>
              <a:t>Denis Waitley</a:t>
            </a:r>
            <a:endParaRPr sz="3200" b="1">
              <a:solidFill>
                <a:schemeClr val="dk1"/>
              </a:solidFill>
              <a:latin typeface="Gill Sans"/>
              <a:ea typeface="Gill Sans"/>
              <a:cs typeface="Gill Sans"/>
              <a:sym typeface="Gill Sans"/>
            </a:endParaRPr>
          </a:p>
        </p:txBody>
      </p:sp>
      <p:pic>
        <p:nvPicPr>
          <p:cNvPr id="383" name="Google Shape;383;p12" descr="A picture containing green&#10;&#10;Description automatically generated"/>
          <p:cNvPicPr preferRelativeResize="0"/>
          <p:nvPr/>
        </p:nvPicPr>
        <p:blipFill rotWithShape="1">
          <a:blip r:embed="rId3">
            <a:alphaModFix/>
          </a:blip>
          <a:srcRect l="3461" b="9939"/>
          <a:stretch/>
        </p:blipFill>
        <p:spPr>
          <a:xfrm>
            <a:off x="0" y="-2"/>
            <a:ext cx="12192000" cy="698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e3741a4046_0_94"/>
          <p:cNvSpPr/>
          <p:nvPr/>
        </p:nvSpPr>
        <p:spPr>
          <a:xfrm rot="-5400000">
            <a:off x="6944621" y="-2389950"/>
            <a:ext cx="2863500" cy="76314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 name="Google Shape;389;g2e3741a4046_0_94"/>
          <p:cNvSpPr/>
          <p:nvPr/>
        </p:nvSpPr>
        <p:spPr>
          <a:xfrm>
            <a:off x="922825" y="651873"/>
            <a:ext cx="7065600" cy="101580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0" name="Google Shape;390;g2e3741a4046_0_94" descr="A picture containing green&#10;&#10;Description automatically generated"/>
          <p:cNvPicPr preferRelativeResize="0"/>
          <p:nvPr/>
        </p:nvPicPr>
        <p:blipFill rotWithShape="1">
          <a:blip r:embed="rId3">
            <a:alphaModFix/>
          </a:blip>
          <a:srcRect l="3465" b="9942"/>
          <a:stretch/>
        </p:blipFill>
        <p:spPr>
          <a:xfrm>
            <a:off x="567366" y="490132"/>
            <a:ext cx="7293934" cy="1050695"/>
          </a:xfrm>
          <a:prstGeom prst="rect">
            <a:avLst/>
          </a:prstGeom>
          <a:noFill/>
          <a:ln>
            <a:noFill/>
          </a:ln>
        </p:spPr>
      </p:pic>
      <p:sp>
        <p:nvSpPr>
          <p:cNvPr id="391" name="Google Shape;391;g2e3741a4046_0_94"/>
          <p:cNvSpPr txBox="1"/>
          <p:nvPr/>
        </p:nvSpPr>
        <p:spPr>
          <a:xfrm>
            <a:off x="922886" y="738430"/>
            <a:ext cx="65829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lt1"/>
                </a:solidFill>
                <a:latin typeface="Gill Sans"/>
                <a:ea typeface="Gill Sans"/>
                <a:cs typeface="Gill Sans"/>
                <a:sym typeface="Gill Sans"/>
              </a:rPr>
              <a:t>Practice: Affective Communication</a:t>
            </a:r>
            <a:endParaRPr sz="400"/>
          </a:p>
        </p:txBody>
      </p:sp>
      <p:sp>
        <p:nvSpPr>
          <p:cNvPr id="392" name="Google Shape;392;g2e3741a4046_0_94"/>
          <p:cNvSpPr txBox="1"/>
          <p:nvPr/>
        </p:nvSpPr>
        <p:spPr>
          <a:xfrm>
            <a:off x="2107218" y="2212884"/>
            <a:ext cx="8865600" cy="415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Round 1: Research (heard, unheard, unresolved conflict)</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lvl="0" indent="0" algn="l" rtl="0">
              <a:spcBef>
                <a:spcPts val="0"/>
              </a:spcBef>
              <a:spcAft>
                <a:spcPts val="0"/>
              </a:spcAft>
              <a:buSzPts val="1100"/>
              <a:buNone/>
            </a:pPr>
            <a:r>
              <a:rPr lang="en-US" sz="2400" b="1">
                <a:solidFill>
                  <a:schemeClr val="dk1"/>
                </a:solidFill>
                <a:latin typeface="Gill Sans"/>
                <a:ea typeface="Gill Sans"/>
                <a:cs typeface="Gill Sans"/>
                <a:sym typeface="Gill Sans"/>
              </a:rPr>
              <a:t>Round 2: Recall &amp; Repeat</a:t>
            </a: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lvl="0" indent="0" algn="l" rtl="0">
              <a:spcBef>
                <a:spcPts val="0"/>
              </a:spcBef>
              <a:spcAft>
                <a:spcPts val="0"/>
              </a:spcAft>
              <a:buSzPts val="1100"/>
              <a:buNone/>
            </a:pPr>
            <a:r>
              <a:rPr lang="en-US" sz="2400" b="1">
                <a:solidFill>
                  <a:schemeClr val="dk1"/>
                </a:solidFill>
                <a:latin typeface="Gill Sans"/>
                <a:ea typeface="Gill Sans"/>
                <a:cs typeface="Gill Sans"/>
                <a:sym typeface="Gill Sans"/>
              </a:rPr>
              <a:t>Round 3: Reach (feeling and need)</a:t>
            </a: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lvl="0" indent="0" algn="l" rtl="0">
              <a:spcBef>
                <a:spcPts val="0"/>
              </a:spcBef>
              <a:spcAft>
                <a:spcPts val="0"/>
              </a:spcAft>
              <a:buSzPts val="1100"/>
              <a:buNone/>
            </a:pPr>
            <a:r>
              <a:rPr lang="en-US" sz="2400" b="1">
                <a:solidFill>
                  <a:schemeClr val="dk1"/>
                </a:solidFill>
                <a:latin typeface="Gill Sans"/>
                <a:ea typeface="Gill Sans"/>
                <a:cs typeface="Gill Sans"/>
                <a:sym typeface="Gill Sans"/>
              </a:rPr>
              <a:t>Round 4: Reassure &amp; Relate</a:t>
            </a: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393" name="Google Shape;393;g2e3741a4046_0_94"/>
          <p:cNvSpPr/>
          <p:nvPr/>
        </p:nvSpPr>
        <p:spPr>
          <a:xfrm rot="5400000">
            <a:off x="1415240" y="2204499"/>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g2e3741a4046_0_94"/>
          <p:cNvSpPr/>
          <p:nvPr/>
        </p:nvSpPr>
        <p:spPr>
          <a:xfrm rot="5400000">
            <a:off x="1415238" y="3323445"/>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g2e3741a4046_0_94"/>
          <p:cNvSpPr/>
          <p:nvPr/>
        </p:nvSpPr>
        <p:spPr>
          <a:xfrm rot="5400000">
            <a:off x="1450820" y="4442391"/>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g2e3741a4046_0_94"/>
          <p:cNvSpPr/>
          <p:nvPr/>
        </p:nvSpPr>
        <p:spPr>
          <a:xfrm rot="5400000">
            <a:off x="1450820" y="5561337"/>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7" name="Google Shape;397;g2e3741a4046_0_94" descr="Logo&#10;&#10;Description automatically generated"/>
          <p:cNvPicPr preferRelativeResize="0"/>
          <p:nvPr/>
        </p:nvPicPr>
        <p:blipFill rotWithShape="1">
          <a:blip r:embed="rId4">
            <a:alphaModFix/>
          </a:blip>
          <a:srcRect/>
          <a:stretch/>
        </p:blipFill>
        <p:spPr>
          <a:xfrm>
            <a:off x="10674933" y="5638800"/>
            <a:ext cx="1230306" cy="845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6"/>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16"/>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4" name="Google Shape;404;p16"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405" name="Google Shape;405;p16"/>
          <p:cNvSpPr txBox="1"/>
          <p:nvPr/>
        </p:nvSpPr>
        <p:spPr>
          <a:xfrm>
            <a:off x="922886" y="738430"/>
            <a:ext cx="65829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lt1"/>
                </a:solidFill>
                <a:latin typeface="Gill Sans"/>
                <a:ea typeface="Gill Sans"/>
                <a:cs typeface="Gill Sans"/>
                <a:sym typeface="Gill Sans"/>
              </a:rPr>
              <a:t>Practice: Affective Communication</a:t>
            </a:r>
            <a:endParaRPr sz="400"/>
          </a:p>
        </p:txBody>
      </p:sp>
      <p:pic>
        <p:nvPicPr>
          <p:cNvPr id="406" name="Google Shape;406;p16"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407" name="Google Shape;407;p16"/>
          <p:cNvPicPr preferRelativeResize="0"/>
          <p:nvPr/>
        </p:nvPicPr>
        <p:blipFill>
          <a:blip r:embed="rId5">
            <a:alphaModFix/>
          </a:blip>
          <a:stretch>
            <a:fillRect/>
          </a:stretch>
        </p:blipFill>
        <p:spPr>
          <a:xfrm>
            <a:off x="567375" y="2143298"/>
            <a:ext cx="4340826" cy="4340801"/>
          </a:xfrm>
          <a:prstGeom prst="rect">
            <a:avLst/>
          </a:prstGeom>
          <a:noFill/>
          <a:ln>
            <a:noFill/>
          </a:ln>
        </p:spPr>
      </p:pic>
      <p:sp>
        <p:nvSpPr>
          <p:cNvPr id="408" name="Google Shape;408;p16"/>
          <p:cNvSpPr txBox="1"/>
          <p:nvPr/>
        </p:nvSpPr>
        <p:spPr>
          <a:xfrm>
            <a:off x="5665050" y="2143100"/>
            <a:ext cx="4120500" cy="43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a:solidFill>
                  <a:schemeClr val="dk1"/>
                </a:solidFill>
                <a:latin typeface="Gill Sans"/>
                <a:ea typeface="Gill Sans"/>
                <a:cs typeface="Gill Sans"/>
                <a:sym typeface="Gill Sans"/>
              </a:rPr>
              <a:t>It sounds like you feel____________ </a:t>
            </a:r>
            <a:endParaRPr sz="3400">
              <a:solidFill>
                <a:schemeClr val="dk1"/>
              </a:solidFill>
              <a:latin typeface="Gill Sans"/>
              <a:ea typeface="Gill Sans"/>
              <a:cs typeface="Gill Sans"/>
              <a:sym typeface="Gill Sans"/>
            </a:endParaRPr>
          </a:p>
          <a:p>
            <a:pPr marL="0" lvl="0" indent="0" algn="l" rtl="0">
              <a:spcBef>
                <a:spcPts val="0"/>
              </a:spcBef>
              <a:spcAft>
                <a:spcPts val="0"/>
              </a:spcAft>
              <a:buNone/>
            </a:pPr>
            <a:r>
              <a:rPr lang="en-US" sz="3400">
                <a:solidFill>
                  <a:schemeClr val="dk1"/>
                </a:solidFill>
                <a:latin typeface="Gill Sans"/>
                <a:ea typeface="Gill Sans"/>
                <a:cs typeface="Gill Sans"/>
                <a:sym typeface="Gill Sans"/>
              </a:rPr>
              <a:t>when __________. </a:t>
            </a:r>
            <a:endParaRPr sz="3400">
              <a:solidFill>
                <a:schemeClr val="dk1"/>
              </a:solidFill>
              <a:latin typeface="Gill Sans"/>
              <a:ea typeface="Gill Sans"/>
              <a:cs typeface="Gill Sans"/>
              <a:sym typeface="Gill Sans"/>
            </a:endParaRPr>
          </a:p>
          <a:p>
            <a:pPr marL="0" lvl="0" indent="0" algn="l" rtl="0">
              <a:spcBef>
                <a:spcPts val="0"/>
              </a:spcBef>
              <a:spcAft>
                <a:spcPts val="0"/>
              </a:spcAft>
              <a:buNone/>
            </a:pPr>
            <a:endParaRPr sz="3400">
              <a:solidFill>
                <a:schemeClr val="dk1"/>
              </a:solidFill>
              <a:latin typeface="Gill Sans"/>
              <a:ea typeface="Gill Sans"/>
              <a:cs typeface="Gill Sans"/>
              <a:sym typeface="Gill Sans"/>
            </a:endParaRPr>
          </a:p>
          <a:p>
            <a:pPr marL="0" lvl="0" indent="0" algn="l" rtl="0">
              <a:spcBef>
                <a:spcPts val="0"/>
              </a:spcBef>
              <a:spcAft>
                <a:spcPts val="0"/>
              </a:spcAft>
              <a:buNone/>
            </a:pPr>
            <a:r>
              <a:rPr lang="en-US" sz="3400">
                <a:solidFill>
                  <a:schemeClr val="dk1"/>
                </a:solidFill>
                <a:latin typeface="Gill Sans"/>
                <a:ea typeface="Gill Sans"/>
                <a:cs typeface="Gill Sans"/>
                <a:sym typeface="Gill Sans"/>
              </a:rPr>
              <a:t>Do you need ______________? </a:t>
            </a:r>
            <a:endParaRPr sz="3400">
              <a:solidFill>
                <a:schemeClr val="dk1"/>
              </a:solidFill>
              <a:latin typeface="Gill Sans"/>
              <a:ea typeface="Gill Sans"/>
              <a:cs typeface="Gill Sans"/>
              <a:sym typeface="Gill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e3741a4046_0_109"/>
          <p:cNvSpPr/>
          <p:nvPr/>
        </p:nvSpPr>
        <p:spPr>
          <a:xfrm rot="-5400000">
            <a:off x="6944621" y="-2389950"/>
            <a:ext cx="2863500" cy="76314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g2e3741a4046_0_109"/>
          <p:cNvSpPr/>
          <p:nvPr/>
        </p:nvSpPr>
        <p:spPr>
          <a:xfrm>
            <a:off x="922825" y="651873"/>
            <a:ext cx="7065600" cy="101580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5" name="Google Shape;415;g2e3741a4046_0_109" descr="A picture containing green&#10;&#10;Description automatically generated"/>
          <p:cNvPicPr preferRelativeResize="0"/>
          <p:nvPr/>
        </p:nvPicPr>
        <p:blipFill rotWithShape="1">
          <a:blip r:embed="rId3">
            <a:alphaModFix/>
          </a:blip>
          <a:srcRect l="3465" b="9942"/>
          <a:stretch/>
        </p:blipFill>
        <p:spPr>
          <a:xfrm>
            <a:off x="567366" y="490132"/>
            <a:ext cx="7293934" cy="1050695"/>
          </a:xfrm>
          <a:prstGeom prst="rect">
            <a:avLst/>
          </a:prstGeom>
          <a:noFill/>
          <a:ln>
            <a:noFill/>
          </a:ln>
        </p:spPr>
      </p:pic>
      <p:sp>
        <p:nvSpPr>
          <p:cNvPr id="416" name="Google Shape;416;g2e3741a4046_0_109"/>
          <p:cNvSpPr txBox="1"/>
          <p:nvPr/>
        </p:nvSpPr>
        <p:spPr>
          <a:xfrm>
            <a:off x="922886" y="738430"/>
            <a:ext cx="65829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lt1"/>
                </a:solidFill>
                <a:latin typeface="Gill Sans"/>
                <a:ea typeface="Gill Sans"/>
                <a:cs typeface="Gill Sans"/>
                <a:sym typeface="Gill Sans"/>
              </a:rPr>
              <a:t>Practice: Affective Communication</a:t>
            </a:r>
            <a:endParaRPr sz="400"/>
          </a:p>
        </p:txBody>
      </p:sp>
      <p:pic>
        <p:nvPicPr>
          <p:cNvPr id="417" name="Google Shape;417;g2e3741a4046_0_109" descr="Logo&#10;&#10;Description automatically generated"/>
          <p:cNvPicPr preferRelativeResize="0"/>
          <p:nvPr/>
        </p:nvPicPr>
        <p:blipFill rotWithShape="1">
          <a:blip r:embed="rId4">
            <a:alphaModFix/>
          </a:blip>
          <a:srcRect/>
          <a:stretch/>
        </p:blipFill>
        <p:spPr>
          <a:xfrm>
            <a:off x="10674933" y="5638800"/>
            <a:ext cx="1230306" cy="845299"/>
          </a:xfrm>
          <a:prstGeom prst="rect">
            <a:avLst/>
          </a:prstGeom>
          <a:noFill/>
          <a:ln>
            <a:noFill/>
          </a:ln>
        </p:spPr>
      </p:pic>
      <p:pic>
        <p:nvPicPr>
          <p:cNvPr id="418" name="Google Shape;418;g2e3741a4046_0_109"/>
          <p:cNvPicPr preferRelativeResize="0"/>
          <p:nvPr/>
        </p:nvPicPr>
        <p:blipFill>
          <a:blip r:embed="rId5">
            <a:alphaModFix/>
          </a:blip>
          <a:stretch>
            <a:fillRect/>
          </a:stretch>
        </p:blipFill>
        <p:spPr>
          <a:xfrm>
            <a:off x="567375" y="2143298"/>
            <a:ext cx="4340826" cy="4340801"/>
          </a:xfrm>
          <a:prstGeom prst="rect">
            <a:avLst/>
          </a:prstGeom>
          <a:noFill/>
          <a:ln>
            <a:noFill/>
          </a:ln>
        </p:spPr>
      </p:pic>
      <p:sp>
        <p:nvSpPr>
          <p:cNvPr id="419" name="Google Shape;419;g2e3741a4046_0_109"/>
          <p:cNvSpPr txBox="1"/>
          <p:nvPr/>
        </p:nvSpPr>
        <p:spPr>
          <a:xfrm>
            <a:off x="5665050" y="2143100"/>
            <a:ext cx="4120500" cy="43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a:solidFill>
                  <a:schemeClr val="dk1"/>
                </a:solidFill>
                <a:latin typeface="Gill Sans"/>
                <a:ea typeface="Gill Sans"/>
                <a:cs typeface="Gill Sans"/>
                <a:sym typeface="Gill Sans"/>
              </a:rPr>
              <a:t>I feel___________ </a:t>
            </a:r>
            <a:endParaRPr sz="3400">
              <a:solidFill>
                <a:schemeClr val="dk1"/>
              </a:solidFill>
              <a:latin typeface="Gill Sans"/>
              <a:ea typeface="Gill Sans"/>
              <a:cs typeface="Gill Sans"/>
              <a:sym typeface="Gill Sans"/>
            </a:endParaRPr>
          </a:p>
          <a:p>
            <a:pPr marL="0" lvl="0" indent="0" algn="l" rtl="0">
              <a:spcBef>
                <a:spcPts val="0"/>
              </a:spcBef>
              <a:spcAft>
                <a:spcPts val="0"/>
              </a:spcAft>
              <a:buNone/>
            </a:pPr>
            <a:r>
              <a:rPr lang="en-US" sz="3400">
                <a:solidFill>
                  <a:schemeClr val="dk1"/>
                </a:solidFill>
                <a:latin typeface="Gill Sans"/>
                <a:ea typeface="Gill Sans"/>
                <a:cs typeface="Gill Sans"/>
                <a:sym typeface="Gill Sans"/>
              </a:rPr>
              <a:t>when __________. </a:t>
            </a:r>
            <a:endParaRPr sz="3400">
              <a:solidFill>
                <a:schemeClr val="dk1"/>
              </a:solidFill>
              <a:latin typeface="Gill Sans"/>
              <a:ea typeface="Gill Sans"/>
              <a:cs typeface="Gill Sans"/>
              <a:sym typeface="Gill Sans"/>
            </a:endParaRPr>
          </a:p>
          <a:p>
            <a:pPr marL="0" lvl="0" indent="0" algn="l" rtl="0">
              <a:spcBef>
                <a:spcPts val="0"/>
              </a:spcBef>
              <a:spcAft>
                <a:spcPts val="0"/>
              </a:spcAft>
              <a:buNone/>
            </a:pPr>
            <a:endParaRPr sz="3400">
              <a:solidFill>
                <a:schemeClr val="dk1"/>
              </a:solidFill>
              <a:latin typeface="Gill Sans"/>
              <a:ea typeface="Gill Sans"/>
              <a:cs typeface="Gill Sans"/>
              <a:sym typeface="Gill Sans"/>
            </a:endParaRPr>
          </a:p>
          <a:p>
            <a:pPr marL="0" lvl="0" indent="0" algn="l" rtl="0">
              <a:spcBef>
                <a:spcPts val="0"/>
              </a:spcBef>
              <a:spcAft>
                <a:spcPts val="0"/>
              </a:spcAft>
              <a:buNone/>
            </a:pPr>
            <a:r>
              <a:rPr lang="en-US" sz="3400">
                <a:solidFill>
                  <a:schemeClr val="dk1"/>
                </a:solidFill>
                <a:latin typeface="Gill Sans"/>
                <a:ea typeface="Gill Sans"/>
                <a:cs typeface="Gill Sans"/>
                <a:sym typeface="Gill Sans"/>
              </a:rPr>
              <a:t>I need __________. </a:t>
            </a:r>
            <a:endParaRPr sz="3400">
              <a:solidFill>
                <a:schemeClr val="dk1"/>
              </a:solidFill>
              <a:latin typeface="Gill Sans"/>
              <a:ea typeface="Gill Sans"/>
              <a:cs typeface="Gill Sans"/>
              <a:sym typeface="Gill Sans"/>
            </a:endParaRPr>
          </a:p>
          <a:p>
            <a:pPr marL="0" lvl="0" indent="0" algn="l" rtl="0">
              <a:spcBef>
                <a:spcPts val="0"/>
              </a:spcBef>
              <a:spcAft>
                <a:spcPts val="0"/>
              </a:spcAft>
              <a:buNone/>
            </a:pPr>
            <a:endParaRPr sz="3400">
              <a:solidFill>
                <a:schemeClr val="dk1"/>
              </a:solidFill>
              <a:latin typeface="Gill Sans"/>
              <a:ea typeface="Gill Sans"/>
              <a:cs typeface="Gill Sans"/>
              <a:sym typeface="Gill Sans"/>
            </a:endParaRPr>
          </a:p>
          <a:p>
            <a:pPr marL="0" lvl="0" indent="0" algn="l" rtl="0">
              <a:spcBef>
                <a:spcPts val="0"/>
              </a:spcBef>
              <a:spcAft>
                <a:spcPts val="0"/>
              </a:spcAft>
              <a:buNone/>
            </a:pPr>
            <a:r>
              <a:rPr lang="en-US" sz="3400">
                <a:solidFill>
                  <a:schemeClr val="dk1"/>
                </a:solidFill>
                <a:latin typeface="Gill Sans"/>
                <a:ea typeface="Gill Sans"/>
                <a:cs typeface="Gill Sans"/>
                <a:sym typeface="Gill Sans"/>
              </a:rPr>
              <a:t>Can we (or you) _______________?</a:t>
            </a:r>
            <a:endParaRPr sz="3400">
              <a:solidFill>
                <a:schemeClr val="dk1"/>
              </a:solidFill>
              <a:latin typeface="Gill Sans"/>
              <a:ea typeface="Gill Sans"/>
              <a:cs typeface="Gill Sans"/>
              <a:sym typeface="Gill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g2e3741a4046_0_137" descr="A picture containing green&#10;&#10;Description automatically generated"/>
          <p:cNvPicPr preferRelativeResize="0"/>
          <p:nvPr/>
        </p:nvPicPr>
        <p:blipFill rotWithShape="1">
          <a:blip r:embed="rId3">
            <a:alphaModFix/>
          </a:blip>
          <a:srcRect l="3465" b="9942"/>
          <a:stretch/>
        </p:blipFill>
        <p:spPr>
          <a:xfrm>
            <a:off x="3171536" y="6159500"/>
            <a:ext cx="9020464" cy="698500"/>
          </a:xfrm>
          <a:prstGeom prst="rect">
            <a:avLst/>
          </a:prstGeom>
          <a:noFill/>
          <a:ln>
            <a:noFill/>
          </a:ln>
        </p:spPr>
      </p:pic>
      <p:sp>
        <p:nvSpPr>
          <p:cNvPr id="425" name="Google Shape;425;g2e3741a4046_0_137"/>
          <p:cNvSpPr/>
          <p:nvPr/>
        </p:nvSpPr>
        <p:spPr>
          <a:xfrm rot="5400000">
            <a:off x="-463500" y="2393900"/>
            <a:ext cx="4927500" cy="40005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6" name="Google Shape;426;g2e3741a4046_0_137" descr="Logo&#10;&#10;Description automatically generated"/>
          <p:cNvPicPr preferRelativeResize="0"/>
          <p:nvPr/>
        </p:nvPicPr>
        <p:blipFill rotWithShape="1">
          <a:blip r:embed="rId4">
            <a:alphaModFix/>
          </a:blip>
          <a:srcRect/>
          <a:stretch/>
        </p:blipFill>
        <p:spPr>
          <a:xfrm>
            <a:off x="229147" y="5672902"/>
            <a:ext cx="1529256" cy="1050694"/>
          </a:xfrm>
          <a:prstGeom prst="rect">
            <a:avLst/>
          </a:prstGeom>
          <a:noFill/>
          <a:ln>
            <a:noFill/>
          </a:ln>
        </p:spPr>
      </p:pic>
      <p:sp>
        <p:nvSpPr>
          <p:cNvPr id="427" name="Google Shape;427;g2e3741a4046_0_137"/>
          <p:cNvSpPr txBox="1"/>
          <p:nvPr/>
        </p:nvSpPr>
        <p:spPr>
          <a:xfrm>
            <a:off x="2787650" y="2397948"/>
            <a:ext cx="66168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Gill Sans"/>
                <a:ea typeface="Gill Sans"/>
                <a:cs typeface="Gill Sans"/>
                <a:sym typeface="Gill Sans"/>
              </a:rPr>
              <a:t>Questions or Comments?</a:t>
            </a:r>
            <a:endParaRPr sz="3200" b="1">
              <a:solidFill>
                <a:schemeClr val="dk1"/>
              </a:solidFill>
              <a:latin typeface="Gill Sans"/>
              <a:ea typeface="Gill Sans"/>
              <a:cs typeface="Gill Sans"/>
              <a:sym typeface="Gill Sans"/>
            </a:endParaRPr>
          </a:p>
        </p:txBody>
      </p:sp>
      <p:pic>
        <p:nvPicPr>
          <p:cNvPr id="428" name="Google Shape;428;g2e3741a4046_0_137" descr="A picture containing green&#10;&#10;Description automatically generated"/>
          <p:cNvPicPr preferRelativeResize="0"/>
          <p:nvPr/>
        </p:nvPicPr>
        <p:blipFill rotWithShape="1">
          <a:blip r:embed="rId3">
            <a:alphaModFix/>
          </a:blip>
          <a:srcRect l="3465" b="9942"/>
          <a:stretch/>
        </p:blipFill>
        <p:spPr>
          <a:xfrm>
            <a:off x="0" y="-2"/>
            <a:ext cx="12192001" cy="698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432"/>
        <p:cNvGrpSpPr/>
        <p:nvPr/>
      </p:nvGrpSpPr>
      <p:grpSpPr>
        <a:xfrm>
          <a:off x="0" y="0"/>
          <a:ext cx="0" cy="0"/>
          <a:chOff x="0" y="0"/>
          <a:chExt cx="0" cy="0"/>
        </a:xfrm>
      </p:grpSpPr>
      <p:pic>
        <p:nvPicPr>
          <p:cNvPr id="433" name="Google Shape;433;p14"/>
          <p:cNvPicPr preferRelativeResize="0"/>
          <p:nvPr/>
        </p:nvPicPr>
        <p:blipFill rotWithShape="1">
          <a:blip r:embed="rId3">
            <a:alphaModFix amt="85000"/>
          </a:blip>
          <a:srcRect l="10988" t="1846"/>
          <a:stretch/>
        </p:blipFill>
        <p:spPr>
          <a:xfrm>
            <a:off x="0" y="-1"/>
            <a:ext cx="8196177" cy="6858001"/>
          </a:xfrm>
          <a:prstGeom prst="rect">
            <a:avLst/>
          </a:prstGeom>
          <a:noFill/>
          <a:ln>
            <a:noFill/>
          </a:ln>
        </p:spPr>
      </p:pic>
      <p:pic>
        <p:nvPicPr>
          <p:cNvPr id="434" name="Google Shape;434;p14"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435" name="Google Shape;435;p14"/>
          <p:cNvSpPr/>
          <p:nvPr/>
        </p:nvSpPr>
        <p:spPr>
          <a:xfrm rot="-5400000">
            <a:off x="5745483" y="4254906"/>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14"/>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14"/>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14"/>
          <p:cNvSpPr/>
          <p:nvPr/>
        </p:nvSpPr>
        <p:spPr>
          <a:xfrm rot="5400000">
            <a:off x="258096"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14"/>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Key Findings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43"/>
        <p:cNvGrpSpPr/>
        <p:nvPr/>
      </p:nvGrpSpPr>
      <p:grpSpPr>
        <a:xfrm>
          <a:off x="0" y="0"/>
          <a:ext cx="0" cy="0"/>
          <a:chOff x="0" y="0"/>
          <a:chExt cx="0" cy="0"/>
        </a:xfrm>
      </p:grpSpPr>
      <p:pic>
        <p:nvPicPr>
          <p:cNvPr id="444" name="Google Shape;444;p17" descr="A picture containing green&#10;&#10;Description automatically generated"/>
          <p:cNvPicPr preferRelativeResize="0"/>
          <p:nvPr/>
        </p:nvPicPr>
        <p:blipFill rotWithShape="1">
          <a:blip r:embed="rId3">
            <a:alphaModFix/>
          </a:blip>
          <a:srcRect l="3461" b="9939"/>
          <a:stretch/>
        </p:blipFill>
        <p:spPr>
          <a:xfrm>
            <a:off x="3171536" y="6159500"/>
            <a:ext cx="9020464" cy="698500"/>
          </a:xfrm>
          <a:prstGeom prst="rect">
            <a:avLst/>
          </a:prstGeom>
          <a:noFill/>
          <a:ln>
            <a:noFill/>
          </a:ln>
        </p:spPr>
      </p:pic>
      <p:sp>
        <p:nvSpPr>
          <p:cNvPr id="445" name="Google Shape;445;p17"/>
          <p:cNvSpPr/>
          <p:nvPr/>
        </p:nvSpPr>
        <p:spPr>
          <a:xfrm rot="5400000">
            <a:off x="-463551" y="2393950"/>
            <a:ext cx="4927601" cy="4000501"/>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6" name="Google Shape;446;p17" descr="Logo&#10;&#10;Description automatically generated"/>
          <p:cNvPicPr preferRelativeResize="0"/>
          <p:nvPr/>
        </p:nvPicPr>
        <p:blipFill rotWithShape="1">
          <a:blip r:embed="rId4">
            <a:alphaModFix/>
          </a:blip>
          <a:srcRect/>
          <a:stretch/>
        </p:blipFill>
        <p:spPr>
          <a:xfrm>
            <a:off x="229147" y="5672902"/>
            <a:ext cx="1529255" cy="1050695"/>
          </a:xfrm>
          <a:prstGeom prst="rect">
            <a:avLst/>
          </a:prstGeom>
          <a:noFill/>
          <a:ln>
            <a:noFill/>
          </a:ln>
        </p:spPr>
      </p:pic>
      <p:pic>
        <p:nvPicPr>
          <p:cNvPr id="447" name="Google Shape;447;p17" descr="Open quotation mark with solid fill"/>
          <p:cNvPicPr preferRelativeResize="0"/>
          <p:nvPr/>
        </p:nvPicPr>
        <p:blipFill rotWithShape="1">
          <a:blip r:embed="rId5">
            <a:alphaModFix/>
          </a:blip>
          <a:srcRect/>
          <a:stretch/>
        </p:blipFill>
        <p:spPr>
          <a:xfrm>
            <a:off x="898525" y="1185097"/>
            <a:ext cx="2425700" cy="2425700"/>
          </a:xfrm>
          <a:prstGeom prst="rect">
            <a:avLst/>
          </a:prstGeom>
          <a:noFill/>
          <a:ln>
            <a:noFill/>
          </a:ln>
        </p:spPr>
      </p:pic>
      <p:pic>
        <p:nvPicPr>
          <p:cNvPr id="448" name="Google Shape;448;p17" descr="Open quotation mark with solid fill"/>
          <p:cNvPicPr preferRelativeResize="0"/>
          <p:nvPr/>
        </p:nvPicPr>
        <p:blipFill rotWithShape="1">
          <a:blip r:embed="rId5">
            <a:alphaModFix/>
          </a:blip>
          <a:srcRect/>
          <a:stretch/>
        </p:blipFill>
        <p:spPr>
          <a:xfrm rot="10800000">
            <a:off x="8867775" y="3247202"/>
            <a:ext cx="2425700" cy="2425700"/>
          </a:xfrm>
          <a:prstGeom prst="rect">
            <a:avLst/>
          </a:prstGeom>
          <a:noFill/>
          <a:ln>
            <a:noFill/>
          </a:ln>
        </p:spPr>
      </p:pic>
      <p:sp>
        <p:nvSpPr>
          <p:cNvPr id="449" name="Google Shape;449;p17"/>
          <p:cNvSpPr txBox="1"/>
          <p:nvPr/>
        </p:nvSpPr>
        <p:spPr>
          <a:xfrm>
            <a:off x="2787650" y="2397948"/>
            <a:ext cx="6616700"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Gill Sans"/>
                <a:ea typeface="Gill Sans"/>
                <a:cs typeface="Gill Sans"/>
                <a:sym typeface="Gill Sans"/>
              </a:rPr>
              <a:t>This is an important or interesting quote that you’d want to share on its own particular slide.</a:t>
            </a:r>
            <a:endParaRPr/>
          </a:p>
        </p:txBody>
      </p:sp>
      <p:pic>
        <p:nvPicPr>
          <p:cNvPr id="450" name="Google Shape;450;p17" descr="A picture containing green&#10;&#10;Description automatically generated"/>
          <p:cNvPicPr preferRelativeResize="0"/>
          <p:nvPr/>
        </p:nvPicPr>
        <p:blipFill rotWithShape="1">
          <a:blip r:embed="rId3">
            <a:alphaModFix/>
          </a:blip>
          <a:srcRect l="3461" b="9939"/>
          <a:stretch/>
        </p:blipFill>
        <p:spPr>
          <a:xfrm>
            <a:off x="0" y="-2"/>
            <a:ext cx="12192000" cy="698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55"/>
        <p:cNvGrpSpPr/>
        <p:nvPr/>
      </p:nvGrpSpPr>
      <p:grpSpPr>
        <a:xfrm>
          <a:off x="0" y="0"/>
          <a:ext cx="0" cy="0"/>
          <a:chOff x="0" y="0"/>
          <a:chExt cx="0" cy="0"/>
        </a:xfrm>
      </p:grpSpPr>
      <p:pic>
        <p:nvPicPr>
          <p:cNvPr id="456" name="Google Shape;456;p18"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457" name="Google Shape;457;p18" descr="A group of people in a classroom&#10;&#10;Description automatically generated with medium confidence"/>
          <p:cNvPicPr preferRelativeResize="0"/>
          <p:nvPr/>
        </p:nvPicPr>
        <p:blipFill rotWithShape="1">
          <a:blip r:embed="rId4">
            <a:alphaModFix/>
          </a:blip>
          <a:srcRect t="22568"/>
          <a:stretch/>
        </p:blipFill>
        <p:spPr>
          <a:xfrm>
            <a:off x="6915478" y="9977"/>
            <a:ext cx="5276522" cy="3006714"/>
          </a:xfrm>
          <a:prstGeom prst="rect">
            <a:avLst/>
          </a:prstGeom>
          <a:noFill/>
          <a:ln>
            <a:noFill/>
          </a:ln>
        </p:spPr>
      </p:pic>
      <p:sp>
        <p:nvSpPr>
          <p:cNvPr id="458" name="Google Shape;458;p18"/>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18"/>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18"/>
          <p:cNvSpPr txBox="1"/>
          <p:nvPr/>
        </p:nvSpPr>
        <p:spPr>
          <a:xfrm>
            <a:off x="2033117" y="2785859"/>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461" name="Google Shape;461;p18"/>
          <p:cNvSpPr txBox="1"/>
          <p:nvPr/>
        </p:nvSpPr>
        <p:spPr>
          <a:xfrm>
            <a:off x="2033116" y="3601882"/>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462" name="Google Shape;462;p18"/>
          <p:cNvSpPr txBox="1"/>
          <p:nvPr/>
        </p:nvSpPr>
        <p:spPr>
          <a:xfrm>
            <a:off x="2033116" y="4431984"/>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463" name="Google Shape;463;p18"/>
          <p:cNvSpPr txBox="1"/>
          <p:nvPr/>
        </p:nvSpPr>
        <p:spPr>
          <a:xfrm>
            <a:off x="2033115" y="5260550"/>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464" name="Google Shape;464;p18"/>
          <p:cNvSpPr/>
          <p:nvPr/>
        </p:nvSpPr>
        <p:spPr>
          <a:xfrm>
            <a:off x="6689269" y="4438398"/>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5" name="Google Shape;465;p18" descr="A picture containing green&#10;&#10;Description automatically generated"/>
          <p:cNvPicPr preferRelativeResize="0"/>
          <p:nvPr/>
        </p:nvPicPr>
        <p:blipFill rotWithShape="1">
          <a:blip r:embed="rId5">
            <a:alphaModFix/>
          </a:blip>
          <a:srcRect b="9939"/>
          <a:stretch/>
        </p:blipFill>
        <p:spPr>
          <a:xfrm>
            <a:off x="6533535" y="4309052"/>
            <a:ext cx="3645226" cy="1050695"/>
          </a:xfrm>
          <a:prstGeom prst="rect">
            <a:avLst/>
          </a:prstGeom>
          <a:noFill/>
          <a:ln>
            <a:noFill/>
          </a:ln>
        </p:spPr>
      </p:pic>
      <p:sp>
        <p:nvSpPr>
          <p:cNvPr id="466" name="Google Shape;466;p18"/>
          <p:cNvSpPr txBox="1"/>
          <p:nvPr/>
        </p:nvSpPr>
        <p:spPr>
          <a:xfrm>
            <a:off x="6807835" y="4489044"/>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467" name="Google Shape;467;p18"/>
          <p:cNvSpPr/>
          <p:nvPr/>
        </p:nvSpPr>
        <p:spPr>
          <a:xfrm>
            <a:off x="1073127" y="4323650"/>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18"/>
          <p:cNvSpPr txBox="1"/>
          <p:nvPr/>
        </p:nvSpPr>
        <p:spPr>
          <a:xfrm>
            <a:off x="1137678" y="4356154"/>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469" name="Google Shape;469;p18"/>
          <p:cNvSpPr/>
          <p:nvPr/>
        </p:nvSpPr>
        <p:spPr>
          <a:xfrm>
            <a:off x="1073127" y="5152984"/>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18"/>
          <p:cNvSpPr txBox="1"/>
          <p:nvPr/>
        </p:nvSpPr>
        <p:spPr>
          <a:xfrm>
            <a:off x="1137678" y="5185488"/>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471" name="Google Shape;471;p18"/>
          <p:cNvSpPr/>
          <p:nvPr/>
        </p:nvSpPr>
        <p:spPr>
          <a:xfrm>
            <a:off x="1073127" y="349431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2" name="Google Shape;472;p18"/>
          <p:cNvSpPr txBox="1"/>
          <p:nvPr/>
        </p:nvSpPr>
        <p:spPr>
          <a:xfrm>
            <a:off x="1137678" y="352682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473" name="Google Shape;473;p18"/>
          <p:cNvSpPr/>
          <p:nvPr/>
        </p:nvSpPr>
        <p:spPr>
          <a:xfrm>
            <a:off x="1073127" y="2664982"/>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4" name="Google Shape;474;p18"/>
          <p:cNvSpPr txBox="1"/>
          <p:nvPr/>
        </p:nvSpPr>
        <p:spPr>
          <a:xfrm>
            <a:off x="1137678" y="2697486"/>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475" name="Google Shape;475;p18"/>
          <p:cNvSpPr txBox="1"/>
          <p:nvPr/>
        </p:nvSpPr>
        <p:spPr>
          <a:xfrm>
            <a:off x="1073126" y="1065407"/>
            <a:ext cx="656987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Is this the question to test your knowledge?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479"/>
        <p:cNvGrpSpPr/>
        <p:nvPr/>
      </p:nvGrpSpPr>
      <p:grpSpPr>
        <a:xfrm>
          <a:off x="0" y="0"/>
          <a:ext cx="0" cy="0"/>
          <a:chOff x="0" y="0"/>
          <a:chExt cx="0" cy="0"/>
        </a:xfrm>
      </p:grpSpPr>
      <p:pic>
        <p:nvPicPr>
          <p:cNvPr id="480" name="Google Shape;480;p19" descr="A picture containing person, indoor, ceiling, table&#10;&#10;Description automatically generated"/>
          <p:cNvPicPr preferRelativeResize="0"/>
          <p:nvPr/>
        </p:nvPicPr>
        <p:blipFill rotWithShape="1">
          <a:blip r:embed="rId3">
            <a:alphaModFix amt="85000"/>
          </a:blip>
          <a:srcRect l="9561" r="8716"/>
          <a:stretch/>
        </p:blipFill>
        <p:spPr>
          <a:xfrm>
            <a:off x="0" y="0"/>
            <a:ext cx="8445910" cy="6858001"/>
          </a:xfrm>
          <a:prstGeom prst="rect">
            <a:avLst/>
          </a:prstGeom>
          <a:noFill/>
          <a:ln>
            <a:noFill/>
          </a:ln>
        </p:spPr>
      </p:pic>
      <p:pic>
        <p:nvPicPr>
          <p:cNvPr id="481" name="Google Shape;481;p19"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482" name="Google Shape;482;p19"/>
          <p:cNvSpPr/>
          <p:nvPr/>
        </p:nvSpPr>
        <p:spPr>
          <a:xfrm rot="-5400000">
            <a:off x="5877229" y="4254906"/>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3" name="Google Shape;483;p19"/>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19"/>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19"/>
          <p:cNvSpPr/>
          <p:nvPr/>
        </p:nvSpPr>
        <p:spPr>
          <a:xfrm rot="5400000">
            <a:off x="258096"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19"/>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Best Practices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490"/>
        <p:cNvGrpSpPr/>
        <p:nvPr/>
      </p:nvGrpSpPr>
      <p:grpSpPr>
        <a:xfrm>
          <a:off x="0" y="0"/>
          <a:ext cx="0" cy="0"/>
          <a:chOff x="0" y="0"/>
          <a:chExt cx="0" cy="0"/>
        </a:xfrm>
      </p:grpSpPr>
      <p:pic>
        <p:nvPicPr>
          <p:cNvPr id="491" name="Google Shape;491;p22" descr="A picture containing green&#10;&#10;Description automatically generated"/>
          <p:cNvPicPr preferRelativeResize="0"/>
          <p:nvPr/>
        </p:nvPicPr>
        <p:blipFill rotWithShape="1">
          <a:blip r:embed="rId3">
            <a:alphaModFix/>
          </a:blip>
          <a:srcRect l="3461" b="9939"/>
          <a:stretch/>
        </p:blipFill>
        <p:spPr>
          <a:xfrm>
            <a:off x="3171536" y="6159500"/>
            <a:ext cx="9020464" cy="698500"/>
          </a:xfrm>
          <a:prstGeom prst="rect">
            <a:avLst/>
          </a:prstGeom>
          <a:noFill/>
          <a:ln>
            <a:noFill/>
          </a:ln>
        </p:spPr>
      </p:pic>
      <p:sp>
        <p:nvSpPr>
          <p:cNvPr id="492" name="Google Shape;492;p22"/>
          <p:cNvSpPr/>
          <p:nvPr/>
        </p:nvSpPr>
        <p:spPr>
          <a:xfrm rot="5400000">
            <a:off x="-463551" y="2393950"/>
            <a:ext cx="4927601" cy="4000501"/>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3" name="Google Shape;493;p22" descr="Logo&#10;&#10;Description automatically generated"/>
          <p:cNvPicPr preferRelativeResize="0"/>
          <p:nvPr/>
        </p:nvPicPr>
        <p:blipFill rotWithShape="1">
          <a:blip r:embed="rId4">
            <a:alphaModFix/>
          </a:blip>
          <a:srcRect/>
          <a:stretch/>
        </p:blipFill>
        <p:spPr>
          <a:xfrm>
            <a:off x="229147" y="5672902"/>
            <a:ext cx="1529255" cy="1050695"/>
          </a:xfrm>
          <a:prstGeom prst="rect">
            <a:avLst/>
          </a:prstGeom>
          <a:noFill/>
          <a:ln>
            <a:noFill/>
          </a:ln>
        </p:spPr>
      </p:pic>
      <p:pic>
        <p:nvPicPr>
          <p:cNvPr id="494" name="Google Shape;494;p22" descr="Open quotation mark with solid fill"/>
          <p:cNvPicPr preferRelativeResize="0"/>
          <p:nvPr/>
        </p:nvPicPr>
        <p:blipFill rotWithShape="1">
          <a:blip r:embed="rId5">
            <a:alphaModFix/>
          </a:blip>
          <a:srcRect/>
          <a:stretch/>
        </p:blipFill>
        <p:spPr>
          <a:xfrm>
            <a:off x="898525" y="1185097"/>
            <a:ext cx="2425700" cy="2425700"/>
          </a:xfrm>
          <a:prstGeom prst="rect">
            <a:avLst/>
          </a:prstGeom>
          <a:noFill/>
          <a:ln>
            <a:noFill/>
          </a:ln>
        </p:spPr>
      </p:pic>
      <p:pic>
        <p:nvPicPr>
          <p:cNvPr id="495" name="Google Shape;495;p22" descr="Open quotation mark with solid fill"/>
          <p:cNvPicPr preferRelativeResize="0"/>
          <p:nvPr/>
        </p:nvPicPr>
        <p:blipFill rotWithShape="1">
          <a:blip r:embed="rId5">
            <a:alphaModFix/>
          </a:blip>
          <a:srcRect/>
          <a:stretch/>
        </p:blipFill>
        <p:spPr>
          <a:xfrm rot="10800000">
            <a:off x="8867775" y="3247202"/>
            <a:ext cx="2425700" cy="2425700"/>
          </a:xfrm>
          <a:prstGeom prst="rect">
            <a:avLst/>
          </a:prstGeom>
          <a:noFill/>
          <a:ln>
            <a:noFill/>
          </a:ln>
        </p:spPr>
      </p:pic>
      <p:sp>
        <p:nvSpPr>
          <p:cNvPr id="496" name="Google Shape;496;p22"/>
          <p:cNvSpPr txBox="1"/>
          <p:nvPr/>
        </p:nvSpPr>
        <p:spPr>
          <a:xfrm>
            <a:off x="2787650" y="2397948"/>
            <a:ext cx="6616700"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Gill Sans"/>
                <a:ea typeface="Gill Sans"/>
                <a:cs typeface="Gill Sans"/>
                <a:sym typeface="Gill Sans"/>
              </a:rPr>
              <a:t>This is an important or interesting quote that you’d want to share on its own particular slide.</a:t>
            </a:r>
            <a:endParaRPr/>
          </a:p>
        </p:txBody>
      </p:sp>
      <p:pic>
        <p:nvPicPr>
          <p:cNvPr id="497" name="Google Shape;497;p22" descr="A picture containing green&#10;&#10;Description automatically generated"/>
          <p:cNvPicPr preferRelativeResize="0"/>
          <p:nvPr/>
        </p:nvPicPr>
        <p:blipFill rotWithShape="1">
          <a:blip r:embed="rId3">
            <a:alphaModFix/>
          </a:blip>
          <a:srcRect l="3461" b="9939"/>
          <a:stretch/>
        </p:blipFill>
        <p:spPr>
          <a:xfrm>
            <a:off x="0" y="-2"/>
            <a:ext cx="12192000" cy="69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descr="A group of people shaking hands&#10;&#10;Description automatically generated with low confidence"/>
          <p:cNvPicPr preferRelativeResize="0"/>
          <p:nvPr/>
        </p:nvPicPr>
        <p:blipFill rotWithShape="1">
          <a:blip r:embed="rId3">
            <a:alphaModFix/>
          </a:blip>
          <a:srcRect l="35078"/>
          <a:stretch/>
        </p:blipFill>
        <p:spPr>
          <a:xfrm>
            <a:off x="7856291" y="-1282083"/>
            <a:ext cx="5003303" cy="5109916"/>
          </a:xfrm>
          <a:prstGeom prst="rect">
            <a:avLst/>
          </a:prstGeom>
          <a:noFill/>
          <a:ln>
            <a:noFill/>
          </a:ln>
        </p:spPr>
      </p:pic>
      <p:sp>
        <p:nvSpPr>
          <p:cNvPr id="121" name="Google Shape;121;p3"/>
          <p:cNvSpPr/>
          <p:nvPr/>
        </p:nvSpPr>
        <p:spPr>
          <a:xfrm>
            <a:off x="7458408" y="-270459"/>
            <a:ext cx="5003302" cy="431746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
          <p:cNvSpPr/>
          <p:nvPr/>
        </p:nvSpPr>
        <p:spPr>
          <a:xfrm rot="5400000">
            <a:off x="1947414" y="-1947412"/>
            <a:ext cx="4967820" cy="8862648"/>
          </a:xfrm>
          <a:prstGeom prst="triangle">
            <a:avLst>
              <a:gd name="adj" fmla="val 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3"/>
          <p:cNvSpPr txBox="1"/>
          <p:nvPr/>
        </p:nvSpPr>
        <p:spPr>
          <a:xfrm>
            <a:off x="5819586" y="3057862"/>
            <a:ext cx="539923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Public Health</a:t>
            </a:r>
            <a:endParaRPr/>
          </a:p>
        </p:txBody>
      </p:sp>
      <p:sp>
        <p:nvSpPr>
          <p:cNvPr id="124" name="Google Shape;124;p3"/>
          <p:cNvSpPr txBox="1"/>
          <p:nvPr/>
        </p:nvSpPr>
        <p:spPr>
          <a:xfrm>
            <a:off x="5819586" y="4215025"/>
            <a:ext cx="76331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Community Stakeholders</a:t>
            </a:r>
            <a:endParaRPr/>
          </a:p>
        </p:txBody>
      </p:sp>
      <p:sp>
        <p:nvSpPr>
          <p:cNvPr id="125" name="Google Shape;125;p3"/>
          <p:cNvSpPr txBox="1"/>
          <p:nvPr/>
        </p:nvSpPr>
        <p:spPr>
          <a:xfrm>
            <a:off x="5819586" y="5380354"/>
            <a:ext cx="80445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Gill Sans"/>
                <a:ea typeface="Gill Sans"/>
                <a:cs typeface="Gill Sans"/>
                <a:sym typeface="Gill Sans"/>
              </a:rPr>
              <a:t>Strategies &amp; Practices</a:t>
            </a:r>
            <a:endParaRPr/>
          </a:p>
        </p:txBody>
      </p:sp>
      <p:sp>
        <p:nvSpPr>
          <p:cNvPr id="126" name="Google Shape;126;p3"/>
          <p:cNvSpPr/>
          <p:nvPr/>
        </p:nvSpPr>
        <p:spPr>
          <a:xfrm>
            <a:off x="3886596" y="3021388"/>
            <a:ext cx="1671604" cy="637756"/>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3"/>
          <p:cNvSpPr/>
          <p:nvPr/>
        </p:nvSpPr>
        <p:spPr>
          <a:xfrm>
            <a:off x="3886594" y="4188890"/>
            <a:ext cx="1671605" cy="637756"/>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3"/>
          <p:cNvSpPr/>
          <p:nvPr/>
        </p:nvSpPr>
        <p:spPr>
          <a:xfrm>
            <a:off x="3884877" y="5356392"/>
            <a:ext cx="1671605" cy="637756"/>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
          <p:cNvSpPr txBox="1"/>
          <p:nvPr/>
        </p:nvSpPr>
        <p:spPr>
          <a:xfrm>
            <a:off x="4023093" y="3057862"/>
            <a:ext cx="139860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Why?</a:t>
            </a:r>
            <a:endParaRPr/>
          </a:p>
        </p:txBody>
      </p:sp>
      <p:sp>
        <p:nvSpPr>
          <p:cNvPr id="130" name="Google Shape;130;p3"/>
          <p:cNvSpPr txBox="1"/>
          <p:nvPr/>
        </p:nvSpPr>
        <p:spPr>
          <a:xfrm>
            <a:off x="4023093" y="4214357"/>
            <a:ext cx="139860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Who?</a:t>
            </a:r>
            <a:endParaRPr/>
          </a:p>
        </p:txBody>
      </p:sp>
      <p:sp>
        <p:nvSpPr>
          <p:cNvPr id="131" name="Google Shape;131;p3"/>
          <p:cNvSpPr txBox="1"/>
          <p:nvPr/>
        </p:nvSpPr>
        <p:spPr>
          <a:xfrm>
            <a:off x="3949768" y="5380354"/>
            <a:ext cx="154182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What?</a:t>
            </a:r>
            <a:endParaRPr/>
          </a:p>
        </p:txBody>
      </p:sp>
      <p:sp>
        <p:nvSpPr>
          <p:cNvPr id="132" name="Google Shape;132;p3"/>
          <p:cNvSpPr/>
          <p:nvPr/>
        </p:nvSpPr>
        <p:spPr>
          <a:xfrm>
            <a:off x="1892506" y="1334100"/>
            <a:ext cx="3910016" cy="1050695"/>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3" descr="A picture containing green&#10;&#10;Description automatically generated"/>
          <p:cNvPicPr preferRelativeResize="0"/>
          <p:nvPr/>
        </p:nvPicPr>
        <p:blipFill rotWithShape="1">
          <a:blip r:embed="rId4">
            <a:alphaModFix/>
          </a:blip>
          <a:srcRect l="3461" b="9939"/>
          <a:stretch/>
        </p:blipFill>
        <p:spPr>
          <a:xfrm>
            <a:off x="1660236" y="1166717"/>
            <a:ext cx="3993304" cy="1050695"/>
          </a:xfrm>
          <a:prstGeom prst="rect">
            <a:avLst/>
          </a:prstGeom>
          <a:noFill/>
          <a:ln>
            <a:noFill/>
          </a:ln>
        </p:spPr>
      </p:pic>
      <p:sp>
        <p:nvSpPr>
          <p:cNvPr id="134" name="Google Shape;134;p3"/>
          <p:cNvSpPr txBox="1"/>
          <p:nvPr/>
        </p:nvSpPr>
        <p:spPr>
          <a:xfrm>
            <a:off x="1736294" y="1349868"/>
            <a:ext cx="384118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Overview</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502"/>
        <p:cNvGrpSpPr/>
        <p:nvPr/>
      </p:nvGrpSpPr>
      <p:grpSpPr>
        <a:xfrm>
          <a:off x="0" y="0"/>
          <a:ext cx="0" cy="0"/>
          <a:chOff x="0" y="0"/>
          <a:chExt cx="0" cy="0"/>
        </a:xfrm>
      </p:grpSpPr>
      <p:pic>
        <p:nvPicPr>
          <p:cNvPr id="503" name="Google Shape;503;p23" descr="Question Mark with solid fill"/>
          <p:cNvPicPr preferRelativeResize="0"/>
          <p:nvPr/>
        </p:nvPicPr>
        <p:blipFill rotWithShape="1">
          <a:blip r:embed="rId3">
            <a:alphaModFix/>
          </a:blip>
          <a:srcRect/>
          <a:stretch/>
        </p:blipFill>
        <p:spPr>
          <a:xfrm>
            <a:off x="75197" y="272631"/>
            <a:ext cx="1995857" cy="1995857"/>
          </a:xfrm>
          <a:prstGeom prst="rect">
            <a:avLst/>
          </a:prstGeom>
          <a:noFill/>
          <a:ln>
            <a:noFill/>
          </a:ln>
        </p:spPr>
      </p:pic>
      <p:pic>
        <p:nvPicPr>
          <p:cNvPr id="504" name="Google Shape;504;p23" descr="A group of people in a classroom&#10;&#10;Description automatically generated with medium confidence"/>
          <p:cNvPicPr preferRelativeResize="0"/>
          <p:nvPr/>
        </p:nvPicPr>
        <p:blipFill rotWithShape="1">
          <a:blip r:embed="rId4">
            <a:alphaModFix/>
          </a:blip>
          <a:srcRect t="22568"/>
          <a:stretch/>
        </p:blipFill>
        <p:spPr>
          <a:xfrm>
            <a:off x="6915478" y="9977"/>
            <a:ext cx="5276522" cy="3006714"/>
          </a:xfrm>
          <a:prstGeom prst="rect">
            <a:avLst/>
          </a:prstGeom>
          <a:noFill/>
          <a:ln>
            <a:noFill/>
          </a:ln>
        </p:spPr>
      </p:pic>
      <p:sp>
        <p:nvSpPr>
          <p:cNvPr id="505" name="Google Shape;505;p23"/>
          <p:cNvSpPr/>
          <p:nvPr/>
        </p:nvSpPr>
        <p:spPr>
          <a:xfrm>
            <a:off x="6836897" y="-154745"/>
            <a:ext cx="3165232" cy="3495570"/>
          </a:xfrm>
          <a:prstGeom prst="triangle">
            <a:avLst>
              <a:gd name="adj" fmla="val 1755"/>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6" name="Google Shape;506;p23"/>
          <p:cNvSpPr/>
          <p:nvPr/>
        </p:nvSpPr>
        <p:spPr>
          <a:xfrm>
            <a:off x="5958348" y="88176"/>
            <a:ext cx="6233652" cy="68580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23"/>
          <p:cNvSpPr txBox="1"/>
          <p:nvPr/>
        </p:nvSpPr>
        <p:spPr>
          <a:xfrm>
            <a:off x="2033117" y="2785859"/>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508" name="Google Shape;508;p23"/>
          <p:cNvSpPr txBox="1"/>
          <p:nvPr/>
        </p:nvSpPr>
        <p:spPr>
          <a:xfrm>
            <a:off x="2033116" y="3601882"/>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509" name="Google Shape;509;p23"/>
          <p:cNvSpPr txBox="1"/>
          <p:nvPr/>
        </p:nvSpPr>
        <p:spPr>
          <a:xfrm>
            <a:off x="2033116" y="4431984"/>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510" name="Google Shape;510;p23"/>
          <p:cNvSpPr txBox="1"/>
          <p:nvPr/>
        </p:nvSpPr>
        <p:spPr>
          <a:xfrm>
            <a:off x="2033115" y="5260550"/>
            <a:ext cx="439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Gill Sans"/>
                <a:ea typeface="Gill Sans"/>
                <a:cs typeface="Gill Sans"/>
                <a:sym typeface="Gill Sans"/>
              </a:rPr>
              <a:t>Potential Answer.</a:t>
            </a:r>
            <a:endParaRPr/>
          </a:p>
        </p:txBody>
      </p:sp>
      <p:sp>
        <p:nvSpPr>
          <p:cNvPr id="511" name="Google Shape;511;p23"/>
          <p:cNvSpPr/>
          <p:nvPr/>
        </p:nvSpPr>
        <p:spPr>
          <a:xfrm>
            <a:off x="6689269" y="4438398"/>
            <a:ext cx="3645226" cy="1076094"/>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2" name="Google Shape;512;p23" descr="A picture containing green&#10;&#10;Description automatically generated"/>
          <p:cNvPicPr preferRelativeResize="0"/>
          <p:nvPr/>
        </p:nvPicPr>
        <p:blipFill rotWithShape="1">
          <a:blip r:embed="rId5">
            <a:alphaModFix/>
          </a:blip>
          <a:srcRect b="9939"/>
          <a:stretch/>
        </p:blipFill>
        <p:spPr>
          <a:xfrm>
            <a:off x="6533535" y="4309052"/>
            <a:ext cx="3645226" cy="1050695"/>
          </a:xfrm>
          <a:prstGeom prst="rect">
            <a:avLst/>
          </a:prstGeom>
          <a:noFill/>
          <a:ln>
            <a:noFill/>
          </a:ln>
        </p:spPr>
      </p:pic>
      <p:sp>
        <p:nvSpPr>
          <p:cNvPr id="513" name="Google Shape;513;p23"/>
          <p:cNvSpPr txBox="1"/>
          <p:nvPr/>
        </p:nvSpPr>
        <p:spPr>
          <a:xfrm>
            <a:off x="6807835" y="4489044"/>
            <a:ext cx="30966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Check-In</a:t>
            </a:r>
            <a:endParaRPr/>
          </a:p>
        </p:txBody>
      </p:sp>
      <p:sp>
        <p:nvSpPr>
          <p:cNvPr id="514" name="Google Shape;514;p23"/>
          <p:cNvSpPr/>
          <p:nvPr/>
        </p:nvSpPr>
        <p:spPr>
          <a:xfrm>
            <a:off x="1073127" y="4323650"/>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5" name="Google Shape;515;p23"/>
          <p:cNvSpPr txBox="1"/>
          <p:nvPr/>
        </p:nvSpPr>
        <p:spPr>
          <a:xfrm>
            <a:off x="1137678" y="4356154"/>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C</a:t>
            </a:r>
            <a:endParaRPr/>
          </a:p>
        </p:txBody>
      </p:sp>
      <p:sp>
        <p:nvSpPr>
          <p:cNvPr id="516" name="Google Shape;516;p23"/>
          <p:cNvSpPr/>
          <p:nvPr/>
        </p:nvSpPr>
        <p:spPr>
          <a:xfrm>
            <a:off x="1073127" y="5152984"/>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7" name="Google Shape;517;p23"/>
          <p:cNvSpPr txBox="1"/>
          <p:nvPr/>
        </p:nvSpPr>
        <p:spPr>
          <a:xfrm>
            <a:off x="1137678" y="5185488"/>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D</a:t>
            </a:r>
            <a:endParaRPr/>
          </a:p>
        </p:txBody>
      </p:sp>
      <p:sp>
        <p:nvSpPr>
          <p:cNvPr id="518" name="Google Shape;518;p23"/>
          <p:cNvSpPr/>
          <p:nvPr/>
        </p:nvSpPr>
        <p:spPr>
          <a:xfrm>
            <a:off x="1073127" y="3494316"/>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23"/>
          <p:cNvSpPr txBox="1"/>
          <p:nvPr/>
        </p:nvSpPr>
        <p:spPr>
          <a:xfrm>
            <a:off x="1137678" y="3526820"/>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B</a:t>
            </a:r>
            <a:endParaRPr/>
          </a:p>
        </p:txBody>
      </p:sp>
      <p:sp>
        <p:nvSpPr>
          <p:cNvPr id="520" name="Google Shape;520;p23"/>
          <p:cNvSpPr/>
          <p:nvPr/>
        </p:nvSpPr>
        <p:spPr>
          <a:xfrm>
            <a:off x="1073127" y="2664982"/>
            <a:ext cx="731066" cy="676798"/>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3"/>
          <p:cNvSpPr txBox="1"/>
          <p:nvPr/>
        </p:nvSpPr>
        <p:spPr>
          <a:xfrm>
            <a:off x="1137678" y="2697486"/>
            <a:ext cx="601964" cy="5825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Gill Sans"/>
                <a:ea typeface="Gill Sans"/>
                <a:cs typeface="Gill Sans"/>
                <a:sym typeface="Gill Sans"/>
              </a:rPr>
              <a:t>A</a:t>
            </a:r>
            <a:endParaRPr/>
          </a:p>
        </p:txBody>
      </p:sp>
      <p:sp>
        <p:nvSpPr>
          <p:cNvPr id="522" name="Google Shape;522;p23"/>
          <p:cNvSpPr txBox="1"/>
          <p:nvPr/>
        </p:nvSpPr>
        <p:spPr>
          <a:xfrm>
            <a:off x="1073126" y="1065407"/>
            <a:ext cx="656987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Gill Sans"/>
                <a:ea typeface="Gill Sans"/>
                <a:cs typeface="Gill Sans"/>
                <a:sym typeface="Gill Sans"/>
              </a:rPr>
              <a:t>Is this the question to test your knowledge?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38"/>
        <p:cNvGrpSpPr/>
        <p:nvPr/>
      </p:nvGrpSpPr>
      <p:grpSpPr>
        <a:xfrm>
          <a:off x="0" y="0"/>
          <a:ext cx="0" cy="0"/>
          <a:chOff x="0" y="0"/>
          <a:chExt cx="0" cy="0"/>
        </a:xfrm>
      </p:grpSpPr>
      <p:pic>
        <p:nvPicPr>
          <p:cNvPr id="139" name="Google Shape;139;p4" descr="A picture containing text, person, indoor, child&#10;&#10;Description automatically generated"/>
          <p:cNvPicPr preferRelativeResize="0"/>
          <p:nvPr/>
        </p:nvPicPr>
        <p:blipFill rotWithShape="1">
          <a:blip r:embed="rId3">
            <a:alphaModFix amt="85000"/>
          </a:blip>
          <a:srcRect l="12112" t="856" r="10319" b="28"/>
          <a:stretch/>
        </p:blipFill>
        <p:spPr>
          <a:xfrm>
            <a:off x="0" y="-1"/>
            <a:ext cx="8187812" cy="6858001"/>
          </a:xfrm>
          <a:prstGeom prst="rect">
            <a:avLst/>
          </a:prstGeom>
          <a:noFill/>
          <a:ln>
            <a:noFill/>
          </a:ln>
        </p:spPr>
      </p:pic>
      <p:pic>
        <p:nvPicPr>
          <p:cNvPr id="140" name="Google Shape;140;p4" descr="Logo&#10;&#10;Description automatically generated"/>
          <p:cNvPicPr preferRelativeResize="0"/>
          <p:nvPr/>
        </p:nvPicPr>
        <p:blipFill rotWithShape="1">
          <a:blip r:embed="rId4">
            <a:alphaModFix/>
          </a:blip>
          <a:srcRect/>
          <a:stretch/>
        </p:blipFill>
        <p:spPr>
          <a:xfrm>
            <a:off x="10349281" y="302166"/>
            <a:ext cx="1529255" cy="1050695"/>
          </a:xfrm>
          <a:prstGeom prst="rect">
            <a:avLst/>
          </a:prstGeom>
          <a:noFill/>
          <a:ln>
            <a:noFill/>
          </a:ln>
        </p:spPr>
      </p:pic>
      <p:sp>
        <p:nvSpPr>
          <p:cNvPr id="141" name="Google Shape;141;p4"/>
          <p:cNvSpPr/>
          <p:nvPr/>
        </p:nvSpPr>
        <p:spPr>
          <a:xfrm rot="-5400000">
            <a:off x="5619131" y="4247532"/>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4"/>
          <p:cNvSpPr/>
          <p:nvPr/>
        </p:nvSpPr>
        <p:spPr>
          <a:xfrm>
            <a:off x="4119716" y="4245077"/>
            <a:ext cx="7079226" cy="1032387"/>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4"/>
          <p:cNvSpPr/>
          <p:nvPr/>
        </p:nvSpPr>
        <p:spPr>
          <a:xfrm>
            <a:off x="3967316" y="4092677"/>
            <a:ext cx="7079226" cy="1032387"/>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4"/>
          <p:cNvSpPr/>
          <p:nvPr/>
        </p:nvSpPr>
        <p:spPr>
          <a:xfrm rot="5400000">
            <a:off x="258097" y="-258097"/>
            <a:ext cx="2344997" cy="2861191"/>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4"/>
          <p:cNvSpPr txBox="1"/>
          <p:nvPr/>
        </p:nvSpPr>
        <p:spPr>
          <a:xfrm>
            <a:off x="4085303" y="4254927"/>
            <a:ext cx="68432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Learning Objectives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2e3741a4046_0_24"/>
          <p:cNvPicPr preferRelativeResize="0"/>
          <p:nvPr/>
        </p:nvPicPr>
        <p:blipFill rotWithShape="1">
          <a:blip r:embed="rId3">
            <a:alphaModFix amt="85000"/>
          </a:blip>
          <a:srcRect l="4442" r="8962"/>
          <a:stretch/>
        </p:blipFill>
        <p:spPr>
          <a:xfrm>
            <a:off x="-1" y="-1"/>
            <a:ext cx="8908027" cy="6858000"/>
          </a:xfrm>
          <a:prstGeom prst="rect">
            <a:avLst/>
          </a:prstGeom>
          <a:noFill/>
          <a:ln>
            <a:noFill/>
          </a:ln>
        </p:spPr>
      </p:pic>
      <p:pic>
        <p:nvPicPr>
          <p:cNvPr id="151" name="Google Shape;151;g2e3741a4046_0_24" descr="Logo&#10;&#10;Description automatically generated"/>
          <p:cNvPicPr preferRelativeResize="0"/>
          <p:nvPr/>
        </p:nvPicPr>
        <p:blipFill rotWithShape="1">
          <a:blip r:embed="rId4">
            <a:alphaModFix/>
          </a:blip>
          <a:srcRect/>
          <a:stretch/>
        </p:blipFill>
        <p:spPr>
          <a:xfrm>
            <a:off x="10349281" y="302166"/>
            <a:ext cx="1529256" cy="1050694"/>
          </a:xfrm>
          <a:prstGeom prst="rect">
            <a:avLst/>
          </a:prstGeom>
          <a:noFill/>
          <a:ln>
            <a:noFill/>
          </a:ln>
        </p:spPr>
      </p:pic>
      <p:sp>
        <p:nvSpPr>
          <p:cNvPr id="152" name="Google Shape;152;g2e3741a4046_0_24"/>
          <p:cNvSpPr/>
          <p:nvPr/>
        </p:nvSpPr>
        <p:spPr>
          <a:xfrm rot="-5400000">
            <a:off x="6304836" y="4254899"/>
            <a:ext cx="2345100" cy="2861100"/>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g2e3741a4046_0_24"/>
          <p:cNvSpPr/>
          <p:nvPr/>
        </p:nvSpPr>
        <p:spPr>
          <a:xfrm>
            <a:off x="4119725" y="4245072"/>
            <a:ext cx="7079100" cy="2472300"/>
          </a:xfrm>
          <a:prstGeom prst="rect">
            <a:avLst/>
          </a:prstGeom>
          <a:solidFill>
            <a:srgbClr val="4119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g2e3741a4046_0_24"/>
          <p:cNvSpPr/>
          <p:nvPr/>
        </p:nvSpPr>
        <p:spPr>
          <a:xfrm>
            <a:off x="3967316" y="4092677"/>
            <a:ext cx="7079100" cy="10323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g2e3741a4046_0_24"/>
          <p:cNvSpPr/>
          <p:nvPr/>
        </p:nvSpPr>
        <p:spPr>
          <a:xfrm rot="5400000">
            <a:off x="258090" y="-258000"/>
            <a:ext cx="2345100" cy="2861100"/>
          </a:xfrm>
          <a:prstGeom prst="triangle">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g2e3741a4046_0_24"/>
          <p:cNvSpPr txBox="1"/>
          <p:nvPr/>
        </p:nvSpPr>
        <p:spPr>
          <a:xfrm>
            <a:off x="4085303" y="4254927"/>
            <a:ext cx="68433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Bullying Defined</a:t>
            </a:r>
            <a:endParaRPr/>
          </a:p>
        </p:txBody>
      </p:sp>
      <p:sp>
        <p:nvSpPr>
          <p:cNvPr id="157" name="Google Shape;157;g2e3741a4046_0_24"/>
          <p:cNvSpPr txBox="1"/>
          <p:nvPr/>
        </p:nvSpPr>
        <p:spPr>
          <a:xfrm>
            <a:off x="4305875" y="5294050"/>
            <a:ext cx="6740400" cy="12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lt1"/>
                </a:solidFill>
                <a:latin typeface="Gill Sans"/>
                <a:ea typeface="Gill Sans"/>
                <a:cs typeface="Gill Sans"/>
                <a:sym typeface="Gill Sans"/>
              </a:rPr>
              <a:t>Bullying is unwanted, aggressive behavior among school aged children that involves a real or perceived power imbalance. The behavior is repeated, or has the potential to be repeated, over time.</a:t>
            </a:r>
            <a:endParaRPr sz="1900">
              <a:solidFill>
                <a:schemeClr val="lt1"/>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20"/>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4" name="Google Shape;164;p20"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165" name="Google Shape;165;p20"/>
          <p:cNvSpPr txBox="1"/>
          <p:nvPr/>
        </p:nvSpPr>
        <p:spPr>
          <a:xfrm>
            <a:off x="922824" y="669105"/>
            <a:ext cx="65830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Bullying Breakdown</a:t>
            </a:r>
            <a:endParaRPr/>
          </a:p>
        </p:txBody>
      </p:sp>
      <p:sp>
        <p:nvSpPr>
          <p:cNvPr id="166" name="Google Shape;166;p20"/>
          <p:cNvSpPr txBox="1"/>
          <p:nvPr/>
        </p:nvSpPr>
        <p:spPr>
          <a:xfrm>
            <a:off x="2107218" y="2212884"/>
            <a:ext cx="8865600" cy="415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Direct vs Indirect.</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Physical, verbal, and relational types.</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Matures along with the youth.</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a:solidFill>
                  <a:schemeClr val="dk1"/>
                </a:solidFill>
                <a:latin typeface="Gill Sans"/>
                <a:ea typeface="Gill Sans"/>
                <a:cs typeface="Gill Sans"/>
                <a:sym typeface="Gill Sans"/>
              </a:rPr>
              <a:t>Let’s check our influence!</a:t>
            </a:r>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167" name="Google Shape;167;p20"/>
          <p:cNvSpPr/>
          <p:nvPr/>
        </p:nvSpPr>
        <p:spPr>
          <a:xfrm rot="5400000">
            <a:off x="1415183" y="2204505"/>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20"/>
          <p:cNvSpPr/>
          <p:nvPr/>
        </p:nvSpPr>
        <p:spPr>
          <a:xfrm rot="5400000">
            <a:off x="1415182" y="3323451"/>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20"/>
          <p:cNvSpPr/>
          <p:nvPr/>
        </p:nvSpPr>
        <p:spPr>
          <a:xfrm rot="5400000">
            <a:off x="1450763" y="4442397"/>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20"/>
          <p:cNvSpPr/>
          <p:nvPr/>
        </p:nvSpPr>
        <p:spPr>
          <a:xfrm rot="5400000">
            <a:off x="1450763" y="5561343"/>
            <a:ext cx="463263" cy="42605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 name="Google Shape;171;p20"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e3741a4046_0_123"/>
          <p:cNvSpPr/>
          <p:nvPr/>
        </p:nvSpPr>
        <p:spPr>
          <a:xfrm rot="-5400000">
            <a:off x="6944621" y="-2389950"/>
            <a:ext cx="2863500" cy="763140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g2e3741a4046_0_123"/>
          <p:cNvSpPr/>
          <p:nvPr/>
        </p:nvSpPr>
        <p:spPr>
          <a:xfrm>
            <a:off x="922825" y="651873"/>
            <a:ext cx="7065600" cy="1015800"/>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8" name="Google Shape;178;g2e3741a4046_0_123" descr="A picture containing green&#10;&#10;Description automatically generated"/>
          <p:cNvPicPr preferRelativeResize="0"/>
          <p:nvPr/>
        </p:nvPicPr>
        <p:blipFill rotWithShape="1">
          <a:blip r:embed="rId3">
            <a:alphaModFix/>
          </a:blip>
          <a:srcRect l="3465" b="9942"/>
          <a:stretch/>
        </p:blipFill>
        <p:spPr>
          <a:xfrm>
            <a:off x="567366" y="490132"/>
            <a:ext cx="7293934" cy="1050695"/>
          </a:xfrm>
          <a:prstGeom prst="rect">
            <a:avLst/>
          </a:prstGeom>
          <a:noFill/>
          <a:ln>
            <a:noFill/>
          </a:ln>
        </p:spPr>
      </p:pic>
      <p:sp>
        <p:nvSpPr>
          <p:cNvPr id="179" name="Google Shape;179;g2e3741a4046_0_123"/>
          <p:cNvSpPr txBox="1"/>
          <p:nvPr/>
        </p:nvSpPr>
        <p:spPr>
          <a:xfrm>
            <a:off x="922824" y="669105"/>
            <a:ext cx="65829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How would you know?</a:t>
            </a:r>
            <a:endParaRPr/>
          </a:p>
        </p:txBody>
      </p:sp>
      <p:sp>
        <p:nvSpPr>
          <p:cNvPr id="180" name="Google Shape;180;g2e3741a4046_0_123"/>
          <p:cNvSpPr txBox="1"/>
          <p:nvPr/>
        </p:nvSpPr>
        <p:spPr>
          <a:xfrm>
            <a:off x="2107225" y="2185900"/>
            <a:ext cx="8245500" cy="3417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2400" b="1">
                <a:solidFill>
                  <a:schemeClr val="dk1"/>
                </a:solidFill>
                <a:latin typeface="Gill Sans"/>
                <a:ea typeface="Gill Sans"/>
                <a:cs typeface="Gill Sans"/>
                <a:sym typeface="Gill Sans"/>
              </a:rPr>
              <a:t>50-75% of children do not tell school personnel, but are a bit more likely to tell parents.</a:t>
            </a:r>
            <a:endParaRPr sz="2400" b="1">
              <a:solidFill>
                <a:schemeClr val="dk1"/>
              </a:solidFill>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endParaRPr sz="2400" b="1">
              <a:solidFill>
                <a:schemeClr val="dk1"/>
              </a:solidFill>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r>
              <a:rPr lang="en-US" sz="2400" b="1">
                <a:solidFill>
                  <a:schemeClr val="dk1"/>
                </a:solidFill>
                <a:latin typeface="Gill Sans"/>
                <a:ea typeface="Gill Sans"/>
                <a:cs typeface="Gill Sans"/>
                <a:sym typeface="Gill Sans"/>
              </a:rPr>
              <a:t>Negative social messages about “snitching” or “tattling.”</a:t>
            </a:r>
            <a:endParaRPr sz="2400" b="1">
              <a:solidFill>
                <a:schemeClr val="dk1"/>
              </a:solidFill>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endParaRPr sz="2400" b="1">
              <a:solidFill>
                <a:schemeClr val="dk1"/>
              </a:solidFill>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r>
              <a:rPr lang="en-US" sz="2400" b="1">
                <a:solidFill>
                  <a:schemeClr val="dk1"/>
                </a:solidFill>
                <a:latin typeface="Gill Sans"/>
                <a:ea typeface="Gill Sans"/>
                <a:cs typeface="Gill Sans"/>
                <a:sym typeface="Gill Sans"/>
              </a:rPr>
              <a:t>Lack of confidence in adults’ actions.</a:t>
            </a:r>
            <a:endParaRPr sz="2400" b="1">
              <a:solidFill>
                <a:schemeClr val="dk1"/>
              </a:solidFill>
              <a:latin typeface="Gill Sans"/>
              <a:ea typeface="Gill Sans"/>
              <a:cs typeface="Gill Sans"/>
              <a:sym typeface="Gill Sans"/>
            </a:endParaRPr>
          </a:p>
          <a:p>
            <a:pPr marL="0" lvl="0" indent="0" algn="l" rtl="0">
              <a:spcBef>
                <a:spcPts val="0"/>
              </a:spcBef>
              <a:spcAft>
                <a:spcPts val="0"/>
              </a:spcAft>
              <a:buClr>
                <a:schemeClr val="dk1"/>
              </a:buClr>
              <a:buSzPts val="1100"/>
              <a:buFont typeface="Arial"/>
              <a:buNone/>
            </a:pPr>
            <a:endParaRPr sz="2400" b="1">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b="1">
              <a:solidFill>
                <a:schemeClr val="dk1"/>
              </a:solidFill>
              <a:latin typeface="Gill Sans"/>
              <a:ea typeface="Gill Sans"/>
              <a:cs typeface="Gill Sans"/>
              <a:sym typeface="Gill Sans"/>
            </a:endParaRPr>
          </a:p>
        </p:txBody>
      </p:sp>
      <p:sp>
        <p:nvSpPr>
          <p:cNvPr id="181" name="Google Shape;181;g2e3741a4046_0_123"/>
          <p:cNvSpPr/>
          <p:nvPr/>
        </p:nvSpPr>
        <p:spPr>
          <a:xfrm rot="5400000">
            <a:off x="1415240" y="2204499"/>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g2e3741a4046_0_123"/>
          <p:cNvSpPr/>
          <p:nvPr/>
        </p:nvSpPr>
        <p:spPr>
          <a:xfrm rot="5400000">
            <a:off x="1415238" y="3323445"/>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g2e3741a4046_0_123"/>
          <p:cNvSpPr/>
          <p:nvPr/>
        </p:nvSpPr>
        <p:spPr>
          <a:xfrm rot="5400000">
            <a:off x="1415245" y="4378166"/>
            <a:ext cx="463200" cy="426000"/>
          </a:xfrm>
          <a:prstGeom prst="triangle">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4" name="Google Shape;184;g2e3741a4046_0_123" descr="Logo&#10;&#10;Description automatically generated"/>
          <p:cNvPicPr preferRelativeResize="0"/>
          <p:nvPr/>
        </p:nvPicPr>
        <p:blipFill rotWithShape="1">
          <a:blip r:embed="rId4">
            <a:alphaModFix/>
          </a:blip>
          <a:srcRect/>
          <a:stretch/>
        </p:blipFill>
        <p:spPr>
          <a:xfrm>
            <a:off x="10674933" y="5638800"/>
            <a:ext cx="1230306" cy="845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7" descr="A picture containing green&#10;&#10;Description automatically generated"/>
          <p:cNvPicPr preferRelativeResize="0"/>
          <p:nvPr/>
        </p:nvPicPr>
        <p:blipFill rotWithShape="1">
          <a:blip r:embed="rId3">
            <a:alphaModFix/>
          </a:blip>
          <a:srcRect l="3461" b="9939"/>
          <a:stretch/>
        </p:blipFill>
        <p:spPr>
          <a:xfrm>
            <a:off x="3171536" y="6159500"/>
            <a:ext cx="9020464" cy="698500"/>
          </a:xfrm>
          <a:prstGeom prst="rect">
            <a:avLst/>
          </a:prstGeom>
          <a:noFill/>
          <a:ln>
            <a:noFill/>
          </a:ln>
        </p:spPr>
      </p:pic>
      <p:sp>
        <p:nvSpPr>
          <p:cNvPr id="190" name="Google Shape;190;p7"/>
          <p:cNvSpPr/>
          <p:nvPr/>
        </p:nvSpPr>
        <p:spPr>
          <a:xfrm rot="5400000">
            <a:off x="-463551" y="2393950"/>
            <a:ext cx="4927601" cy="4000501"/>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1" name="Google Shape;191;p7" descr="Logo&#10;&#10;Description automatically generated"/>
          <p:cNvPicPr preferRelativeResize="0"/>
          <p:nvPr/>
        </p:nvPicPr>
        <p:blipFill rotWithShape="1">
          <a:blip r:embed="rId4">
            <a:alphaModFix/>
          </a:blip>
          <a:srcRect/>
          <a:stretch/>
        </p:blipFill>
        <p:spPr>
          <a:xfrm>
            <a:off x="229147" y="5672902"/>
            <a:ext cx="1529255" cy="1050695"/>
          </a:xfrm>
          <a:prstGeom prst="rect">
            <a:avLst/>
          </a:prstGeom>
          <a:noFill/>
          <a:ln>
            <a:noFill/>
          </a:ln>
        </p:spPr>
      </p:pic>
      <p:pic>
        <p:nvPicPr>
          <p:cNvPr id="192" name="Google Shape;192;p7" descr="Open quotation mark with solid fill"/>
          <p:cNvPicPr preferRelativeResize="0"/>
          <p:nvPr/>
        </p:nvPicPr>
        <p:blipFill rotWithShape="1">
          <a:blip r:embed="rId5">
            <a:alphaModFix/>
          </a:blip>
          <a:srcRect/>
          <a:stretch/>
        </p:blipFill>
        <p:spPr>
          <a:xfrm>
            <a:off x="898525" y="1185097"/>
            <a:ext cx="2425700" cy="2425700"/>
          </a:xfrm>
          <a:prstGeom prst="rect">
            <a:avLst/>
          </a:prstGeom>
          <a:noFill/>
          <a:ln>
            <a:noFill/>
          </a:ln>
        </p:spPr>
      </p:pic>
      <p:pic>
        <p:nvPicPr>
          <p:cNvPr id="193" name="Google Shape;193;p7" descr="Open quotation mark with solid fill"/>
          <p:cNvPicPr preferRelativeResize="0"/>
          <p:nvPr/>
        </p:nvPicPr>
        <p:blipFill rotWithShape="1">
          <a:blip r:embed="rId5">
            <a:alphaModFix/>
          </a:blip>
          <a:srcRect/>
          <a:stretch/>
        </p:blipFill>
        <p:spPr>
          <a:xfrm rot="10800000">
            <a:off x="8867775" y="3247202"/>
            <a:ext cx="2425700" cy="2425700"/>
          </a:xfrm>
          <a:prstGeom prst="rect">
            <a:avLst/>
          </a:prstGeom>
          <a:noFill/>
          <a:ln>
            <a:noFill/>
          </a:ln>
        </p:spPr>
      </p:pic>
      <p:sp>
        <p:nvSpPr>
          <p:cNvPr id="194" name="Google Shape;194;p7"/>
          <p:cNvSpPr txBox="1"/>
          <p:nvPr/>
        </p:nvSpPr>
        <p:spPr>
          <a:xfrm>
            <a:off x="2787650" y="2397948"/>
            <a:ext cx="6616800" cy="3170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1100"/>
              <a:buNone/>
            </a:pPr>
            <a:r>
              <a:rPr lang="en-US" sz="2500" b="1">
                <a:solidFill>
                  <a:schemeClr val="dk1"/>
                </a:solidFill>
                <a:latin typeface="Gill Sans"/>
                <a:ea typeface="Gill Sans"/>
                <a:cs typeface="Gill Sans"/>
                <a:sym typeface="Gill Sans"/>
              </a:rPr>
              <a:t>“Human beings are happier, more cooperative &amp; productive, and more likely to make positive changes in their behavior when those in positions of authority do things with them, rather than to them or for them.”</a:t>
            </a:r>
            <a:endParaRPr sz="2500" b="1">
              <a:solidFill>
                <a:schemeClr val="dk1"/>
              </a:solidFill>
              <a:latin typeface="Gill Sans"/>
              <a:ea typeface="Gill Sans"/>
              <a:cs typeface="Gill Sans"/>
              <a:sym typeface="Gill Sans"/>
            </a:endParaRPr>
          </a:p>
          <a:p>
            <a:pPr marL="0" lvl="0" indent="0" algn="ctr" rtl="0">
              <a:spcBef>
                <a:spcPts val="0"/>
              </a:spcBef>
              <a:spcAft>
                <a:spcPts val="0"/>
              </a:spcAft>
              <a:buSzPts val="1100"/>
              <a:buNone/>
            </a:pPr>
            <a:endParaRPr sz="2500" b="1">
              <a:solidFill>
                <a:schemeClr val="dk1"/>
              </a:solidFill>
              <a:latin typeface="Gill Sans"/>
              <a:ea typeface="Gill Sans"/>
              <a:cs typeface="Gill Sans"/>
              <a:sym typeface="Gill Sans"/>
            </a:endParaRPr>
          </a:p>
          <a:p>
            <a:pPr marL="0" lvl="0" indent="0" algn="ctr" rtl="0">
              <a:spcBef>
                <a:spcPts val="0"/>
              </a:spcBef>
              <a:spcAft>
                <a:spcPts val="0"/>
              </a:spcAft>
              <a:buSzPts val="1100"/>
              <a:buNone/>
            </a:pPr>
            <a:r>
              <a:rPr lang="en-US" sz="2500" b="1">
                <a:solidFill>
                  <a:schemeClr val="dk1"/>
                </a:solidFill>
                <a:latin typeface="Gill Sans"/>
                <a:ea typeface="Gill Sans"/>
                <a:cs typeface="Gill Sans"/>
                <a:sym typeface="Gill Sans"/>
              </a:rPr>
              <a:t>-Ted Watchel</a:t>
            </a:r>
            <a:endParaRPr sz="2500" b="1">
              <a:solidFill>
                <a:schemeClr val="dk1"/>
              </a:solidFill>
              <a:latin typeface="Gill Sans"/>
              <a:ea typeface="Gill Sans"/>
              <a:cs typeface="Gill Sans"/>
              <a:sym typeface="Gill Sans"/>
            </a:endParaRPr>
          </a:p>
        </p:txBody>
      </p:sp>
      <p:pic>
        <p:nvPicPr>
          <p:cNvPr id="195" name="Google Shape;195;p7" descr="A picture containing green&#10;&#10;Description automatically generated"/>
          <p:cNvPicPr preferRelativeResize="0"/>
          <p:nvPr/>
        </p:nvPicPr>
        <p:blipFill rotWithShape="1">
          <a:blip r:embed="rId3">
            <a:alphaModFix/>
          </a:blip>
          <a:srcRect l="3461" b="9939"/>
          <a:stretch/>
        </p:blipFill>
        <p:spPr>
          <a:xfrm>
            <a:off x="0" y="-2"/>
            <a:ext cx="12192000" cy="698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6"/>
          <p:cNvSpPr/>
          <p:nvPr/>
        </p:nvSpPr>
        <p:spPr>
          <a:xfrm rot="-5400000">
            <a:off x="6944660" y="-2389841"/>
            <a:ext cx="2863351" cy="7631330"/>
          </a:xfrm>
          <a:prstGeom prst="triangle">
            <a:avLst>
              <a:gd name="adj" fmla="val 100000"/>
            </a:avLst>
          </a:prstGeom>
          <a:solidFill>
            <a:srgbClr val="F8A3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6"/>
          <p:cNvSpPr/>
          <p:nvPr/>
        </p:nvSpPr>
        <p:spPr>
          <a:xfrm>
            <a:off x="922825" y="651873"/>
            <a:ext cx="7065476" cy="101569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2" name="Google Shape;202;p6" descr="A picture containing green&#10;&#10;Description automatically generated"/>
          <p:cNvPicPr preferRelativeResize="0"/>
          <p:nvPr/>
        </p:nvPicPr>
        <p:blipFill rotWithShape="1">
          <a:blip r:embed="rId3">
            <a:alphaModFix/>
          </a:blip>
          <a:srcRect l="3461" b="9939"/>
          <a:stretch/>
        </p:blipFill>
        <p:spPr>
          <a:xfrm>
            <a:off x="567366" y="490132"/>
            <a:ext cx="7293934" cy="1050695"/>
          </a:xfrm>
          <a:prstGeom prst="rect">
            <a:avLst/>
          </a:prstGeom>
          <a:noFill/>
          <a:ln>
            <a:noFill/>
          </a:ln>
        </p:spPr>
      </p:pic>
      <p:sp>
        <p:nvSpPr>
          <p:cNvPr id="203" name="Google Shape;203;p6"/>
          <p:cNvSpPr txBox="1"/>
          <p:nvPr/>
        </p:nvSpPr>
        <p:spPr>
          <a:xfrm>
            <a:off x="922824" y="669105"/>
            <a:ext cx="65829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Gill Sans"/>
                <a:ea typeface="Gill Sans"/>
                <a:cs typeface="Gill Sans"/>
                <a:sym typeface="Gill Sans"/>
              </a:rPr>
              <a:t>Social Discipline</a:t>
            </a:r>
            <a:endParaRPr/>
          </a:p>
        </p:txBody>
      </p:sp>
      <p:pic>
        <p:nvPicPr>
          <p:cNvPr id="204" name="Google Shape;204;p6" descr="Logo&#10;&#10;Description automatically generated"/>
          <p:cNvPicPr preferRelativeResize="0"/>
          <p:nvPr/>
        </p:nvPicPr>
        <p:blipFill rotWithShape="1">
          <a:blip r:embed="rId4">
            <a:alphaModFix/>
          </a:blip>
          <a:srcRect/>
          <a:stretch/>
        </p:blipFill>
        <p:spPr>
          <a:xfrm>
            <a:off x="10674933" y="5638800"/>
            <a:ext cx="1230307" cy="845299"/>
          </a:xfrm>
          <a:prstGeom prst="rect">
            <a:avLst/>
          </a:prstGeom>
          <a:noFill/>
          <a:ln>
            <a:noFill/>
          </a:ln>
        </p:spPr>
      </p:pic>
      <p:pic>
        <p:nvPicPr>
          <p:cNvPr id="205" name="Google Shape;205;p6"/>
          <p:cNvPicPr preferRelativeResize="0"/>
          <p:nvPr/>
        </p:nvPicPr>
        <p:blipFill>
          <a:blip r:embed="rId5">
            <a:alphaModFix/>
          </a:blip>
          <a:stretch>
            <a:fillRect/>
          </a:stretch>
        </p:blipFill>
        <p:spPr>
          <a:xfrm>
            <a:off x="567375" y="1922350"/>
            <a:ext cx="5907840" cy="4561750"/>
          </a:xfrm>
          <a:prstGeom prst="rect">
            <a:avLst/>
          </a:prstGeom>
          <a:noFill/>
          <a:ln>
            <a:noFill/>
          </a:ln>
        </p:spPr>
      </p:pic>
      <p:sp>
        <p:nvSpPr>
          <p:cNvPr id="206" name="Google Shape;206;p6"/>
          <p:cNvSpPr txBox="1"/>
          <p:nvPr/>
        </p:nvSpPr>
        <p:spPr>
          <a:xfrm>
            <a:off x="6853000" y="2243900"/>
            <a:ext cx="3232200" cy="424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500">
                <a:solidFill>
                  <a:schemeClr val="dk1"/>
                </a:solidFill>
                <a:latin typeface="Gill Sans"/>
                <a:ea typeface="Gill Sans"/>
                <a:cs typeface="Gill Sans"/>
                <a:sym typeface="Gill Sans"/>
              </a:rPr>
              <a:t>“Restorative practices is the science of building social capital and achieving social discipline through participatory learning and decision making.”</a:t>
            </a:r>
            <a:endParaRPr sz="2500">
              <a:solidFill>
                <a:schemeClr val="dk1"/>
              </a:solidFill>
              <a:latin typeface="Gill Sans"/>
              <a:ea typeface="Gill Sans"/>
              <a:cs typeface="Gill Sans"/>
              <a:sym typeface="Gill Sans"/>
            </a:endParaRPr>
          </a:p>
          <a:p>
            <a:pPr marL="0" lvl="0" indent="0" algn="r" rtl="0">
              <a:spcBef>
                <a:spcPts val="0"/>
              </a:spcBef>
              <a:spcAft>
                <a:spcPts val="0"/>
              </a:spcAft>
              <a:buNone/>
            </a:pPr>
            <a:endParaRPr sz="2500">
              <a:solidFill>
                <a:schemeClr val="dk1"/>
              </a:solidFill>
              <a:latin typeface="Gill Sans"/>
              <a:ea typeface="Gill Sans"/>
              <a:cs typeface="Gill Sans"/>
              <a:sym typeface="Gill Sans"/>
            </a:endParaRPr>
          </a:p>
          <a:p>
            <a:pPr marL="0" lvl="0" indent="0" algn="r" rtl="0">
              <a:spcBef>
                <a:spcPts val="0"/>
              </a:spcBef>
              <a:spcAft>
                <a:spcPts val="0"/>
              </a:spcAft>
              <a:buNone/>
            </a:pPr>
            <a:r>
              <a:rPr lang="en-US" sz="2500">
                <a:solidFill>
                  <a:schemeClr val="dk1"/>
                </a:solidFill>
                <a:latin typeface="Gill Sans"/>
                <a:ea typeface="Gill Sans"/>
                <a:cs typeface="Gill Sans"/>
                <a:sym typeface="Gill Sans"/>
              </a:rPr>
              <a:t>-Ted Watchel</a:t>
            </a:r>
            <a:endParaRPr sz="2500">
              <a:solidFill>
                <a:schemeClr val="dk1"/>
              </a:solidFill>
              <a:latin typeface="Gill Sans"/>
              <a:ea typeface="Gill Sans"/>
              <a:cs typeface="Gill Sans"/>
              <a:sym typeface="Gill San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6225</Words>
  <Application>Microsoft Macintosh PowerPoint</Application>
  <PresentationFormat>Widescreen</PresentationFormat>
  <Paragraphs>289</Paragraphs>
  <Slides>30</Slides>
  <Notes>30</Notes>
  <HiddenSlides>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Gill Sans</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Brooke Sweeney</dc:creator>
  <cp:lastModifiedBy>Jeremy Rubenstein</cp:lastModifiedBy>
  <cp:revision>1</cp:revision>
  <dcterms:created xsi:type="dcterms:W3CDTF">2022-04-14T21:19:26Z</dcterms:created>
  <dcterms:modified xsi:type="dcterms:W3CDTF">2025-09-30T23:03:11Z</dcterms:modified>
</cp:coreProperties>
</file>