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Gill Sans" panose="020B0502020104020203" pitchFamily="34" charset="-79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43" d="100"/>
          <a:sy n="143" d="100"/>
        </p:scale>
        <p:origin x="1304" y="4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0e6e140f9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370e6e140f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73e7827ba8_2_2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373e7827ba8_2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73e7827ba8_2_2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73e7827ba8_2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73e7827ba8_2_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373e7827ba8_2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73e7827ba8_2_8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373e7827ba8_2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73e7827ba8_2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373e7827ba8_2_4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373e7827ba8_2_4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73e7827ba8_2_5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373e7827ba8_2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71dc8bb5a9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371dc8bb5a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73e7827ba8_2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373e7827ba8_2_5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373e7827ba8_2_5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71dc8bb5a9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371dc8bb5a9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73e7827ba8_2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373e7827ba8_2_5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373e7827ba8_2_5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0e6e140f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370e6e140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73e7827ba8_2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373e7827ba8_2_6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373e7827ba8_2_6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3e7827ba8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g373e7827ba8_0_1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373e7827ba8_0_1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0e6e140f9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370e6e140f9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0e6e140f9_0_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370e6e140f9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3e7827ba8_2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373e7827ba8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73e7827ba8_2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373e7827ba8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70e6e140f9_0_3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70e6e140f9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73e7827ba8_2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73e7827ba8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9736" y="215241"/>
            <a:ext cx="1444663" cy="99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l="58783" r="4825"/>
          <a:stretch/>
        </p:blipFill>
        <p:spPr>
          <a:xfrm>
            <a:off x="0" y="0"/>
            <a:ext cx="34985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3625194" y="2038855"/>
            <a:ext cx="5299200" cy="762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 descr="A picture containing gree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3465" b="9942"/>
          <a:stretch/>
        </p:blipFill>
        <p:spPr>
          <a:xfrm>
            <a:off x="3358600" y="1917549"/>
            <a:ext cx="5470451" cy="78802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358575" y="1892163"/>
            <a:ext cx="54705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500" b="1">
                <a:solidFill>
                  <a:schemeClr val="lt1"/>
                </a:solidFill>
              </a:rPr>
              <a:t>Bullying Prevention and Response Training and Continuing Education</a:t>
            </a:r>
            <a:endParaRPr sz="250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670875" y="2862925"/>
            <a:ext cx="48459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44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bg1"/>
                </a:solidFill>
              </a:rPr>
              <a:t>Creating Safe and Respectful School Bus Environments</a:t>
            </a:r>
            <a:endParaRPr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3" descr="A picture containing g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65" b="9942"/>
          <a:stretch/>
        </p:blipFill>
        <p:spPr>
          <a:xfrm>
            <a:off x="2378652" y="4619625"/>
            <a:ext cx="6765348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/>
          <p:nvPr/>
        </p:nvSpPr>
        <p:spPr>
          <a:xfrm rot="5400000">
            <a:off x="-347625" y="1795500"/>
            <a:ext cx="3695700" cy="3000300"/>
          </a:xfrm>
          <a:prstGeom prst="triangle">
            <a:avLst>
              <a:gd name="adj" fmla="val 100000"/>
            </a:avLst>
          </a:prstGeom>
          <a:solidFill>
            <a:srgbClr val="F8A3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860" y="4254677"/>
            <a:ext cx="1146943" cy="788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 descr="A picture containing g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65" b="9942"/>
          <a:stretch/>
        </p:blipFill>
        <p:spPr>
          <a:xfrm>
            <a:off x="0" y="-1"/>
            <a:ext cx="9144003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/>
        </p:nvSpPr>
        <p:spPr>
          <a:xfrm>
            <a:off x="1631400" y="-15412"/>
            <a:ext cx="58812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725" tIns="38350" rIns="76725" bIns="383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School Climate/Bus Climate</a:t>
            </a:r>
            <a:endParaRPr sz="3100"/>
          </a:p>
        </p:txBody>
      </p:sp>
      <p:sp>
        <p:nvSpPr>
          <p:cNvPr id="196" name="Google Shape;196;p23"/>
          <p:cNvSpPr/>
          <p:nvPr/>
        </p:nvSpPr>
        <p:spPr>
          <a:xfrm>
            <a:off x="1631400" y="1382474"/>
            <a:ext cx="2824500" cy="2628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Gill Sans"/>
                <a:ea typeface="Gill Sans"/>
                <a:cs typeface="Gill Sans"/>
                <a:sym typeface="Gill Sans"/>
              </a:rPr>
              <a:t>School</a:t>
            </a:r>
            <a:endParaRPr sz="26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6015925" y="1382474"/>
            <a:ext cx="2824500" cy="2628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Gill Sans"/>
                <a:ea typeface="Gill Sans"/>
                <a:cs typeface="Gill Sans"/>
                <a:sym typeface="Gill Sans"/>
              </a:rPr>
              <a:t>Buses</a:t>
            </a:r>
            <a:endParaRPr sz="26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4686913" y="2106650"/>
            <a:ext cx="1098000" cy="5238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3"/>
          <p:cNvSpPr/>
          <p:nvPr/>
        </p:nvSpPr>
        <p:spPr>
          <a:xfrm rot="10800000">
            <a:off x="4686900" y="2763400"/>
            <a:ext cx="1098000" cy="5238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4" descr="A picture containing g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65" b="9942"/>
          <a:stretch/>
        </p:blipFill>
        <p:spPr>
          <a:xfrm>
            <a:off x="2378652" y="4619625"/>
            <a:ext cx="6765348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/>
          <p:nvPr/>
        </p:nvSpPr>
        <p:spPr>
          <a:xfrm rot="5400000">
            <a:off x="-347625" y="1795500"/>
            <a:ext cx="3695700" cy="3000300"/>
          </a:xfrm>
          <a:prstGeom prst="triangle">
            <a:avLst>
              <a:gd name="adj" fmla="val 100000"/>
            </a:avLst>
          </a:prstGeom>
          <a:solidFill>
            <a:srgbClr val="F8A3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4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860" y="4254677"/>
            <a:ext cx="1146943" cy="788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4" descr="A picture containing g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65" b="9942"/>
          <a:stretch/>
        </p:blipFill>
        <p:spPr>
          <a:xfrm>
            <a:off x="0" y="-1"/>
            <a:ext cx="9144003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 txBox="1"/>
          <p:nvPr/>
        </p:nvSpPr>
        <p:spPr>
          <a:xfrm>
            <a:off x="1631400" y="-15412"/>
            <a:ext cx="58812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725" tIns="38350" rIns="76725" bIns="383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School Climate/Bus Climate</a:t>
            </a:r>
            <a:endParaRPr sz="3100"/>
          </a:p>
        </p:txBody>
      </p:sp>
      <p:sp>
        <p:nvSpPr>
          <p:cNvPr id="209" name="Google Shape;209;p24"/>
          <p:cNvSpPr/>
          <p:nvPr/>
        </p:nvSpPr>
        <p:spPr>
          <a:xfrm>
            <a:off x="1631400" y="1382474"/>
            <a:ext cx="2824500" cy="2628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Gill Sans"/>
                <a:ea typeface="Gill Sans"/>
                <a:cs typeface="Gill Sans"/>
                <a:sym typeface="Gill Sans"/>
              </a:rPr>
              <a:t>School</a:t>
            </a:r>
            <a:endParaRPr sz="26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6015925" y="1382474"/>
            <a:ext cx="2824500" cy="2628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Gill Sans"/>
                <a:ea typeface="Gill Sans"/>
                <a:cs typeface="Gill Sans"/>
                <a:sym typeface="Gill Sans"/>
              </a:rPr>
              <a:t>Buses</a:t>
            </a:r>
            <a:endParaRPr sz="26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5" descr="A picture containing g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65" b="9942"/>
          <a:stretch/>
        </p:blipFill>
        <p:spPr>
          <a:xfrm>
            <a:off x="2378652" y="4619625"/>
            <a:ext cx="6765348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5"/>
          <p:cNvSpPr/>
          <p:nvPr/>
        </p:nvSpPr>
        <p:spPr>
          <a:xfrm rot="5400000">
            <a:off x="-347625" y="1795500"/>
            <a:ext cx="3695700" cy="3000300"/>
          </a:xfrm>
          <a:prstGeom prst="triangle">
            <a:avLst>
              <a:gd name="adj" fmla="val 100000"/>
            </a:avLst>
          </a:prstGeom>
          <a:solidFill>
            <a:srgbClr val="F8A3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860" y="4254677"/>
            <a:ext cx="1146943" cy="788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 descr="A picture containing g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65" b="9942"/>
          <a:stretch/>
        </p:blipFill>
        <p:spPr>
          <a:xfrm>
            <a:off x="0" y="-1"/>
            <a:ext cx="9144003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5"/>
          <p:cNvSpPr txBox="1"/>
          <p:nvPr/>
        </p:nvSpPr>
        <p:spPr>
          <a:xfrm>
            <a:off x="1631400" y="-15412"/>
            <a:ext cx="58812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725" tIns="38350" rIns="76725" bIns="383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What is Your Situation?</a:t>
            </a:r>
            <a:endParaRPr sz="3100"/>
          </a:p>
        </p:txBody>
      </p:sp>
      <p:sp>
        <p:nvSpPr>
          <p:cNvPr id="220" name="Google Shape;220;p25"/>
          <p:cNvSpPr/>
          <p:nvPr/>
        </p:nvSpPr>
        <p:spPr>
          <a:xfrm>
            <a:off x="1158200" y="801982"/>
            <a:ext cx="1775100" cy="1632600"/>
          </a:xfrm>
          <a:prstGeom prst="ellipse">
            <a:avLst/>
          </a:prstGeom>
          <a:solidFill>
            <a:schemeClr val="accent1"/>
          </a:solidFill>
          <a:ln w="56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075" tIns="54075" rIns="54075" bIns="540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38">
                <a:latin typeface="Gill Sans"/>
                <a:ea typeface="Gill Sans"/>
                <a:cs typeface="Gill Sans"/>
                <a:sym typeface="Gill Sans"/>
              </a:rPr>
              <a:t>School</a:t>
            </a:r>
            <a:endParaRPr sz="1538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2383324" y="801982"/>
            <a:ext cx="1775100" cy="1632600"/>
          </a:xfrm>
          <a:prstGeom prst="ellipse">
            <a:avLst/>
          </a:prstGeom>
          <a:noFill/>
          <a:ln w="56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075" tIns="54075" rIns="54075" bIns="540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38">
                <a:latin typeface="Gill Sans"/>
                <a:ea typeface="Gill Sans"/>
                <a:cs typeface="Gill Sans"/>
                <a:sym typeface="Gill Sans"/>
              </a:rPr>
              <a:t>Buses</a:t>
            </a:r>
            <a:endParaRPr sz="1538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2" name="Google Shape;222;p25"/>
          <p:cNvSpPr/>
          <p:nvPr/>
        </p:nvSpPr>
        <p:spPr>
          <a:xfrm>
            <a:off x="3222173" y="2863092"/>
            <a:ext cx="1574100" cy="1465200"/>
          </a:xfrm>
          <a:prstGeom prst="ellipse">
            <a:avLst/>
          </a:prstGeom>
          <a:solidFill>
            <a:schemeClr val="accent1"/>
          </a:solidFill>
          <a:ln w="5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950" tIns="50950" rIns="50950" bIns="5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8">
                <a:latin typeface="Gill Sans"/>
                <a:ea typeface="Gill Sans"/>
                <a:cs typeface="Gill Sans"/>
                <a:sym typeface="Gill Sans"/>
              </a:rPr>
              <a:t>School</a:t>
            </a:r>
            <a:endParaRPr sz="1448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3" name="Google Shape;223;p25"/>
          <p:cNvSpPr/>
          <p:nvPr/>
        </p:nvSpPr>
        <p:spPr>
          <a:xfrm>
            <a:off x="5665642" y="2863092"/>
            <a:ext cx="1574100" cy="1465200"/>
          </a:xfrm>
          <a:prstGeom prst="ellipse">
            <a:avLst/>
          </a:prstGeom>
          <a:noFill/>
          <a:ln w="5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950" tIns="50950" rIns="50950" bIns="5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8">
                <a:latin typeface="Gill Sans"/>
                <a:ea typeface="Gill Sans"/>
                <a:cs typeface="Gill Sans"/>
                <a:sym typeface="Gill Sans"/>
              </a:rPr>
              <a:t>Buses</a:t>
            </a:r>
            <a:endParaRPr sz="1448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4" name="Google Shape;224;p25"/>
          <p:cNvSpPr/>
          <p:nvPr/>
        </p:nvSpPr>
        <p:spPr>
          <a:xfrm>
            <a:off x="4924991" y="3266670"/>
            <a:ext cx="612000" cy="2919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l="50000" t="50000" r="50000" b="50000"/>
            </a:path>
            <a:tileRect/>
          </a:gradFill>
          <a:ln w="5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950" tIns="50950" rIns="50950" bIns="5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80"/>
          </a:p>
        </p:txBody>
      </p:sp>
      <p:sp>
        <p:nvSpPr>
          <p:cNvPr id="225" name="Google Shape;225;p25"/>
          <p:cNvSpPr/>
          <p:nvPr/>
        </p:nvSpPr>
        <p:spPr>
          <a:xfrm rot="10800000">
            <a:off x="4924893" y="3632682"/>
            <a:ext cx="612000" cy="2919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l="50000" t="50000" r="50000" b="50000"/>
            </a:path>
            <a:tileRect/>
          </a:gradFill>
          <a:ln w="5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950" tIns="50950" rIns="50950" bIns="5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80"/>
          </a:p>
        </p:txBody>
      </p:sp>
      <p:sp>
        <p:nvSpPr>
          <p:cNvPr id="226" name="Google Shape;226;p25"/>
          <p:cNvSpPr/>
          <p:nvPr/>
        </p:nvSpPr>
        <p:spPr>
          <a:xfrm>
            <a:off x="4925000" y="801982"/>
            <a:ext cx="1775100" cy="1632600"/>
          </a:xfrm>
          <a:prstGeom prst="ellipse">
            <a:avLst/>
          </a:prstGeom>
          <a:solidFill>
            <a:schemeClr val="accent1"/>
          </a:solidFill>
          <a:ln w="56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075" tIns="54075" rIns="54075" bIns="540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38">
                <a:latin typeface="Gill Sans"/>
                <a:ea typeface="Gill Sans"/>
                <a:cs typeface="Gill Sans"/>
                <a:sym typeface="Gill Sans"/>
              </a:rPr>
              <a:t>School</a:t>
            </a:r>
            <a:endParaRPr sz="1538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7239749" y="801982"/>
            <a:ext cx="1775100" cy="1632600"/>
          </a:xfrm>
          <a:prstGeom prst="ellipse">
            <a:avLst/>
          </a:prstGeom>
          <a:noFill/>
          <a:ln w="56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075" tIns="54075" rIns="54075" bIns="540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38">
                <a:latin typeface="Gill Sans"/>
                <a:ea typeface="Gill Sans"/>
                <a:cs typeface="Gill Sans"/>
                <a:sym typeface="Gill Sans"/>
              </a:rPr>
              <a:t>Buses</a:t>
            </a:r>
            <a:endParaRPr sz="1538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334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6"/>
          <p:cNvPicPr preferRelativeResize="0"/>
          <p:nvPr/>
        </p:nvPicPr>
        <p:blipFill rotWithShape="1">
          <a:blip r:embed="rId3">
            <a:alphaModFix/>
          </a:blip>
          <a:srcRect l="9722" r="12872"/>
          <a:stretch/>
        </p:blipFill>
        <p:spPr>
          <a:xfrm>
            <a:off x="0" y="0"/>
            <a:ext cx="59688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6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1961" y="226625"/>
            <a:ext cx="1146943" cy="78802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6"/>
          <p:cNvSpPr/>
          <p:nvPr/>
        </p:nvSpPr>
        <p:spPr>
          <a:xfrm rot="-5400000">
            <a:off x="4728627" y="3191099"/>
            <a:ext cx="1758900" cy="2145900"/>
          </a:xfrm>
          <a:prstGeom prst="triangle">
            <a:avLst>
              <a:gd name="adj" fmla="val 0"/>
            </a:avLst>
          </a:prstGeom>
          <a:solidFill>
            <a:srgbClr val="F8A3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3089794" y="3183804"/>
            <a:ext cx="5309400" cy="1854300"/>
          </a:xfrm>
          <a:prstGeom prst="rect">
            <a:avLst/>
          </a:prstGeom>
          <a:solidFill>
            <a:srgbClr val="41196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6"/>
          <p:cNvSpPr/>
          <p:nvPr/>
        </p:nvSpPr>
        <p:spPr>
          <a:xfrm>
            <a:off x="2975487" y="3069508"/>
            <a:ext cx="5309400" cy="7743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38100" dist="28575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6"/>
          <p:cNvSpPr/>
          <p:nvPr/>
        </p:nvSpPr>
        <p:spPr>
          <a:xfrm rot="5400000">
            <a:off x="193492" y="-193500"/>
            <a:ext cx="1758900" cy="2145900"/>
          </a:xfrm>
          <a:prstGeom prst="triangle">
            <a:avLst>
              <a:gd name="adj" fmla="val 0"/>
            </a:avLst>
          </a:prstGeom>
          <a:solidFill>
            <a:srgbClr val="F8A3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3063977" y="3191195"/>
            <a:ext cx="5132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Who Was There for You?</a:t>
            </a:r>
            <a:endParaRPr sz="1100"/>
          </a:p>
        </p:txBody>
      </p:sp>
      <p:sp>
        <p:nvSpPr>
          <p:cNvPr id="239" name="Google Shape;239;p26"/>
          <p:cNvSpPr txBox="1"/>
          <p:nvPr/>
        </p:nvSpPr>
        <p:spPr>
          <a:xfrm>
            <a:off x="3216856" y="3798438"/>
            <a:ext cx="50553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On your card, record what it was about that person that caused them to have such a positive impact on your life</a:t>
            </a:r>
            <a:endParaRPr sz="21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544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7" descr="Schoolgirl runs from school bus to hug mother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01752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1961" y="226625"/>
            <a:ext cx="1146943" cy="78802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7"/>
          <p:cNvSpPr/>
          <p:nvPr/>
        </p:nvSpPr>
        <p:spPr>
          <a:xfrm>
            <a:off x="3089787" y="3498908"/>
            <a:ext cx="5309400" cy="774300"/>
          </a:xfrm>
          <a:prstGeom prst="rect">
            <a:avLst/>
          </a:prstGeom>
          <a:solidFill>
            <a:srgbClr val="41196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2975487" y="3384608"/>
            <a:ext cx="5309400" cy="7743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38100" dist="28575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7"/>
          <p:cNvSpPr/>
          <p:nvPr/>
        </p:nvSpPr>
        <p:spPr>
          <a:xfrm rot="5400000">
            <a:off x="126975" y="-126900"/>
            <a:ext cx="954600" cy="1208400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7"/>
          <p:cNvSpPr txBox="1"/>
          <p:nvPr/>
        </p:nvSpPr>
        <p:spPr>
          <a:xfrm>
            <a:off x="3063977" y="3544795"/>
            <a:ext cx="51324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Why Think About Relationships?</a:t>
            </a:r>
            <a:endParaRPr sz="2500"/>
          </a:p>
        </p:txBody>
      </p:sp>
      <p:sp>
        <p:nvSpPr>
          <p:cNvPr id="251" name="Google Shape;251;p27"/>
          <p:cNvSpPr/>
          <p:nvPr/>
        </p:nvSpPr>
        <p:spPr>
          <a:xfrm rot="-5400000">
            <a:off x="5936025" y="4146300"/>
            <a:ext cx="954600" cy="1208400"/>
          </a:xfrm>
          <a:prstGeom prst="triangle">
            <a:avLst>
              <a:gd name="adj" fmla="val 0"/>
            </a:avLst>
          </a:prstGeom>
          <a:solidFill>
            <a:srgbClr val="F8A3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8" descr="A picture containing g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65" b="9942"/>
          <a:stretch/>
        </p:blipFill>
        <p:spPr>
          <a:xfrm>
            <a:off x="2378652" y="4619625"/>
            <a:ext cx="6765348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8"/>
          <p:cNvSpPr/>
          <p:nvPr/>
        </p:nvSpPr>
        <p:spPr>
          <a:xfrm rot="5400000">
            <a:off x="-347625" y="1795500"/>
            <a:ext cx="3695700" cy="3000300"/>
          </a:xfrm>
          <a:prstGeom prst="triangle">
            <a:avLst>
              <a:gd name="adj" fmla="val 100000"/>
            </a:avLst>
          </a:prstGeom>
          <a:solidFill>
            <a:srgbClr val="F8A3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28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860" y="4254677"/>
            <a:ext cx="1146943" cy="788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8" descr="Open quotation mark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6992400" y="523873"/>
            <a:ext cx="1095075" cy="109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8"/>
          <p:cNvSpPr txBox="1"/>
          <p:nvPr/>
        </p:nvSpPr>
        <p:spPr>
          <a:xfrm>
            <a:off x="1695602" y="859550"/>
            <a:ext cx="57528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Bullying is a relationship that requires relationship solutions.</a:t>
            </a:r>
            <a:endParaRPr sz="25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61" name="Google Shape;261;p28" descr="A picture containing g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65" b="9942"/>
          <a:stretch/>
        </p:blipFill>
        <p:spPr>
          <a:xfrm>
            <a:off x="0" y="-1"/>
            <a:ext cx="9144003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8"/>
          <p:cNvSpPr txBox="1"/>
          <p:nvPr/>
        </p:nvSpPr>
        <p:spPr>
          <a:xfrm>
            <a:off x="2484147" y="-15412"/>
            <a:ext cx="41757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725" tIns="38350" rIns="76725" bIns="383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Bullying</a:t>
            </a:r>
            <a:endParaRPr sz="3100"/>
          </a:p>
        </p:txBody>
      </p:sp>
      <p:sp>
        <p:nvSpPr>
          <p:cNvPr id="263" name="Google Shape;263;p28"/>
          <p:cNvSpPr txBox="1"/>
          <p:nvPr/>
        </p:nvSpPr>
        <p:spPr>
          <a:xfrm>
            <a:off x="1955750" y="2162400"/>
            <a:ext cx="6131700" cy="19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problem behavior </a:t>
            </a:r>
            <a:r>
              <a:rPr lang="en" sz="25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based on power relationships</a:t>
            </a:r>
            <a:r>
              <a:rPr lang="en" sz="2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in which a student or a group of students uses power aggressively to cause emotional or physical pain or distress to another student.</a:t>
            </a:r>
            <a:endParaRPr sz="25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64" name="Google Shape;264;p28" descr="Open quotation mark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7939300" y="1841735"/>
            <a:ext cx="1095075" cy="109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8" descr="Open quotation mark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525" y="1841735"/>
            <a:ext cx="1095075" cy="109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 descr="Open quotation mark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525" y="523873"/>
            <a:ext cx="1095076" cy="109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/>
          <p:nvPr/>
        </p:nvSpPr>
        <p:spPr>
          <a:xfrm rot="-5400000">
            <a:off x="5208503" y="-1792575"/>
            <a:ext cx="2147700" cy="5723700"/>
          </a:xfrm>
          <a:prstGeom prst="triangle">
            <a:avLst>
              <a:gd name="adj" fmla="val 100000"/>
            </a:avLst>
          </a:prstGeom>
          <a:solidFill>
            <a:srgbClr val="F8A3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9"/>
          <p:cNvSpPr/>
          <p:nvPr/>
        </p:nvSpPr>
        <p:spPr>
          <a:xfrm>
            <a:off x="692119" y="488905"/>
            <a:ext cx="5299200" cy="762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29" descr="A picture containing g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65" b="9942"/>
          <a:stretch/>
        </p:blipFill>
        <p:spPr>
          <a:xfrm>
            <a:off x="425524" y="367599"/>
            <a:ext cx="5470451" cy="78802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9"/>
          <p:cNvSpPr txBox="1"/>
          <p:nvPr/>
        </p:nvSpPr>
        <p:spPr>
          <a:xfrm>
            <a:off x="692193" y="488454"/>
            <a:ext cx="49371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Relationship Solution</a:t>
            </a:r>
            <a:endParaRPr sz="1200"/>
          </a:p>
        </p:txBody>
      </p:sp>
      <p:sp>
        <p:nvSpPr>
          <p:cNvPr id="275" name="Google Shape;275;p29"/>
          <p:cNvSpPr txBox="1"/>
          <p:nvPr/>
        </p:nvSpPr>
        <p:spPr>
          <a:xfrm>
            <a:off x="1016825" y="1690500"/>
            <a:ext cx="6546900" cy="1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3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When there is a strong, positive bond between a driver and their students, behavior on the bus tends to be positive and less problematic for the driver</a:t>
            </a:r>
            <a:endParaRPr sz="23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76" name="Google Shape;276;p29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6200" y="4229100"/>
            <a:ext cx="922730" cy="63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9" descr="Open quotation mark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7057050" y="3245948"/>
            <a:ext cx="1095075" cy="109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9"/>
          <p:cNvSpPr txBox="1"/>
          <p:nvPr/>
        </p:nvSpPr>
        <p:spPr>
          <a:xfrm>
            <a:off x="1413877" y="3639850"/>
            <a:ext cx="57528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Why would anyone want to be mean when the driver is so nice?</a:t>
            </a:r>
            <a:endParaRPr sz="25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79" name="Google Shape;279;p29" descr="Open quotation mark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350" y="3245948"/>
            <a:ext cx="1095076" cy="109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0" descr="ABC collage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0"/>
          <p:cNvSpPr/>
          <p:nvPr/>
        </p:nvSpPr>
        <p:spPr>
          <a:xfrm rot="-5400000">
            <a:off x="7191593" y="3191100"/>
            <a:ext cx="1758900" cy="2145900"/>
          </a:xfrm>
          <a:prstGeom prst="triangle">
            <a:avLst>
              <a:gd name="adj" fmla="val 0"/>
            </a:avLst>
          </a:prstGeom>
          <a:solidFill>
            <a:srgbClr val="F8A3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0"/>
          <p:cNvSpPr/>
          <p:nvPr/>
        </p:nvSpPr>
        <p:spPr>
          <a:xfrm>
            <a:off x="1974462" y="2241758"/>
            <a:ext cx="5309400" cy="774300"/>
          </a:xfrm>
          <a:prstGeom prst="rect">
            <a:avLst/>
          </a:prstGeom>
          <a:solidFill>
            <a:srgbClr val="41196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0"/>
          <p:cNvSpPr/>
          <p:nvPr/>
        </p:nvSpPr>
        <p:spPr>
          <a:xfrm>
            <a:off x="1860162" y="2127458"/>
            <a:ext cx="5309400" cy="7743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38100" dist="28575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0"/>
          <p:cNvSpPr/>
          <p:nvPr/>
        </p:nvSpPr>
        <p:spPr>
          <a:xfrm rot="5400000">
            <a:off x="193492" y="-193500"/>
            <a:ext cx="1758900" cy="2145900"/>
          </a:xfrm>
          <a:prstGeom prst="triangle">
            <a:avLst>
              <a:gd name="adj" fmla="val 0"/>
            </a:avLst>
          </a:prstGeom>
          <a:solidFill>
            <a:srgbClr val="F8A3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0"/>
          <p:cNvSpPr txBox="1"/>
          <p:nvPr/>
        </p:nvSpPr>
        <p:spPr>
          <a:xfrm>
            <a:off x="1948652" y="2287645"/>
            <a:ext cx="51324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Why are Names Important?</a:t>
            </a:r>
            <a:endParaRPr sz="2900"/>
          </a:p>
        </p:txBody>
      </p:sp>
      <p:pic>
        <p:nvPicPr>
          <p:cNvPr id="291" name="Google Shape;291;p3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8726" y="4357799"/>
            <a:ext cx="934800" cy="6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"/>
          <p:cNvSpPr/>
          <p:nvPr/>
        </p:nvSpPr>
        <p:spPr>
          <a:xfrm rot="-5400000">
            <a:off x="5208503" y="-1792575"/>
            <a:ext cx="2147700" cy="5723700"/>
          </a:xfrm>
          <a:prstGeom prst="triangle">
            <a:avLst>
              <a:gd name="adj" fmla="val 100000"/>
            </a:avLst>
          </a:prstGeom>
          <a:solidFill>
            <a:srgbClr val="F8A3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1"/>
          <p:cNvSpPr/>
          <p:nvPr/>
        </p:nvSpPr>
        <p:spPr>
          <a:xfrm>
            <a:off x="692119" y="488905"/>
            <a:ext cx="5299200" cy="762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31" descr="A picture containing g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65" b="9942"/>
          <a:stretch/>
        </p:blipFill>
        <p:spPr>
          <a:xfrm>
            <a:off x="425524" y="367599"/>
            <a:ext cx="5470451" cy="78802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1"/>
          <p:cNvSpPr txBox="1"/>
          <p:nvPr/>
        </p:nvSpPr>
        <p:spPr>
          <a:xfrm>
            <a:off x="692193" y="457554"/>
            <a:ext cx="49371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Individual Recording</a:t>
            </a:r>
            <a:endParaRPr sz="3500"/>
          </a:p>
        </p:txBody>
      </p:sp>
      <p:sp>
        <p:nvSpPr>
          <p:cNvPr id="300" name="Google Shape;300;p31"/>
          <p:cNvSpPr txBox="1"/>
          <p:nvPr/>
        </p:nvSpPr>
        <p:spPr>
          <a:xfrm>
            <a:off x="1155000" y="1888800"/>
            <a:ext cx="69864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first section of Handout 3, record up to three strategies that you already use in building positive relationships with the students on your bus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1" name="Google Shape;301;p31"/>
          <p:cNvSpPr/>
          <p:nvPr/>
        </p:nvSpPr>
        <p:spPr>
          <a:xfrm rot="5400000">
            <a:off x="678255" y="2271599"/>
            <a:ext cx="347400" cy="3195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1"/>
          <p:cNvSpPr/>
          <p:nvPr/>
        </p:nvSpPr>
        <p:spPr>
          <a:xfrm rot="5400000">
            <a:off x="678240" y="3625743"/>
            <a:ext cx="347400" cy="3195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3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6200" y="4229100"/>
            <a:ext cx="922730" cy="63397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1"/>
          <p:cNvSpPr txBox="1"/>
          <p:nvPr/>
        </p:nvSpPr>
        <p:spPr>
          <a:xfrm>
            <a:off x="1155000" y="3242950"/>
            <a:ext cx="68340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second section of Handout 3, record one strategy that you would like to employ in building positive relationships with your students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2"/>
          <p:cNvPicPr preferRelativeResize="0"/>
          <p:nvPr/>
        </p:nvPicPr>
        <p:blipFill rotWithShape="1">
          <a:blip r:embed="rId3">
            <a:alphaModFix/>
          </a:blip>
          <a:srcRect r="12701"/>
          <a:stretch/>
        </p:blipFill>
        <p:spPr>
          <a:xfrm>
            <a:off x="5542750" y="-14650"/>
            <a:ext cx="3624724" cy="243559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2"/>
          <p:cNvSpPr/>
          <p:nvPr/>
        </p:nvSpPr>
        <p:spPr>
          <a:xfrm>
            <a:off x="5080160" y="-107709"/>
            <a:ext cx="2373900" cy="2621700"/>
          </a:xfrm>
          <a:prstGeom prst="triangle">
            <a:avLst>
              <a:gd name="adj" fmla="val 175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2"/>
          <p:cNvSpPr/>
          <p:nvPr/>
        </p:nvSpPr>
        <p:spPr>
          <a:xfrm>
            <a:off x="4468811" y="88082"/>
            <a:ext cx="4675200" cy="5143500"/>
          </a:xfrm>
          <a:prstGeom prst="triangle">
            <a:avLst>
              <a:gd name="adj" fmla="val 100000"/>
            </a:avLst>
          </a:prstGeom>
          <a:solidFill>
            <a:srgbClr val="F8A3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2"/>
          <p:cNvSpPr txBox="1"/>
          <p:nvPr/>
        </p:nvSpPr>
        <p:spPr>
          <a:xfrm>
            <a:off x="663875" y="1411650"/>
            <a:ext cx="5155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Gill Sans"/>
                <a:ea typeface="Gill Sans"/>
                <a:cs typeface="Gill Sans"/>
                <a:sym typeface="Gill Sans"/>
              </a:rPr>
              <a:t>Share the new strategy you would like to implement with your students</a:t>
            </a:r>
            <a:endParaRPr sz="1100"/>
          </a:p>
        </p:txBody>
      </p:sp>
      <p:sp>
        <p:nvSpPr>
          <p:cNvPr id="314" name="Google Shape;314;p32"/>
          <p:cNvSpPr txBox="1"/>
          <p:nvPr/>
        </p:nvSpPr>
        <p:spPr>
          <a:xfrm>
            <a:off x="663874" y="2245700"/>
            <a:ext cx="4177800" cy="1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Gill Sans"/>
                <a:ea typeface="Gill Sans"/>
                <a:cs typeface="Gill Sans"/>
                <a:sym typeface="Gill Sans"/>
              </a:rPr>
              <a:t>Respond to the following questions:</a:t>
            </a:r>
            <a:endParaRPr sz="1800" b="1"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Why did you choose that strategy?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What do you envision it will look like when you implement the strategy?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What are your concerns as you anticipate trying something new?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5" name="Google Shape;315;p32"/>
          <p:cNvSpPr txBox="1"/>
          <p:nvPr/>
        </p:nvSpPr>
        <p:spPr>
          <a:xfrm>
            <a:off x="663875" y="4019800"/>
            <a:ext cx="38049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Gill Sans"/>
                <a:ea typeface="Gill Sans"/>
                <a:cs typeface="Gill Sans"/>
                <a:sym typeface="Gill Sans"/>
              </a:rPr>
              <a:t>Use the rest of the planning sheet to record any helpful ideas you receive from your “consultants</a:t>
            </a:r>
            <a:endParaRPr sz="1100"/>
          </a:p>
        </p:txBody>
      </p:sp>
      <p:sp>
        <p:nvSpPr>
          <p:cNvPr id="316" name="Google Shape;316;p32"/>
          <p:cNvSpPr/>
          <p:nvPr/>
        </p:nvSpPr>
        <p:spPr>
          <a:xfrm>
            <a:off x="5016952" y="3328799"/>
            <a:ext cx="2733900" cy="807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32" descr="A picture containing gree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9942"/>
          <a:stretch/>
        </p:blipFill>
        <p:spPr>
          <a:xfrm>
            <a:off x="4900151" y="3231789"/>
            <a:ext cx="2733920" cy="788021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2"/>
          <p:cNvSpPr txBox="1"/>
          <p:nvPr/>
        </p:nvSpPr>
        <p:spPr>
          <a:xfrm>
            <a:off x="4841663" y="3421800"/>
            <a:ext cx="28509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Consulting Groups</a:t>
            </a:r>
            <a:endParaRPr sz="2200"/>
          </a:p>
        </p:txBody>
      </p:sp>
      <p:sp>
        <p:nvSpPr>
          <p:cNvPr id="319" name="Google Shape;319;p32"/>
          <p:cNvSpPr txBox="1"/>
          <p:nvPr/>
        </p:nvSpPr>
        <p:spPr>
          <a:xfrm>
            <a:off x="634125" y="854800"/>
            <a:ext cx="5482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Share the strategies you already use on the bus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0" name="Google Shape;320;p32"/>
          <p:cNvSpPr/>
          <p:nvPr/>
        </p:nvSpPr>
        <p:spPr>
          <a:xfrm rot="5400000">
            <a:off x="190053" y="849549"/>
            <a:ext cx="347400" cy="3567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2"/>
          <p:cNvSpPr/>
          <p:nvPr/>
        </p:nvSpPr>
        <p:spPr>
          <a:xfrm rot="5400000">
            <a:off x="190053" y="1544999"/>
            <a:ext cx="347400" cy="3567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2"/>
          <p:cNvSpPr/>
          <p:nvPr/>
        </p:nvSpPr>
        <p:spPr>
          <a:xfrm rot="5400000">
            <a:off x="190053" y="4015149"/>
            <a:ext cx="347400" cy="3567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2"/>
          <p:cNvSpPr/>
          <p:nvPr/>
        </p:nvSpPr>
        <p:spPr>
          <a:xfrm rot="5400000">
            <a:off x="190053" y="2240449"/>
            <a:ext cx="347400" cy="3567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 rot="-5400000">
            <a:off x="5208503" y="-1792575"/>
            <a:ext cx="2147700" cy="5723700"/>
          </a:xfrm>
          <a:prstGeom prst="triangle">
            <a:avLst>
              <a:gd name="adj" fmla="val 100000"/>
            </a:avLst>
          </a:prstGeom>
          <a:solidFill>
            <a:srgbClr val="F8A3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692119" y="488905"/>
            <a:ext cx="5299200" cy="762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5" descr="A picture containing g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65" b="9942"/>
          <a:stretch/>
        </p:blipFill>
        <p:spPr>
          <a:xfrm>
            <a:off x="425524" y="367599"/>
            <a:ext cx="5470451" cy="78802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692118" y="501829"/>
            <a:ext cx="4937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Introductions</a:t>
            </a:r>
            <a:endParaRPr sz="1100"/>
          </a:p>
        </p:txBody>
      </p:sp>
      <p:sp>
        <p:nvSpPr>
          <p:cNvPr id="74" name="Google Shape;74;p15"/>
          <p:cNvSpPr txBox="1"/>
          <p:nvPr/>
        </p:nvSpPr>
        <p:spPr>
          <a:xfrm>
            <a:off x="1580425" y="1659675"/>
            <a:ext cx="5723700" cy="30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 school(s) for which you drive a bus</a:t>
            </a: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How long have you been doing school transportation?</a:t>
            </a: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Why do you think you were asked not use your name and to leave your name tag blank?</a:t>
            </a: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Google Shape;75;p15"/>
          <p:cNvSpPr/>
          <p:nvPr/>
        </p:nvSpPr>
        <p:spPr>
          <a:xfrm rot="5400000">
            <a:off x="1061430" y="1701011"/>
            <a:ext cx="347400" cy="3195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 rot="5400000">
            <a:off x="1061429" y="2484571"/>
            <a:ext cx="347400" cy="3195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6200" y="4229100"/>
            <a:ext cx="922730" cy="63397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 rot="5400000">
            <a:off x="1061415" y="3635918"/>
            <a:ext cx="347400" cy="3195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544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3" descr="Children riding school bus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3"/>
          <p:cNvSpPr/>
          <p:nvPr/>
        </p:nvSpPr>
        <p:spPr>
          <a:xfrm rot="-5400000">
            <a:off x="7191593" y="3191100"/>
            <a:ext cx="1758900" cy="2145900"/>
          </a:xfrm>
          <a:prstGeom prst="triangle">
            <a:avLst>
              <a:gd name="adj" fmla="val 0"/>
            </a:avLst>
          </a:prstGeom>
          <a:solidFill>
            <a:srgbClr val="F8A3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3"/>
          <p:cNvSpPr/>
          <p:nvPr/>
        </p:nvSpPr>
        <p:spPr>
          <a:xfrm>
            <a:off x="3599512" y="3627483"/>
            <a:ext cx="5309400" cy="774300"/>
          </a:xfrm>
          <a:prstGeom prst="rect">
            <a:avLst/>
          </a:prstGeom>
          <a:solidFill>
            <a:srgbClr val="41196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3"/>
          <p:cNvSpPr/>
          <p:nvPr/>
        </p:nvSpPr>
        <p:spPr>
          <a:xfrm>
            <a:off x="3485212" y="3513183"/>
            <a:ext cx="5309400" cy="7743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38100" dist="28575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3"/>
          <p:cNvSpPr/>
          <p:nvPr/>
        </p:nvSpPr>
        <p:spPr>
          <a:xfrm rot="5400000">
            <a:off x="193492" y="-193500"/>
            <a:ext cx="1758900" cy="2145900"/>
          </a:xfrm>
          <a:prstGeom prst="triangle">
            <a:avLst>
              <a:gd name="adj" fmla="val 0"/>
            </a:avLst>
          </a:prstGeom>
          <a:solidFill>
            <a:srgbClr val="F8A3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3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376" y="109175"/>
            <a:ext cx="1000800" cy="6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3"/>
          <p:cNvSpPr txBox="1"/>
          <p:nvPr/>
        </p:nvSpPr>
        <p:spPr>
          <a:xfrm>
            <a:off x="3573702" y="3673370"/>
            <a:ext cx="51324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Thank You for Participating!</a:t>
            </a:r>
            <a:endParaRPr sz="2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 descr="m2-s3_150_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3650" y="0"/>
            <a:ext cx="6230350" cy="21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 rot="5400000">
            <a:off x="1460736" y="-1460548"/>
            <a:ext cx="3725700" cy="6646800"/>
          </a:xfrm>
          <a:prstGeom prst="triangle">
            <a:avLst>
              <a:gd name="adj" fmla="val 0"/>
            </a:avLst>
          </a:prstGeom>
          <a:solidFill>
            <a:srgbClr val="F8A3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1274400" y="2908213"/>
            <a:ext cx="67254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Three students stand up to share something positive they remember about you. What would you hope they say?</a:t>
            </a:r>
            <a:endParaRPr sz="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1419375" y="4276226"/>
            <a:ext cx="65802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Gill Sans"/>
                <a:ea typeface="Gill Sans"/>
                <a:cs typeface="Gill Sans"/>
                <a:sym typeface="Gill Sans"/>
              </a:rPr>
              <a:t>Share the three things that you would want them to remember and say about you.</a:t>
            </a:r>
            <a:endParaRPr sz="25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2951405" y="2298638"/>
            <a:ext cx="3241200" cy="4785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2983961" y="2318575"/>
            <a:ext cx="3176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Picture this:</a:t>
            </a:r>
            <a:endParaRPr sz="1100"/>
          </a:p>
        </p:txBody>
      </p:sp>
      <p:sp>
        <p:nvSpPr>
          <p:cNvPr id="90" name="Google Shape;90;p16"/>
          <p:cNvSpPr/>
          <p:nvPr/>
        </p:nvSpPr>
        <p:spPr>
          <a:xfrm>
            <a:off x="1419379" y="1000575"/>
            <a:ext cx="2932500" cy="7881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6" descr="A picture containing gree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465" b="9942"/>
          <a:stretch/>
        </p:blipFill>
        <p:spPr>
          <a:xfrm>
            <a:off x="1245177" y="875038"/>
            <a:ext cx="2994977" cy="78802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1302221" y="1012401"/>
            <a:ext cx="28809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It’s Your Party</a:t>
            </a:r>
            <a:endParaRPr sz="1100"/>
          </a:p>
        </p:txBody>
      </p:sp>
      <p:sp>
        <p:nvSpPr>
          <p:cNvPr id="93" name="Google Shape;93;p16"/>
          <p:cNvSpPr/>
          <p:nvPr/>
        </p:nvSpPr>
        <p:spPr>
          <a:xfrm>
            <a:off x="2951405" y="3785688"/>
            <a:ext cx="3241200" cy="4785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2983961" y="3805625"/>
            <a:ext cx="3176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In your Groups: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 rot="-5400000">
            <a:off x="5208503" y="-1792575"/>
            <a:ext cx="2147700" cy="5723700"/>
          </a:xfrm>
          <a:prstGeom prst="triangle">
            <a:avLst>
              <a:gd name="adj" fmla="val 100000"/>
            </a:avLst>
          </a:prstGeom>
          <a:solidFill>
            <a:srgbClr val="F8A3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692119" y="488905"/>
            <a:ext cx="5299200" cy="762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7" descr="A picture containing g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65" b="9942"/>
          <a:stretch/>
        </p:blipFill>
        <p:spPr>
          <a:xfrm>
            <a:off x="425524" y="367599"/>
            <a:ext cx="5470451" cy="78802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692118" y="501829"/>
            <a:ext cx="4937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Workshop Opportunities</a:t>
            </a:r>
            <a:endParaRPr sz="1100"/>
          </a:p>
        </p:txBody>
      </p:sp>
      <p:sp>
        <p:nvSpPr>
          <p:cNvPr id="103" name="Google Shape;103;p17"/>
          <p:cNvSpPr txBox="1"/>
          <p:nvPr/>
        </p:nvSpPr>
        <p:spPr>
          <a:xfrm>
            <a:off x="1499925" y="2088825"/>
            <a:ext cx="5857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Consider what a supportive school bus climate looks like and how it can prevent bullying</a:t>
            </a:r>
            <a:endParaRPr sz="18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Google Shape;104;p17"/>
          <p:cNvSpPr/>
          <p:nvPr/>
        </p:nvSpPr>
        <p:spPr>
          <a:xfrm rot="5400000">
            <a:off x="956930" y="2151749"/>
            <a:ext cx="347400" cy="3195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 rot="5400000">
            <a:off x="956929" y="2854446"/>
            <a:ext cx="347400" cy="3195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 rot="5400000">
            <a:off x="956927" y="3577955"/>
            <a:ext cx="347400" cy="3195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6200" y="4229100"/>
            <a:ext cx="922730" cy="633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/>
          <p:nvPr/>
        </p:nvSpPr>
        <p:spPr>
          <a:xfrm rot="5400000">
            <a:off x="956927" y="4386330"/>
            <a:ext cx="347400" cy="3195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1499925" y="1448525"/>
            <a:ext cx="49371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Participants will: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1499925" y="2720338"/>
            <a:ext cx="585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Explore the connection between a supportive bus climate and a supportive school climate</a:t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1401876" y="3410238"/>
            <a:ext cx="585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Discover the power of positive relationships in shaping school bus climate and preventing bullying</a:t>
            </a:r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1401876" y="4149150"/>
            <a:ext cx="5857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Learn and commit to perform simple, concrete strategies to build positive relationships on the school bus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 descr="A picture containing g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65" b="9942"/>
          <a:stretch/>
        </p:blipFill>
        <p:spPr>
          <a:xfrm>
            <a:off x="2378652" y="4619625"/>
            <a:ext cx="6765348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/>
          <p:nvPr/>
        </p:nvSpPr>
        <p:spPr>
          <a:xfrm rot="5400000">
            <a:off x="-347625" y="1795500"/>
            <a:ext cx="3695700" cy="3000300"/>
          </a:xfrm>
          <a:prstGeom prst="triangle">
            <a:avLst>
              <a:gd name="adj" fmla="val 100000"/>
            </a:avLst>
          </a:prstGeom>
          <a:solidFill>
            <a:srgbClr val="F8A3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8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860" y="4254677"/>
            <a:ext cx="1146943" cy="788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 descr="Open quotation mark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675" y="193775"/>
            <a:ext cx="1416850" cy="141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 descr="Open quotation mark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6978851" y="1610637"/>
            <a:ext cx="1376125" cy="137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1628577" y="676075"/>
            <a:ext cx="5752800" cy="19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5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problem behavior based on power relationships in which a student or a group of students uses power aggressively to cause emotional or physical pain and distress to another student.</a:t>
            </a:r>
            <a:endParaRPr sz="25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3" name="Google Shape;123;p18" descr="A picture containing g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65" b="9942"/>
          <a:stretch/>
        </p:blipFill>
        <p:spPr>
          <a:xfrm>
            <a:off x="0" y="-1"/>
            <a:ext cx="9144003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2693675" y="3060075"/>
            <a:ext cx="56613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Bullying experiences include not only physical aggression but also verbal aggression, including verbal teasing and taunting, spreading rumors, or socially rejecting and isolating another student.</a:t>
            </a:r>
            <a:endParaRPr sz="20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2484147" y="-15412"/>
            <a:ext cx="41757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725" tIns="38350" rIns="76725" bIns="383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What is Bullying?</a:t>
            </a:r>
            <a:endParaRPr sz="3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/>
          <p:nvPr/>
        </p:nvSpPr>
        <p:spPr>
          <a:xfrm>
            <a:off x="0" y="-97350"/>
            <a:ext cx="9144000" cy="1242600"/>
          </a:xfrm>
          <a:prstGeom prst="rect">
            <a:avLst/>
          </a:prstGeom>
          <a:solidFill>
            <a:srgbClr val="F8A33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1937644" y="263280"/>
            <a:ext cx="5299200" cy="762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9" descr="A picture containing g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65" b="9942"/>
          <a:stretch/>
        </p:blipFill>
        <p:spPr>
          <a:xfrm>
            <a:off x="1671049" y="141974"/>
            <a:ext cx="5470451" cy="78802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/>
        </p:nvSpPr>
        <p:spPr>
          <a:xfrm>
            <a:off x="1937718" y="270491"/>
            <a:ext cx="4937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 Supportive Bus Climate</a:t>
            </a:r>
            <a:endParaRPr sz="3000"/>
          </a:p>
        </p:txBody>
      </p:sp>
      <p:sp>
        <p:nvSpPr>
          <p:cNvPr id="134" name="Google Shape;134;p19"/>
          <p:cNvSpPr txBox="1"/>
          <p:nvPr/>
        </p:nvSpPr>
        <p:spPr>
          <a:xfrm>
            <a:off x="824164" y="1212125"/>
            <a:ext cx="69762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Engagement</a:t>
            </a:r>
            <a:endParaRPr sz="25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Google Shape;135;p19"/>
          <p:cNvSpPr/>
          <p:nvPr/>
        </p:nvSpPr>
        <p:spPr>
          <a:xfrm rot="5400000">
            <a:off x="295103" y="1260724"/>
            <a:ext cx="347400" cy="3567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 rot="5400000">
            <a:off x="269897" y="2645543"/>
            <a:ext cx="347400" cy="3063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9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2050" y="219000"/>
            <a:ext cx="922730" cy="633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/>
          <p:nvPr/>
        </p:nvSpPr>
        <p:spPr>
          <a:xfrm rot="5400000">
            <a:off x="276490" y="3777293"/>
            <a:ext cx="347400" cy="3195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786387" y="3710100"/>
            <a:ext cx="62553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Environment</a:t>
            </a:r>
            <a:endParaRPr sz="25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786384" y="2571750"/>
            <a:ext cx="59937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Safety</a:t>
            </a:r>
            <a:endParaRPr sz="25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122600" y="1633225"/>
            <a:ext cx="69762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Includes relationships, respect for diversity, and school participation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1079425" y="2922799"/>
            <a:ext cx="66165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Includes emotional safety, physical safety, and reduction of substance use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1079425" y="3980575"/>
            <a:ext cx="68193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Includes the physical, academic, and disciplinary environments, and wellness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/>
          <p:nvPr/>
        </p:nvSpPr>
        <p:spPr>
          <a:xfrm>
            <a:off x="0" y="-97350"/>
            <a:ext cx="9144000" cy="1242600"/>
          </a:xfrm>
          <a:prstGeom prst="rect">
            <a:avLst/>
          </a:prstGeom>
          <a:solidFill>
            <a:srgbClr val="F8A33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1937644" y="263280"/>
            <a:ext cx="5299200" cy="762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0" descr="A picture containing g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65" b="9942"/>
          <a:stretch/>
        </p:blipFill>
        <p:spPr>
          <a:xfrm>
            <a:off x="1671049" y="141974"/>
            <a:ext cx="5470451" cy="78802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1937718" y="270491"/>
            <a:ext cx="4937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 Supportive Bus Climate</a:t>
            </a:r>
            <a:endParaRPr sz="3000"/>
          </a:p>
        </p:txBody>
      </p:sp>
      <p:sp>
        <p:nvSpPr>
          <p:cNvPr id="152" name="Google Shape;152;p20"/>
          <p:cNvSpPr txBox="1"/>
          <p:nvPr/>
        </p:nvSpPr>
        <p:spPr>
          <a:xfrm>
            <a:off x="824164" y="1212125"/>
            <a:ext cx="69762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Engagement</a:t>
            </a:r>
            <a:endParaRPr sz="25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3" name="Google Shape;153;p20"/>
          <p:cNvSpPr/>
          <p:nvPr/>
        </p:nvSpPr>
        <p:spPr>
          <a:xfrm rot="5400000">
            <a:off x="295103" y="1260724"/>
            <a:ext cx="347400" cy="3567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 rot="5400000">
            <a:off x="288497" y="2880418"/>
            <a:ext cx="347400" cy="3063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2050" y="219000"/>
            <a:ext cx="922730" cy="633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/>
          <p:nvPr/>
        </p:nvSpPr>
        <p:spPr>
          <a:xfrm rot="5400000">
            <a:off x="295090" y="3669768"/>
            <a:ext cx="347400" cy="3195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804987" y="3602575"/>
            <a:ext cx="62553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Environment</a:t>
            </a:r>
            <a:endParaRPr sz="25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804984" y="2806625"/>
            <a:ext cx="59937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Safety</a:t>
            </a:r>
            <a:endParaRPr sz="25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1122600" y="1633225"/>
            <a:ext cx="69762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Students experience positive peer and adult relationship, respect for diversity, and shared participation in shaping a positive bus climate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1098025" y="3157674"/>
            <a:ext cx="66165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Students feel physically and emotionally safe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1098025" y="3873050"/>
            <a:ext cx="68193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Students experiencing a safe, fair, and consistent bus environment including clear expectations for student behavior and disciplinary policies that are fairly enforced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/>
          <p:nvPr/>
        </p:nvSpPr>
        <p:spPr>
          <a:xfrm rot="-5400000">
            <a:off x="5208503" y="-1792575"/>
            <a:ext cx="2147700" cy="5723700"/>
          </a:xfrm>
          <a:prstGeom prst="triangle">
            <a:avLst>
              <a:gd name="adj" fmla="val 100000"/>
            </a:avLst>
          </a:prstGeom>
          <a:solidFill>
            <a:srgbClr val="F8A3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692119" y="488905"/>
            <a:ext cx="5299200" cy="762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1" descr="A picture containing g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65" b="9942"/>
          <a:stretch/>
        </p:blipFill>
        <p:spPr>
          <a:xfrm>
            <a:off x="425524" y="367599"/>
            <a:ext cx="5470451" cy="78802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425525" y="513425"/>
            <a:ext cx="54705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Effects of a Supportive Climate</a:t>
            </a:r>
            <a:endParaRPr sz="800"/>
          </a:p>
        </p:txBody>
      </p:sp>
      <p:sp>
        <p:nvSpPr>
          <p:cNvPr id="170" name="Google Shape;170;p21"/>
          <p:cNvSpPr txBox="1"/>
          <p:nvPr/>
        </p:nvSpPr>
        <p:spPr>
          <a:xfrm>
            <a:off x="1167500" y="2108175"/>
            <a:ext cx="6550500" cy="30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They have an increased sense of bonding to school and caring about their educational experience</a:t>
            </a:r>
            <a:endParaRPr sz="2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They are more likely to stay in school and achieve academically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They are less likely to be involved in bullying and other antisocial behaviors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" name="Google Shape;171;p21"/>
          <p:cNvSpPr/>
          <p:nvPr/>
        </p:nvSpPr>
        <p:spPr>
          <a:xfrm rot="5400000">
            <a:off x="701586" y="2240825"/>
            <a:ext cx="347400" cy="3663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/>
          <p:nvPr/>
        </p:nvSpPr>
        <p:spPr>
          <a:xfrm rot="5400000">
            <a:off x="701567" y="3178171"/>
            <a:ext cx="347400" cy="3663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6200" y="4229100"/>
            <a:ext cx="922730" cy="63397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416500" y="1250900"/>
            <a:ext cx="5470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When students experience a safe and supportive climate:</a:t>
            </a:r>
            <a:endParaRPr sz="20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5" name="Google Shape;175;p21"/>
          <p:cNvSpPr/>
          <p:nvPr/>
        </p:nvSpPr>
        <p:spPr>
          <a:xfrm rot="5400000">
            <a:off x="701567" y="4219646"/>
            <a:ext cx="347400" cy="3663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2" descr="A picture containing g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65" b="9942"/>
          <a:stretch/>
        </p:blipFill>
        <p:spPr>
          <a:xfrm>
            <a:off x="2378652" y="4619625"/>
            <a:ext cx="6765348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/>
          <p:nvPr/>
        </p:nvSpPr>
        <p:spPr>
          <a:xfrm rot="5400000">
            <a:off x="-347625" y="1795500"/>
            <a:ext cx="3695700" cy="3000300"/>
          </a:xfrm>
          <a:prstGeom prst="triangle">
            <a:avLst>
              <a:gd name="adj" fmla="val 100000"/>
            </a:avLst>
          </a:prstGeom>
          <a:solidFill>
            <a:srgbClr val="F8A3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860" y="4254677"/>
            <a:ext cx="1146943" cy="788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 descr="A picture containing g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65" b="9942"/>
          <a:stretch/>
        </p:blipFill>
        <p:spPr>
          <a:xfrm>
            <a:off x="0" y="-1"/>
            <a:ext cx="9144003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 txBox="1"/>
          <p:nvPr/>
        </p:nvSpPr>
        <p:spPr>
          <a:xfrm>
            <a:off x="1631400" y="-15412"/>
            <a:ext cx="58812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725" tIns="38350" rIns="76725" bIns="383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School Climate/Bus Climate</a:t>
            </a:r>
            <a:endParaRPr sz="3100"/>
          </a:p>
        </p:txBody>
      </p:sp>
      <p:sp>
        <p:nvSpPr>
          <p:cNvPr id="185" name="Google Shape;185;p22"/>
          <p:cNvSpPr/>
          <p:nvPr/>
        </p:nvSpPr>
        <p:spPr>
          <a:xfrm>
            <a:off x="2501500" y="1317225"/>
            <a:ext cx="3000300" cy="2759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Gill Sans"/>
                <a:ea typeface="Gill Sans"/>
                <a:cs typeface="Gill Sans"/>
                <a:sym typeface="Gill Sans"/>
              </a:rPr>
              <a:t>School</a:t>
            </a:r>
            <a:endParaRPr sz="26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6" name="Google Shape;186;p22"/>
          <p:cNvSpPr/>
          <p:nvPr/>
        </p:nvSpPr>
        <p:spPr>
          <a:xfrm>
            <a:off x="4572000" y="1317225"/>
            <a:ext cx="3000300" cy="27594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Gill Sans"/>
                <a:ea typeface="Gill Sans"/>
                <a:cs typeface="Gill Sans"/>
                <a:sym typeface="Gill Sans"/>
              </a:rPr>
              <a:t>Buses</a:t>
            </a:r>
            <a:endParaRPr sz="26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Microsoft Macintosh PowerPoint</Application>
  <PresentationFormat>On-screen Show (16:9)</PresentationFormat>
  <Paragraphs>86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Gill Sans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Jeremy Rubenstein</cp:lastModifiedBy>
  <cp:revision>1</cp:revision>
  <dcterms:modified xsi:type="dcterms:W3CDTF">2025-09-30T21:12:55Z</dcterms:modified>
</cp:coreProperties>
</file>