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Caveat"/>
      <p:regular r:id="rId26"/>
      <p:bold r:id="rId27"/>
    </p:embeddedFont>
    <p:embeddedFont>
      <p:font typeface="Gill Sans"/>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0" roundtripDataSignature="AMtx7mjWGEhxQwtuVsLDjSbL9QS+CN4y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slide" Target="slides/slide20.xml"/><Relationship Id="rId28" Type="http://schemas.openxmlformats.org/officeDocument/2006/relationships/font" Target="fonts/GillSans-regular.fnt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79" name="Google Shape;179;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9" name="Google Shape;269;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83" name="Google Shape;28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97" name="Google Shape;29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11" name="Google Shape;311;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25" name="Google Shape;325;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59" name="Shape 59"/>
        <p:cNvGrpSpPr/>
        <p:nvPr/>
      </p:nvGrpSpPr>
      <p:grpSpPr>
        <a:xfrm>
          <a:off x="0" y="0"/>
          <a:ext cx="0" cy="0"/>
          <a:chOff x="0" y="0"/>
          <a:chExt cx="0" cy="0"/>
        </a:xfrm>
      </p:grpSpPr>
      <p:pic>
        <p:nvPicPr>
          <p:cNvPr descr="Logo&#10;&#10;Description automatically generated" id="60" name="Google Shape;60;p1"/>
          <p:cNvPicPr preferRelativeResize="0"/>
          <p:nvPr/>
        </p:nvPicPr>
        <p:blipFill rotWithShape="1">
          <a:blip r:embed="rId3">
            <a:alphaModFix/>
          </a:blip>
          <a:srcRect b="0" l="0" r="0" t="0"/>
          <a:stretch/>
        </p:blipFill>
        <p:spPr>
          <a:xfrm>
            <a:off x="7529736" y="215241"/>
            <a:ext cx="1444663" cy="992576"/>
          </a:xfrm>
          <a:prstGeom prst="rect">
            <a:avLst/>
          </a:prstGeom>
          <a:noFill/>
          <a:ln>
            <a:noFill/>
          </a:ln>
        </p:spPr>
      </p:pic>
      <p:pic>
        <p:nvPicPr>
          <p:cNvPr id="61" name="Google Shape;61;p1"/>
          <p:cNvPicPr preferRelativeResize="0"/>
          <p:nvPr/>
        </p:nvPicPr>
        <p:blipFill rotWithShape="1">
          <a:blip r:embed="rId4">
            <a:alphaModFix/>
          </a:blip>
          <a:srcRect b="0" l="58783" r="4825" t="0"/>
          <a:stretch/>
        </p:blipFill>
        <p:spPr>
          <a:xfrm>
            <a:off x="0" y="0"/>
            <a:ext cx="3498576" cy="5143500"/>
          </a:xfrm>
          <a:prstGeom prst="rect">
            <a:avLst/>
          </a:prstGeom>
          <a:noFill/>
          <a:ln>
            <a:noFill/>
          </a:ln>
        </p:spPr>
      </p:pic>
      <p:sp>
        <p:nvSpPr>
          <p:cNvPr id="62" name="Google Shape;62;p1"/>
          <p:cNvSpPr/>
          <p:nvPr/>
        </p:nvSpPr>
        <p:spPr>
          <a:xfrm>
            <a:off x="3625194" y="203885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63" name="Google Shape;63;p1"/>
          <p:cNvPicPr preferRelativeResize="0"/>
          <p:nvPr/>
        </p:nvPicPr>
        <p:blipFill rotWithShape="1">
          <a:blip r:embed="rId5">
            <a:alphaModFix/>
          </a:blip>
          <a:srcRect b="9942" l="3464" r="0" t="0"/>
          <a:stretch/>
        </p:blipFill>
        <p:spPr>
          <a:xfrm>
            <a:off x="3358600" y="1917549"/>
            <a:ext cx="5470451" cy="788021"/>
          </a:xfrm>
          <a:prstGeom prst="rect">
            <a:avLst/>
          </a:prstGeom>
          <a:noFill/>
          <a:ln>
            <a:noFill/>
          </a:ln>
        </p:spPr>
      </p:pic>
      <p:sp>
        <p:nvSpPr>
          <p:cNvPr id="64" name="Google Shape;64;p1"/>
          <p:cNvSpPr txBox="1"/>
          <p:nvPr/>
        </p:nvSpPr>
        <p:spPr>
          <a:xfrm>
            <a:off x="3358575" y="1892163"/>
            <a:ext cx="5470500" cy="838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 sz="2500" u="none" cap="none" strike="noStrike">
                <a:solidFill>
                  <a:schemeClr val="lt1"/>
                </a:solidFill>
                <a:latin typeface="Arial"/>
                <a:ea typeface="Arial"/>
                <a:cs typeface="Arial"/>
                <a:sym typeface="Arial"/>
              </a:rPr>
              <a:t>Bullying Prevention and Response Training and Continuing Education</a:t>
            </a:r>
            <a:endParaRPr b="1" i="0" sz="2500" u="none" cap="none" strike="noStrike">
              <a:solidFill>
                <a:schemeClr val="lt1"/>
              </a:solidFill>
              <a:latin typeface="Gill Sans"/>
              <a:ea typeface="Gill Sans"/>
              <a:cs typeface="Gill Sans"/>
              <a:sym typeface="Gill Sans"/>
            </a:endParaRPr>
          </a:p>
        </p:txBody>
      </p:sp>
      <p:sp>
        <p:nvSpPr>
          <p:cNvPr id="65" name="Google Shape;65;p1"/>
          <p:cNvSpPr txBox="1"/>
          <p:nvPr/>
        </p:nvSpPr>
        <p:spPr>
          <a:xfrm>
            <a:off x="3695700" y="2932425"/>
            <a:ext cx="5158200" cy="99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44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See Something. Do Something:</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144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Intervening in Bullying Behavior</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 name="Google Shape;182;p10"/>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83" name="Google Shape;183;p10"/>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84" name="Google Shape;184;p10"/>
          <p:cNvSpPr txBox="1"/>
          <p:nvPr/>
        </p:nvSpPr>
        <p:spPr>
          <a:xfrm>
            <a:off x="692118" y="501829"/>
            <a:ext cx="49371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Gill Sans"/>
                <a:ea typeface="Gill Sans"/>
                <a:cs typeface="Gill Sans"/>
                <a:sym typeface="Gill Sans"/>
              </a:rPr>
              <a:t>Continuum of Response</a:t>
            </a:r>
            <a:endParaRPr b="0" i="0" sz="1100" u="none" cap="none" strike="noStrike">
              <a:solidFill>
                <a:srgbClr val="000000"/>
              </a:solidFill>
              <a:latin typeface="Arial"/>
              <a:ea typeface="Arial"/>
              <a:cs typeface="Arial"/>
              <a:sym typeface="Arial"/>
            </a:endParaRPr>
          </a:p>
        </p:txBody>
      </p:sp>
      <p:pic>
        <p:nvPicPr>
          <p:cNvPr descr="Logo&#10;&#10;Description automatically generated" id="185" name="Google Shape;185;p10"/>
          <p:cNvPicPr preferRelativeResize="0"/>
          <p:nvPr/>
        </p:nvPicPr>
        <p:blipFill rotWithShape="1">
          <a:blip r:embed="rId4">
            <a:alphaModFix/>
          </a:blip>
          <a:srcRect b="0" l="0" r="0" t="0"/>
          <a:stretch/>
        </p:blipFill>
        <p:spPr>
          <a:xfrm>
            <a:off x="7990516" y="315122"/>
            <a:ext cx="922730" cy="633974"/>
          </a:xfrm>
          <a:prstGeom prst="rect">
            <a:avLst/>
          </a:prstGeom>
          <a:noFill/>
          <a:ln>
            <a:noFill/>
          </a:ln>
        </p:spPr>
      </p:pic>
      <p:sp>
        <p:nvSpPr>
          <p:cNvPr id="186" name="Google Shape;186;p10"/>
          <p:cNvSpPr/>
          <p:nvPr/>
        </p:nvSpPr>
        <p:spPr>
          <a:xfrm>
            <a:off x="1801713" y="2571750"/>
            <a:ext cx="5299200" cy="531000"/>
          </a:xfrm>
          <a:prstGeom prst="leftRightArrow">
            <a:avLst>
              <a:gd fmla="val 50000" name="adj1"/>
              <a:gd fmla="val 50000" name="adj2"/>
            </a:avLst>
          </a:prstGeom>
          <a:solidFill>
            <a:srgbClr val="7030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0"/>
          <p:cNvSpPr txBox="1"/>
          <p:nvPr/>
        </p:nvSpPr>
        <p:spPr>
          <a:xfrm>
            <a:off x="425525" y="2456250"/>
            <a:ext cx="1255500" cy="76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1" lang="en" sz="3500" u="none" cap="none" strike="noStrike">
                <a:solidFill>
                  <a:schemeClr val="accent1"/>
                </a:solidFill>
                <a:latin typeface="Caveat"/>
                <a:ea typeface="Caveat"/>
                <a:cs typeface="Caveat"/>
                <a:sym typeface="Caveat"/>
              </a:rPr>
              <a:t>Passive</a:t>
            </a:r>
            <a:endParaRPr b="0" i="1" sz="3500" u="none" cap="none" strike="noStrike">
              <a:solidFill>
                <a:schemeClr val="accent1"/>
              </a:solidFill>
              <a:latin typeface="Caveat"/>
              <a:ea typeface="Caveat"/>
              <a:cs typeface="Caveat"/>
              <a:sym typeface="Caveat"/>
            </a:endParaRPr>
          </a:p>
        </p:txBody>
      </p:sp>
      <p:sp>
        <p:nvSpPr>
          <p:cNvPr id="188" name="Google Shape;188;p10"/>
          <p:cNvSpPr txBox="1"/>
          <p:nvPr/>
        </p:nvSpPr>
        <p:spPr>
          <a:xfrm>
            <a:off x="7100925" y="2520300"/>
            <a:ext cx="1922400" cy="63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CC0000"/>
                </a:solidFill>
                <a:latin typeface="Impact"/>
                <a:ea typeface="Impact"/>
                <a:cs typeface="Impact"/>
                <a:sym typeface="Impact"/>
              </a:rPr>
              <a:t>Aggressive</a:t>
            </a:r>
            <a:endParaRPr b="0" i="0" sz="2900" u="none" cap="none" strike="noStrike">
              <a:solidFill>
                <a:srgbClr val="CC0000"/>
              </a:solidFill>
              <a:latin typeface="Impact"/>
              <a:ea typeface="Impact"/>
              <a:cs typeface="Impact"/>
              <a:sym typeface="Impact"/>
            </a:endParaRPr>
          </a:p>
        </p:txBody>
      </p:sp>
      <p:sp>
        <p:nvSpPr>
          <p:cNvPr id="189" name="Google Shape;189;p10"/>
          <p:cNvSpPr/>
          <p:nvPr/>
        </p:nvSpPr>
        <p:spPr>
          <a:xfrm>
            <a:off x="4310400" y="2058975"/>
            <a:ext cx="523200" cy="633900"/>
          </a:xfrm>
          <a:prstGeom prst="downArrow">
            <a:avLst>
              <a:gd fmla="val 50000" name="adj1"/>
              <a:gd fmla="val 50000" name="adj2"/>
            </a:avLst>
          </a:prstGeom>
          <a:solidFill>
            <a:srgbClr val="6995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
          <p:cNvSpPr txBox="1"/>
          <p:nvPr/>
        </p:nvSpPr>
        <p:spPr>
          <a:xfrm>
            <a:off x="3703650" y="1389425"/>
            <a:ext cx="1736700" cy="53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Gill Sans"/>
                <a:ea typeface="Gill Sans"/>
                <a:cs typeface="Gill Sans"/>
                <a:sym typeface="Gill Sans"/>
              </a:rPr>
              <a:t>Assertive</a:t>
            </a:r>
            <a:endParaRPr b="0" i="0" sz="3000" u="none" cap="none" strike="noStrike">
              <a:solidFill>
                <a:schemeClr val="dk1"/>
              </a:solidFill>
              <a:latin typeface="Gill Sans"/>
              <a:ea typeface="Gill Sans"/>
              <a:cs typeface="Gill Sans"/>
              <a:sym typeface="Gill Sans"/>
            </a:endParaRPr>
          </a:p>
        </p:txBody>
      </p:sp>
      <p:sp>
        <p:nvSpPr>
          <p:cNvPr id="191" name="Google Shape;191;p10"/>
          <p:cNvSpPr txBox="1"/>
          <p:nvPr/>
        </p:nvSpPr>
        <p:spPr>
          <a:xfrm>
            <a:off x="1070550" y="3531375"/>
            <a:ext cx="7002900" cy="103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dk1"/>
                </a:solidFill>
                <a:latin typeface="Gill Sans"/>
                <a:ea typeface="Gill Sans"/>
                <a:cs typeface="Gill Sans"/>
                <a:sym typeface="Gill Sans"/>
              </a:rPr>
              <a:t>Assertive means being confident and positive as well as consistent, fair and responsible</a:t>
            </a:r>
            <a:endParaRPr b="0" i="0" sz="29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1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1000"/>
                                        <p:tgtEl>
                                          <p:spTgt spid="1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7" name="Google Shape;197;p11"/>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98" name="Google Shape;198;p11"/>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99" name="Google Shape;199;p11"/>
          <p:cNvSpPr txBox="1"/>
          <p:nvPr/>
        </p:nvSpPr>
        <p:spPr>
          <a:xfrm>
            <a:off x="692193" y="542316"/>
            <a:ext cx="49371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Gill Sans"/>
                <a:ea typeface="Gill Sans"/>
                <a:cs typeface="Gill Sans"/>
                <a:sym typeface="Gill Sans"/>
              </a:rPr>
              <a:t>Responding to Bullying Behaviors</a:t>
            </a:r>
            <a:endParaRPr b="0" i="0" sz="500" u="none" cap="none" strike="noStrike">
              <a:solidFill>
                <a:srgbClr val="000000"/>
              </a:solidFill>
              <a:latin typeface="Arial"/>
              <a:ea typeface="Arial"/>
              <a:cs typeface="Arial"/>
              <a:sym typeface="Arial"/>
            </a:endParaRPr>
          </a:p>
        </p:txBody>
      </p:sp>
      <p:sp>
        <p:nvSpPr>
          <p:cNvPr id="200" name="Google Shape;200;p11"/>
          <p:cNvSpPr txBox="1"/>
          <p:nvPr/>
        </p:nvSpPr>
        <p:spPr>
          <a:xfrm>
            <a:off x="1691475" y="2268000"/>
            <a:ext cx="6266100" cy="2285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Anticipate the time of day and time of year</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Keep a short, clear set of rules visible, and talk about them once in a while</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Understand ages and stages of children in your bus</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Learn what to ignore and what to pay attention to</a:t>
            </a:r>
            <a:endParaRPr b="0" i="0" sz="1800" u="none" cap="none" strike="noStrike">
              <a:solidFill>
                <a:schemeClr val="dk1"/>
              </a:solidFill>
              <a:latin typeface="Gill Sans"/>
              <a:ea typeface="Gill Sans"/>
              <a:cs typeface="Gill Sans"/>
              <a:sym typeface="Gill Sans"/>
            </a:endParaRPr>
          </a:p>
        </p:txBody>
      </p:sp>
      <p:sp>
        <p:nvSpPr>
          <p:cNvPr id="201" name="Google Shape;201;p11"/>
          <p:cNvSpPr/>
          <p:nvPr/>
        </p:nvSpPr>
        <p:spPr>
          <a:xfrm rot="5400000">
            <a:off x="1172480" y="2261699"/>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 name="Google Shape;202;p11"/>
          <p:cNvSpPr/>
          <p:nvPr/>
        </p:nvSpPr>
        <p:spPr>
          <a:xfrm rot="5400000">
            <a:off x="1172479" y="284663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 name="Google Shape;203;p11"/>
          <p:cNvSpPr/>
          <p:nvPr/>
        </p:nvSpPr>
        <p:spPr>
          <a:xfrm rot="5400000">
            <a:off x="1172465" y="36059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204" name="Google Shape;204;p11"/>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205" name="Google Shape;205;p11"/>
          <p:cNvSpPr txBox="1"/>
          <p:nvPr/>
        </p:nvSpPr>
        <p:spPr>
          <a:xfrm>
            <a:off x="2103450" y="1509225"/>
            <a:ext cx="4937100" cy="63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1" lang="en" sz="2800" u="none" cap="none" strike="noStrike">
                <a:solidFill>
                  <a:schemeClr val="dk1"/>
                </a:solidFill>
                <a:latin typeface="Gill Sans"/>
                <a:ea typeface="Gill Sans"/>
                <a:cs typeface="Gill Sans"/>
                <a:sym typeface="Gill Sans"/>
              </a:rPr>
              <a:t>Before getting on the bus:</a:t>
            </a:r>
            <a:endParaRPr b="0" i="1" sz="2800" u="none" cap="none" strike="noStrike">
              <a:solidFill>
                <a:schemeClr val="dk1"/>
              </a:solidFill>
              <a:latin typeface="Gill Sans"/>
              <a:ea typeface="Gill Sans"/>
              <a:cs typeface="Gill Sans"/>
              <a:sym typeface="Gill Sans"/>
            </a:endParaRPr>
          </a:p>
        </p:txBody>
      </p:sp>
      <p:sp>
        <p:nvSpPr>
          <p:cNvPr id="206" name="Google Shape;206;p11"/>
          <p:cNvSpPr/>
          <p:nvPr/>
        </p:nvSpPr>
        <p:spPr>
          <a:xfrm rot="5400000">
            <a:off x="1172465" y="42430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 name="Google Shape;212;p12"/>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13" name="Google Shape;213;p12"/>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214" name="Google Shape;214;p12"/>
          <p:cNvSpPr txBox="1"/>
          <p:nvPr/>
        </p:nvSpPr>
        <p:spPr>
          <a:xfrm>
            <a:off x="692193" y="542304"/>
            <a:ext cx="49371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Gill Sans"/>
                <a:ea typeface="Gill Sans"/>
                <a:cs typeface="Gill Sans"/>
                <a:sym typeface="Gill Sans"/>
              </a:rPr>
              <a:t>Responding to Bullying Behaviors</a:t>
            </a:r>
            <a:endParaRPr b="0" i="0" sz="2400" u="none" cap="none" strike="noStrike">
              <a:solidFill>
                <a:srgbClr val="000000"/>
              </a:solidFill>
              <a:latin typeface="Arial"/>
              <a:ea typeface="Arial"/>
              <a:cs typeface="Arial"/>
              <a:sym typeface="Arial"/>
            </a:endParaRPr>
          </a:p>
        </p:txBody>
      </p:sp>
      <p:sp>
        <p:nvSpPr>
          <p:cNvPr id="215" name="Google Shape;215;p12"/>
          <p:cNvSpPr txBox="1"/>
          <p:nvPr/>
        </p:nvSpPr>
        <p:spPr>
          <a:xfrm>
            <a:off x="847339" y="1583125"/>
            <a:ext cx="6649200" cy="13005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Give verbal warnings, using students names whenever possible</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Call your school or supervisor</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Avoid “stare downs” using the rear view mirror</a:t>
            </a:r>
            <a:endParaRPr b="0" i="0" sz="2000" u="none" cap="none" strike="noStrike">
              <a:solidFill>
                <a:schemeClr val="dk1"/>
              </a:solidFill>
              <a:latin typeface="Gill Sans"/>
              <a:ea typeface="Gill Sans"/>
              <a:cs typeface="Gill Sans"/>
              <a:sym typeface="Gill Sans"/>
            </a:endParaRPr>
          </a:p>
        </p:txBody>
      </p:sp>
      <p:pic>
        <p:nvPicPr>
          <p:cNvPr descr="Logo&#10;&#10;Description automatically generated" id="216" name="Google Shape;216;p12"/>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217" name="Google Shape;217;p12"/>
          <p:cNvSpPr txBox="1"/>
          <p:nvPr/>
        </p:nvSpPr>
        <p:spPr>
          <a:xfrm>
            <a:off x="369550" y="1229938"/>
            <a:ext cx="55824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While the bus is in motion:</a:t>
            </a:r>
            <a:endParaRPr b="1" i="0" sz="2300" u="none" cap="none" strike="noStrike">
              <a:solidFill>
                <a:schemeClr val="dk1"/>
              </a:solidFill>
              <a:latin typeface="Gill Sans"/>
              <a:ea typeface="Gill Sans"/>
              <a:cs typeface="Gill Sans"/>
              <a:sym typeface="Gill Sans"/>
            </a:endParaRPr>
          </a:p>
        </p:txBody>
      </p:sp>
      <p:sp>
        <p:nvSpPr>
          <p:cNvPr id="218" name="Google Shape;218;p12"/>
          <p:cNvSpPr txBox="1"/>
          <p:nvPr/>
        </p:nvSpPr>
        <p:spPr>
          <a:xfrm>
            <a:off x="847350" y="3215850"/>
            <a:ext cx="6857100" cy="6849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Have students change seats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Talk with students who bully and/or are bullied. </a:t>
            </a:r>
            <a:endParaRPr b="0" i="0" sz="2000" u="none" cap="none" strike="noStrike">
              <a:solidFill>
                <a:schemeClr val="dk1"/>
              </a:solidFill>
              <a:latin typeface="Gill Sans"/>
              <a:ea typeface="Gill Sans"/>
              <a:cs typeface="Gill Sans"/>
              <a:sym typeface="Gill Sans"/>
            </a:endParaRPr>
          </a:p>
        </p:txBody>
      </p:sp>
      <p:sp>
        <p:nvSpPr>
          <p:cNvPr id="219" name="Google Shape;219;p12"/>
          <p:cNvSpPr txBox="1"/>
          <p:nvPr/>
        </p:nvSpPr>
        <p:spPr>
          <a:xfrm>
            <a:off x="369550" y="2784738"/>
            <a:ext cx="55824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When the bus is stopped:</a:t>
            </a:r>
            <a:endParaRPr b="1" i="0" sz="2300" u="none" cap="none" strike="noStrike">
              <a:solidFill>
                <a:schemeClr val="dk1"/>
              </a:solidFill>
              <a:latin typeface="Gill Sans"/>
              <a:ea typeface="Gill Sans"/>
              <a:cs typeface="Gill Sans"/>
              <a:sym typeface="Gill Sans"/>
            </a:endParaRPr>
          </a:p>
        </p:txBody>
      </p:sp>
      <p:sp>
        <p:nvSpPr>
          <p:cNvPr id="220" name="Google Shape;220;p12"/>
          <p:cNvSpPr txBox="1"/>
          <p:nvPr/>
        </p:nvSpPr>
        <p:spPr>
          <a:xfrm>
            <a:off x="847350" y="3773763"/>
            <a:ext cx="7704300" cy="800400"/>
          </a:xfrm>
          <a:prstGeom prst="rect">
            <a:avLst/>
          </a:prstGeom>
          <a:noFill/>
          <a:ln>
            <a:noFill/>
          </a:ln>
        </p:spPr>
        <p:txBody>
          <a:bodyPr anchorCtr="0" anchor="t" bIns="91425" lIns="91425" spcFirstLastPara="1" rIns="91425" wrap="square" tIns="91425">
            <a:spAutoFit/>
          </a:bodyPr>
          <a:lstStyle/>
          <a:p>
            <a:pPr indent="-355600" lvl="1" marL="9144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This should be done individually to avoid potentially </a:t>
            </a:r>
            <a:endParaRPr b="0" i="0" sz="2000" u="none" cap="none" strike="noStrike">
              <a:solidFill>
                <a:schemeClr val="dk1"/>
              </a:solidFill>
              <a:latin typeface="Gill Sans"/>
              <a:ea typeface="Gill Sans"/>
              <a:cs typeface="Gill Sans"/>
              <a:sym typeface="Gill Sans"/>
            </a:endParaRPr>
          </a:p>
          <a:p>
            <a:pPr indent="0" lvl="0" marL="91440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Gill Sans"/>
                <a:ea typeface="Gill Sans"/>
                <a:cs typeface="Gill Sans"/>
                <a:sym typeface="Gill Sans"/>
              </a:rPr>
              <a:t>re-igniting the bullying situation</a:t>
            </a:r>
            <a:endParaRPr b="0" i="0" sz="2000" u="none" cap="none" strike="noStrike">
              <a:solidFill>
                <a:schemeClr val="dk1"/>
              </a:solidFill>
              <a:latin typeface="Gill Sans"/>
              <a:ea typeface="Gill Sans"/>
              <a:cs typeface="Gill Sans"/>
              <a:sym typeface="Gill Sans"/>
            </a:endParaRPr>
          </a:p>
        </p:txBody>
      </p:sp>
      <p:sp>
        <p:nvSpPr>
          <p:cNvPr id="221" name="Google Shape;221;p12"/>
          <p:cNvSpPr txBox="1"/>
          <p:nvPr/>
        </p:nvSpPr>
        <p:spPr>
          <a:xfrm>
            <a:off x="847350" y="4339550"/>
            <a:ext cx="6936000" cy="800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Implement seat assignments based on district policy</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Request assistance from school or teachers as appropriate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7" name="Google Shape;227;p13"/>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28" name="Google Shape;228;p13"/>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229" name="Google Shape;229;p13"/>
          <p:cNvSpPr txBox="1"/>
          <p:nvPr/>
        </p:nvSpPr>
        <p:spPr>
          <a:xfrm>
            <a:off x="692193" y="542304"/>
            <a:ext cx="49371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Gill Sans"/>
                <a:ea typeface="Gill Sans"/>
                <a:cs typeface="Gill Sans"/>
                <a:sym typeface="Gill Sans"/>
              </a:rPr>
              <a:t>Responding to Bullying Behaviors</a:t>
            </a:r>
            <a:endParaRPr b="0" i="0" sz="2400" u="none" cap="none" strike="noStrike">
              <a:solidFill>
                <a:srgbClr val="000000"/>
              </a:solidFill>
              <a:latin typeface="Arial"/>
              <a:ea typeface="Arial"/>
              <a:cs typeface="Arial"/>
              <a:sym typeface="Arial"/>
            </a:endParaRPr>
          </a:p>
        </p:txBody>
      </p:sp>
      <p:sp>
        <p:nvSpPr>
          <p:cNvPr id="230" name="Google Shape;230;p13"/>
          <p:cNvSpPr txBox="1"/>
          <p:nvPr/>
        </p:nvSpPr>
        <p:spPr>
          <a:xfrm>
            <a:off x="425525" y="1651675"/>
            <a:ext cx="8079300" cy="34557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Always follow district policies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Stop the bus in a safe place out of traffic</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Secure the bus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Stand up and speak clearly and calmly to the student(s) who are bullying another student or students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Change the seat of the student who was bullying and/or the student being bullied, if needed, to a safe seat</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Never put a student off the bus except at school or at their residence or school bus stop</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When intervening, use caution not to challenge or provoke a student who is bullying because it may initiate further negative behavior</a:t>
            </a:r>
            <a:endParaRPr b="0" i="0" sz="2000" u="none" cap="none" strike="noStrike">
              <a:solidFill>
                <a:schemeClr val="dk1"/>
              </a:solidFill>
              <a:latin typeface="Gill Sans"/>
              <a:ea typeface="Gill Sans"/>
              <a:cs typeface="Gill Sans"/>
              <a:sym typeface="Gill Sans"/>
            </a:endParaRPr>
          </a:p>
        </p:txBody>
      </p:sp>
      <p:pic>
        <p:nvPicPr>
          <p:cNvPr descr="Logo&#10;&#10;Description automatically generated" id="231" name="Google Shape;231;p13"/>
          <p:cNvPicPr preferRelativeResize="0"/>
          <p:nvPr/>
        </p:nvPicPr>
        <p:blipFill rotWithShape="1">
          <a:blip r:embed="rId4">
            <a:alphaModFix/>
          </a:blip>
          <a:srcRect b="0" l="0" r="0" t="0"/>
          <a:stretch/>
        </p:blipFill>
        <p:spPr>
          <a:xfrm>
            <a:off x="7943425" y="367588"/>
            <a:ext cx="922730" cy="633974"/>
          </a:xfrm>
          <a:prstGeom prst="rect">
            <a:avLst/>
          </a:prstGeom>
          <a:noFill/>
          <a:ln>
            <a:noFill/>
          </a:ln>
        </p:spPr>
      </p:pic>
      <p:sp>
        <p:nvSpPr>
          <p:cNvPr id="232" name="Google Shape;232;p13"/>
          <p:cNvSpPr txBox="1"/>
          <p:nvPr/>
        </p:nvSpPr>
        <p:spPr>
          <a:xfrm>
            <a:off x="369550" y="1229950"/>
            <a:ext cx="66492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If student or driver safety becomes a concern:</a:t>
            </a:r>
            <a:endParaRPr b="1" i="0" sz="2300" u="none" cap="none" strike="noStrike">
              <a:solidFill>
                <a:schemeClr val="dk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8" name="Google Shape;238;p14"/>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39" name="Google Shape;239;p14"/>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240" name="Google Shape;240;p14"/>
          <p:cNvSpPr txBox="1"/>
          <p:nvPr/>
        </p:nvSpPr>
        <p:spPr>
          <a:xfrm>
            <a:off x="692193" y="457566"/>
            <a:ext cx="4937100" cy="608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Gill Sans"/>
                <a:ea typeface="Gill Sans"/>
                <a:cs typeface="Gill Sans"/>
                <a:sym typeface="Gill Sans"/>
              </a:rPr>
              <a:t>Guidelines</a:t>
            </a:r>
            <a:endParaRPr b="0" i="0" sz="1600" u="none" cap="none" strike="noStrike">
              <a:solidFill>
                <a:srgbClr val="000000"/>
              </a:solidFill>
              <a:latin typeface="Arial"/>
              <a:ea typeface="Arial"/>
              <a:cs typeface="Arial"/>
              <a:sym typeface="Arial"/>
            </a:endParaRPr>
          </a:p>
        </p:txBody>
      </p:sp>
      <p:sp>
        <p:nvSpPr>
          <p:cNvPr id="241" name="Google Shape;241;p14"/>
          <p:cNvSpPr txBox="1"/>
          <p:nvPr/>
        </p:nvSpPr>
        <p:spPr>
          <a:xfrm>
            <a:off x="1557450" y="1588075"/>
            <a:ext cx="6255300" cy="1038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Hands off. Don’t place your hands on students except to protect them in an immediate emergency</a:t>
            </a:r>
            <a:endParaRPr b="1" i="0" sz="2100" u="none" cap="none" strike="noStrike">
              <a:solidFill>
                <a:schemeClr val="dk1"/>
              </a:solidFill>
              <a:latin typeface="Gill Sans"/>
              <a:ea typeface="Gill Sans"/>
              <a:cs typeface="Gill Sans"/>
              <a:sym typeface="Gill Sans"/>
            </a:endParaRPr>
          </a:p>
        </p:txBody>
      </p:sp>
      <p:sp>
        <p:nvSpPr>
          <p:cNvPr id="242" name="Google Shape;242;p14"/>
          <p:cNvSpPr/>
          <p:nvPr/>
        </p:nvSpPr>
        <p:spPr>
          <a:xfrm rot="5400000">
            <a:off x="1061430" y="1653374"/>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3" name="Google Shape;243;p14"/>
          <p:cNvSpPr/>
          <p:nvPr/>
        </p:nvSpPr>
        <p:spPr>
          <a:xfrm rot="5400000">
            <a:off x="1061415" y="30115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244" name="Google Shape;244;p14"/>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245" name="Google Shape;245;p14"/>
          <p:cNvSpPr/>
          <p:nvPr/>
        </p:nvSpPr>
        <p:spPr>
          <a:xfrm rot="5400000">
            <a:off x="1061415" y="39793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6" name="Google Shape;246;p14"/>
          <p:cNvSpPr txBox="1"/>
          <p:nvPr/>
        </p:nvSpPr>
        <p:spPr>
          <a:xfrm>
            <a:off x="1557450" y="2816400"/>
            <a:ext cx="6029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Don’t try to “assist” as student into the seat by forcing him or her down</a:t>
            </a:r>
            <a:endParaRPr b="0" i="0" sz="1400" u="none" cap="none" strike="noStrike">
              <a:solidFill>
                <a:srgbClr val="000000"/>
              </a:solidFill>
              <a:latin typeface="Arial"/>
              <a:ea typeface="Arial"/>
              <a:cs typeface="Arial"/>
              <a:sym typeface="Arial"/>
            </a:endParaRPr>
          </a:p>
        </p:txBody>
      </p:sp>
      <p:sp>
        <p:nvSpPr>
          <p:cNvPr id="247" name="Google Shape;247;p14"/>
          <p:cNvSpPr txBox="1"/>
          <p:nvPr/>
        </p:nvSpPr>
        <p:spPr>
          <a:xfrm>
            <a:off x="1557450" y="3708675"/>
            <a:ext cx="64179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Any physical contact between bus driver or attendant and student must be an absolute last resort in an emergency situation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p:nvPr/>
        </p:nvSpPr>
        <p:spPr>
          <a:xfrm>
            <a:off x="0" y="-97350"/>
            <a:ext cx="9144000" cy="1242600"/>
          </a:xfrm>
          <a:prstGeom prst="rect">
            <a:avLst/>
          </a:prstGeom>
          <a:solidFill>
            <a:srgbClr val="F8A3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1937644" y="263280"/>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54" name="Google Shape;254;p15"/>
          <p:cNvPicPr preferRelativeResize="0"/>
          <p:nvPr/>
        </p:nvPicPr>
        <p:blipFill rotWithShape="1">
          <a:blip r:embed="rId3">
            <a:alphaModFix/>
          </a:blip>
          <a:srcRect b="9942" l="3464" r="0" t="0"/>
          <a:stretch/>
        </p:blipFill>
        <p:spPr>
          <a:xfrm>
            <a:off x="1671049" y="141974"/>
            <a:ext cx="5470451" cy="788021"/>
          </a:xfrm>
          <a:prstGeom prst="rect">
            <a:avLst/>
          </a:prstGeom>
          <a:noFill/>
          <a:ln>
            <a:noFill/>
          </a:ln>
        </p:spPr>
      </p:pic>
      <p:sp>
        <p:nvSpPr>
          <p:cNvPr id="255" name="Google Shape;255;p15"/>
          <p:cNvSpPr txBox="1"/>
          <p:nvPr/>
        </p:nvSpPr>
        <p:spPr>
          <a:xfrm>
            <a:off x="1937718" y="262829"/>
            <a:ext cx="49371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100"/>
              <a:buFont typeface="Arial"/>
              <a:buNone/>
            </a:pPr>
            <a:r>
              <a:rPr b="1" i="0" lang="en" sz="3100" u="none" cap="none" strike="noStrike">
                <a:solidFill>
                  <a:schemeClr val="lt1"/>
                </a:solidFill>
                <a:latin typeface="Gill Sans"/>
                <a:ea typeface="Gill Sans"/>
                <a:cs typeface="Gill Sans"/>
                <a:sym typeface="Gill Sans"/>
              </a:rPr>
              <a:t>De-escalation Techniques</a:t>
            </a:r>
            <a:endParaRPr b="0" i="0" sz="1200" u="none" cap="none" strike="noStrike">
              <a:solidFill>
                <a:srgbClr val="000000"/>
              </a:solidFill>
              <a:latin typeface="Arial"/>
              <a:ea typeface="Arial"/>
              <a:cs typeface="Arial"/>
              <a:sym typeface="Arial"/>
            </a:endParaRPr>
          </a:p>
        </p:txBody>
      </p:sp>
      <p:sp>
        <p:nvSpPr>
          <p:cNvPr id="256" name="Google Shape;256;p15"/>
          <p:cNvSpPr txBox="1"/>
          <p:nvPr/>
        </p:nvSpPr>
        <p:spPr>
          <a:xfrm>
            <a:off x="824164" y="1212125"/>
            <a:ext cx="69762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Maintain Control of Your Emotions</a:t>
            </a:r>
            <a:endParaRPr b="1" i="0" sz="2100" u="none" cap="none" strike="noStrike">
              <a:solidFill>
                <a:schemeClr val="dk1"/>
              </a:solidFill>
              <a:latin typeface="Gill Sans"/>
              <a:ea typeface="Gill Sans"/>
              <a:cs typeface="Gill Sans"/>
              <a:sym typeface="Gill Sans"/>
            </a:endParaRPr>
          </a:p>
        </p:txBody>
      </p:sp>
      <p:sp>
        <p:nvSpPr>
          <p:cNvPr id="257" name="Google Shape;257;p15"/>
          <p:cNvSpPr/>
          <p:nvPr/>
        </p:nvSpPr>
        <p:spPr>
          <a:xfrm rot="5400000">
            <a:off x="288503" y="1229974"/>
            <a:ext cx="347400" cy="3567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8" name="Google Shape;258;p15"/>
          <p:cNvSpPr/>
          <p:nvPr/>
        </p:nvSpPr>
        <p:spPr>
          <a:xfrm rot="5400000">
            <a:off x="288497" y="2621468"/>
            <a:ext cx="347400" cy="3063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259" name="Google Shape;259;p15"/>
          <p:cNvPicPr preferRelativeResize="0"/>
          <p:nvPr/>
        </p:nvPicPr>
        <p:blipFill rotWithShape="1">
          <a:blip r:embed="rId4">
            <a:alphaModFix/>
          </a:blip>
          <a:srcRect b="0" l="0" r="0" t="0"/>
          <a:stretch/>
        </p:blipFill>
        <p:spPr>
          <a:xfrm>
            <a:off x="7942050" y="219000"/>
            <a:ext cx="922730" cy="633974"/>
          </a:xfrm>
          <a:prstGeom prst="rect">
            <a:avLst/>
          </a:prstGeom>
          <a:noFill/>
          <a:ln>
            <a:noFill/>
          </a:ln>
        </p:spPr>
      </p:pic>
      <p:sp>
        <p:nvSpPr>
          <p:cNvPr id="260" name="Google Shape;260;p15"/>
          <p:cNvSpPr/>
          <p:nvPr/>
        </p:nvSpPr>
        <p:spPr>
          <a:xfrm rot="5400000">
            <a:off x="295090" y="387389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1" name="Google Shape;261;p15"/>
          <p:cNvSpPr txBox="1"/>
          <p:nvPr/>
        </p:nvSpPr>
        <p:spPr>
          <a:xfrm>
            <a:off x="806562" y="3837450"/>
            <a:ext cx="62553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De-escalate the Discussion</a:t>
            </a:r>
            <a:endParaRPr b="1" i="0" sz="2100" u="none" cap="none" strike="noStrike">
              <a:solidFill>
                <a:schemeClr val="dk1"/>
              </a:solidFill>
              <a:latin typeface="Gill Sans"/>
              <a:ea typeface="Gill Sans"/>
              <a:cs typeface="Gill Sans"/>
              <a:sym typeface="Gill Sans"/>
            </a:endParaRPr>
          </a:p>
        </p:txBody>
      </p:sp>
      <p:sp>
        <p:nvSpPr>
          <p:cNvPr id="262" name="Google Shape;262;p15"/>
          <p:cNvSpPr txBox="1"/>
          <p:nvPr/>
        </p:nvSpPr>
        <p:spPr>
          <a:xfrm>
            <a:off x="824184" y="2578413"/>
            <a:ext cx="59937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Gill Sans"/>
                <a:ea typeface="Gill Sans"/>
                <a:cs typeface="Gill Sans"/>
                <a:sym typeface="Gill Sans"/>
              </a:rPr>
              <a:t>Communicate Effectively Nonverbally</a:t>
            </a:r>
            <a:endParaRPr b="1" i="0" sz="2100" u="none" cap="none" strike="noStrike">
              <a:solidFill>
                <a:schemeClr val="dk1"/>
              </a:solidFill>
              <a:latin typeface="Gill Sans"/>
              <a:ea typeface="Gill Sans"/>
              <a:cs typeface="Gill Sans"/>
              <a:sym typeface="Gill Sans"/>
            </a:endParaRPr>
          </a:p>
        </p:txBody>
      </p:sp>
      <p:sp>
        <p:nvSpPr>
          <p:cNvPr id="263" name="Google Shape;263;p15"/>
          <p:cNvSpPr txBox="1"/>
          <p:nvPr/>
        </p:nvSpPr>
        <p:spPr>
          <a:xfrm>
            <a:off x="838750" y="1461375"/>
            <a:ext cx="8021400" cy="124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 </a:t>
            </a:r>
            <a:r>
              <a:rPr b="0" i="0" lang="en" sz="1600" u="none" cap="none" strike="noStrike">
                <a:solidFill>
                  <a:schemeClr val="dk1"/>
                </a:solidFill>
                <a:latin typeface="Gill Sans"/>
                <a:ea typeface="Gill Sans"/>
                <a:cs typeface="Gill Sans"/>
                <a:sym typeface="Gill Sans"/>
              </a:rPr>
              <a:t>Appear calm, centered, and self-assured. Use a modulated low tone of voice. Be aware of options. Call the school, your supervisor, security, or the police if you need more help Be very respectful even when firmly setting limits or calling for help.</a:t>
            </a:r>
            <a:endParaRPr b="0" i="0" sz="1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DON’T: </a:t>
            </a:r>
            <a:r>
              <a:rPr b="0" i="0" lang="en" sz="1600" u="none" cap="none" strike="noStrike">
                <a:solidFill>
                  <a:schemeClr val="dk1"/>
                </a:solidFill>
                <a:latin typeface="Gill Sans"/>
                <a:ea typeface="Gill Sans"/>
                <a:cs typeface="Gill Sans"/>
                <a:sym typeface="Gill Sans"/>
              </a:rPr>
              <a:t>Be defensive even if the comments or insults are directed at you.</a:t>
            </a:r>
            <a:endParaRPr b="0" i="0" sz="1600" u="none" cap="none" strike="noStrike">
              <a:solidFill>
                <a:schemeClr val="dk1"/>
              </a:solidFill>
              <a:latin typeface="Gill Sans"/>
              <a:ea typeface="Gill Sans"/>
              <a:cs typeface="Gill Sans"/>
              <a:sym typeface="Gill Sans"/>
            </a:endParaRPr>
          </a:p>
        </p:txBody>
      </p:sp>
      <p:sp>
        <p:nvSpPr>
          <p:cNvPr id="264" name="Google Shape;264;p15"/>
          <p:cNvSpPr txBox="1"/>
          <p:nvPr/>
        </p:nvSpPr>
        <p:spPr>
          <a:xfrm>
            <a:off x="838750" y="2801850"/>
            <a:ext cx="8021400" cy="10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 </a:t>
            </a:r>
            <a:r>
              <a:rPr b="0" i="0" lang="en" sz="1600" u="none" cap="none" strike="noStrike">
                <a:solidFill>
                  <a:schemeClr val="dk1"/>
                </a:solidFill>
                <a:latin typeface="Gill Sans"/>
                <a:ea typeface="Gill Sans"/>
                <a:cs typeface="Gill Sans"/>
                <a:sym typeface="Gill Sans"/>
              </a:rPr>
              <a:t>Allow extra physical space between you and the aggressor, get to the same eye level, keep your hands out of your pockets to protect yourself, and stand at an angle to the student.</a:t>
            </a:r>
            <a:endParaRPr b="0" i="0" sz="1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DON’T: </a:t>
            </a:r>
            <a:r>
              <a:rPr b="0" i="0" lang="en" sz="1600" u="none" cap="none" strike="noStrike">
                <a:solidFill>
                  <a:schemeClr val="dk1"/>
                </a:solidFill>
                <a:latin typeface="Gill Sans"/>
                <a:ea typeface="Gill Sans"/>
                <a:cs typeface="Gill Sans"/>
                <a:sym typeface="Gill Sans"/>
              </a:rPr>
              <a:t>Turn your back, stand full front to the student, maintain constant eye contact, point or shake your finger, smile, or argue.</a:t>
            </a:r>
            <a:endParaRPr b="0" i="0" sz="1600" u="none" cap="none" strike="noStrike">
              <a:solidFill>
                <a:schemeClr val="dk1"/>
              </a:solidFill>
              <a:latin typeface="Gill Sans"/>
              <a:ea typeface="Gill Sans"/>
              <a:cs typeface="Gill Sans"/>
              <a:sym typeface="Gill Sans"/>
            </a:endParaRPr>
          </a:p>
        </p:txBody>
      </p:sp>
      <p:sp>
        <p:nvSpPr>
          <p:cNvPr id="265" name="Google Shape;265;p15"/>
          <p:cNvSpPr txBox="1"/>
          <p:nvPr/>
        </p:nvSpPr>
        <p:spPr>
          <a:xfrm>
            <a:off x="806550" y="4056875"/>
            <a:ext cx="8021400" cy="87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 </a:t>
            </a:r>
            <a:r>
              <a:rPr b="0" i="0" lang="en" sz="1600" u="none" cap="none" strike="noStrike">
                <a:solidFill>
                  <a:schemeClr val="dk1"/>
                </a:solidFill>
                <a:latin typeface="Gill Sans"/>
                <a:ea typeface="Gill Sans"/>
                <a:cs typeface="Gill Sans"/>
                <a:sym typeface="Gill Sans"/>
              </a:rPr>
              <a:t>Trust your instincts, empathize with feelings but not with the behavior, suggest alternatives, and explain limits in a firm but respectful tone.</a:t>
            </a:r>
            <a:endParaRPr b="0" i="0" sz="1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6600"/>
                </a:solidFill>
                <a:latin typeface="Gill Sans"/>
                <a:ea typeface="Gill Sans"/>
                <a:cs typeface="Gill Sans"/>
                <a:sym typeface="Gill Sans"/>
              </a:rPr>
              <a:t>DON’T: </a:t>
            </a:r>
            <a:r>
              <a:rPr b="0" i="0" lang="en" sz="1600" u="none" cap="none" strike="noStrike">
                <a:solidFill>
                  <a:schemeClr val="dk1"/>
                </a:solidFill>
                <a:latin typeface="Gill Sans"/>
                <a:ea typeface="Gill Sans"/>
                <a:cs typeface="Gill Sans"/>
                <a:sym typeface="Gill Sans"/>
              </a:rPr>
              <a:t> Get loud, yell, scream, argue, or analyze..</a:t>
            </a:r>
            <a:endParaRPr b="0" i="0" sz="1600" u="none" cap="none" strike="noStrike">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A group of people in a classroom&#10;&#10;Description automatically generated with medium confidence" id="271" name="Google Shape;271;p16"/>
          <p:cNvPicPr preferRelativeResize="0"/>
          <p:nvPr/>
        </p:nvPicPr>
        <p:blipFill rotWithShape="1">
          <a:blip r:embed="rId3">
            <a:alphaModFix/>
          </a:blip>
          <a:srcRect b="0" l="0" r="0" t="22570"/>
          <a:stretch/>
        </p:blipFill>
        <p:spPr>
          <a:xfrm>
            <a:off x="4945374" y="-4178"/>
            <a:ext cx="3957391" cy="2255037"/>
          </a:xfrm>
          <a:prstGeom prst="rect">
            <a:avLst/>
          </a:prstGeom>
          <a:noFill/>
          <a:ln>
            <a:noFill/>
          </a:ln>
        </p:spPr>
      </p:pic>
      <p:sp>
        <p:nvSpPr>
          <p:cNvPr id="272" name="Google Shape;272;p16"/>
          <p:cNvSpPr/>
          <p:nvPr/>
        </p:nvSpPr>
        <p:spPr>
          <a:xfrm>
            <a:off x="4896961" y="-98406"/>
            <a:ext cx="2854200" cy="2515200"/>
          </a:xfrm>
          <a:prstGeom prst="triangle">
            <a:avLst>
              <a:gd fmla="val 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3" name="Google Shape;273;p16"/>
          <p:cNvSpPr/>
          <p:nvPr/>
        </p:nvSpPr>
        <p:spPr>
          <a:xfrm>
            <a:off x="5117066" y="66132"/>
            <a:ext cx="4026900" cy="50775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4" name="Google Shape;274;p16"/>
          <p:cNvSpPr/>
          <p:nvPr/>
        </p:nvSpPr>
        <p:spPr>
          <a:xfrm>
            <a:off x="5546222" y="3377819"/>
            <a:ext cx="2733900" cy="807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75" name="Google Shape;275;p16"/>
          <p:cNvPicPr preferRelativeResize="0"/>
          <p:nvPr/>
        </p:nvPicPr>
        <p:blipFill rotWithShape="1">
          <a:blip r:embed="rId4">
            <a:alphaModFix/>
          </a:blip>
          <a:srcRect b="9942" l="0" r="0" t="0"/>
          <a:stretch/>
        </p:blipFill>
        <p:spPr>
          <a:xfrm>
            <a:off x="5412812" y="3259549"/>
            <a:ext cx="2733920" cy="788021"/>
          </a:xfrm>
          <a:prstGeom prst="rect">
            <a:avLst/>
          </a:prstGeom>
          <a:noFill/>
          <a:ln>
            <a:noFill/>
          </a:ln>
        </p:spPr>
      </p:pic>
      <p:sp>
        <p:nvSpPr>
          <p:cNvPr id="276" name="Google Shape;276;p16"/>
          <p:cNvSpPr txBox="1"/>
          <p:nvPr/>
        </p:nvSpPr>
        <p:spPr>
          <a:xfrm>
            <a:off x="5473711" y="3403513"/>
            <a:ext cx="2612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Gill Sans"/>
                <a:ea typeface="Gill Sans"/>
                <a:cs typeface="Gill Sans"/>
                <a:sym typeface="Gill Sans"/>
              </a:rPr>
              <a:t>True or False?</a:t>
            </a:r>
            <a:endParaRPr b="0" i="0" sz="2800" u="none" cap="none" strike="noStrike">
              <a:solidFill>
                <a:srgbClr val="000000"/>
              </a:solidFill>
              <a:latin typeface="Arial"/>
              <a:ea typeface="Arial"/>
              <a:cs typeface="Arial"/>
              <a:sym typeface="Arial"/>
            </a:endParaRPr>
          </a:p>
        </p:txBody>
      </p:sp>
      <p:sp>
        <p:nvSpPr>
          <p:cNvPr id="277" name="Google Shape;277;p16"/>
          <p:cNvSpPr txBox="1"/>
          <p:nvPr/>
        </p:nvSpPr>
        <p:spPr>
          <a:xfrm>
            <a:off x="119000" y="446100"/>
            <a:ext cx="5210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Gill Sans"/>
                <a:ea typeface="Gill Sans"/>
                <a:cs typeface="Gill Sans"/>
                <a:sym typeface="Gill Sans"/>
              </a:rPr>
              <a:t>Good Advice/Bad Advice</a:t>
            </a:r>
            <a:endParaRPr b="0" i="0" sz="3400" u="none" cap="none" strike="noStrike">
              <a:solidFill>
                <a:srgbClr val="000000"/>
              </a:solidFill>
              <a:latin typeface="Gill Sans"/>
              <a:ea typeface="Gill Sans"/>
              <a:cs typeface="Gill Sans"/>
              <a:sym typeface="Gill Sans"/>
            </a:endParaRPr>
          </a:p>
        </p:txBody>
      </p:sp>
      <p:sp>
        <p:nvSpPr>
          <p:cNvPr id="278" name="Google Shape;278;p16"/>
          <p:cNvSpPr txBox="1"/>
          <p:nvPr/>
        </p:nvSpPr>
        <p:spPr>
          <a:xfrm>
            <a:off x="202700" y="1318650"/>
            <a:ext cx="5614500" cy="22551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200"/>
              <a:buFont typeface="Arial"/>
              <a:buNone/>
            </a:pPr>
            <a:r>
              <a:rPr b="0" i="0" lang="en" sz="2500" u="none" cap="none" strike="noStrike">
                <a:solidFill>
                  <a:srgbClr val="000000"/>
                </a:solidFill>
                <a:latin typeface="Gill Sans"/>
                <a:ea typeface="Gill Sans"/>
                <a:cs typeface="Gill Sans"/>
                <a:sym typeface="Gill Sans"/>
              </a:rPr>
              <a:t>One way to get the attention of students </a:t>
            </a:r>
            <a:br>
              <a:rPr b="0" i="0" lang="en" sz="2500" u="none" cap="none" strike="noStrike">
                <a:solidFill>
                  <a:srgbClr val="000000"/>
                </a:solidFill>
                <a:latin typeface="Gill Sans"/>
                <a:ea typeface="Gill Sans"/>
                <a:cs typeface="Gill Sans"/>
                <a:sym typeface="Gill Sans"/>
              </a:rPr>
            </a:br>
            <a:r>
              <a:rPr b="0" i="0" lang="en" sz="2500" u="none" cap="none" strike="noStrike">
                <a:solidFill>
                  <a:srgbClr val="000000"/>
                </a:solidFill>
                <a:latin typeface="Gill Sans"/>
                <a:ea typeface="Gill Sans"/>
                <a:cs typeface="Gill Sans"/>
                <a:sym typeface="Gill Sans"/>
              </a:rPr>
              <a:t>on the bus and their willingness to address bullying among their peers is to write up the whole bus when serious bullying occurs.</a:t>
            </a:r>
            <a:endParaRPr b="0" i="0" sz="2500" u="none" cap="none" strike="noStrike">
              <a:solidFill>
                <a:srgbClr val="000000"/>
              </a:solidFill>
              <a:latin typeface="Gill Sans"/>
              <a:ea typeface="Gill Sans"/>
              <a:cs typeface="Gill Sans"/>
              <a:sym typeface="Gill Sans"/>
            </a:endParaRPr>
          </a:p>
        </p:txBody>
      </p:sp>
      <p:sp>
        <p:nvSpPr>
          <p:cNvPr id="279" name="Google Shape;279;p16"/>
          <p:cNvSpPr txBox="1"/>
          <p:nvPr/>
        </p:nvSpPr>
        <p:spPr>
          <a:xfrm>
            <a:off x="997700" y="3670150"/>
            <a:ext cx="3452700" cy="11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FF0000"/>
                </a:solidFill>
                <a:latin typeface="Gill Sans"/>
                <a:ea typeface="Gill Sans"/>
                <a:cs typeface="Gill Sans"/>
                <a:sym typeface="Gill Sans"/>
              </a:rPr>
              <a:t>FALSE</a:t>
            </a:r>
            <a:endParaRPr b="1" i="0" sz="5000" u="none" cap="none" strike="noStrike">
              <a:solidFill>
                <a:srgbClr val="FF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400"/>
                                        <p:tgtEl>
                                          <p:spTgt spid="2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A group of people in a classroom&#10;&#10;Description automatically generated with medium confidence" id="285" name="Google Shape;285;p17"/>
          <p:cNvPicPr preferRelativeResize="0"/>
          <p:nvPr/>
        </p:nvPicPr>
        <p:blipFill rotWithShape="1">
          <a:blip r:embed="rId3">
            <a:alphaModFix/>
          </a:blip>
          <a:srcRect b="0" l="0" r="0" t="22570"/>
          <a:stretch/>
        </p:blipFill>
        <p:spPr>
          <a:xfrm>
            <a:off x="4945374" y="-4178"/>
            <a:ext cx="3957391" cy="2255037"/>
          </a:xfrm>
          <a:prstGeom prst="rect">
            <a:avLst/>
          </a:prstGeom>
          <a:noFill/>
          <a:ln>
            <a:noFill/>
          </a:ln>
        </p:spPr>
      </p:pic>
      <p:sp>
        <p:nvSpPr>
          <p:cNvPr id="286" name="Google Shape;286;p17"/>
          <p:cNvSpPr/>
          <p:nvPr/>
        </p:nvSpPr>
        <p:spPr>
          <a:xfrm>
            <a:off x="4896961" y="-98406"/>
            <a:ext cx="2854200" cy="2515200"/>
          </a:xfrm>
          <a:prstGeom prst="triangle">
            <a:avLst>
              <a:gd fmla="val 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7" name="Google Shape;287;p17"/>
          <p:cNvSpPr/>
          <p:nvPr/>
        </p:nvSpPr>
        <p:spPr>
          <a:xfrm>
            <a:off x="5117066" y="66132"/>
            <a:ext cx="4026900" cy="50775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8" name="Google Shape;288;p17"/>
          <p:cNvSpPr/>
          <p:nvPr/>
        </p:nvSpPr>
        <p:spPr>
          <a:xfrm>
            <a:off x="5546222" y="3377819"/>
            <a:ext cx="2733900" cy="807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289" name="Google Shape;289;p17"/>
          <p:cNvPicPr preferRelativeResize="0"/>
          <p:nvPr/>
        </p:nvPicPr>
        <p:blipFill rotWithShape="1">
          <a:blip r:embed="rId4">
            <a:alphaModFix/>
          </a:blip>
          <a:srcRect b="9942" l="0" r="0" t="0"/>
          <a:stretch/>
        </p:blipFill>
        <p:spPr>
          <a:xfrm>
            <a:off x="5412812" y="3259549"/>
            <a:ext cx="2733920" cy="788021"/>
          </a:xfrm>
          <a:prstGeom prst="rect">
            <a:avLst/>
          </a:prstGeom>
          <a:noFill/>
          <a:ln>
            <a:noFill/>
          </a:ln>
        </p:spPr>
      </p:pic>
      <p:sp>
        <p:nvSpPr>
          <p:cNvPr id="290" name="Google Shape;290;p17"/>
          <p:cNvSpPr txBox="1"/>
          <p:nvPr/>
        </p:nvSpPr>
        <p:spPr>
          <a:xfrm>
            <a:off x="5473711" y="3403513"/>
            <a:ext cx="2612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Gill Sans"/>
                <a:ea typeface="Gill Sans"/>
                <a:cs typeface="Gill Sans"/>
                <a:sym typeface="Gill Sans"/>
              </a:rPr>
              <a:t>True or False?</a:t>
            </a:r>
            <a:endParaRPr b="0" i="0" sz="2800" u="none" cap="none" strike="noStrike">
              <a:solidFill>
                <a:srgbClr val="000000"/>
              </a:solidFill>
              <a:latin typeface="Arial"/>
              <a:ea typeface="Arial"/>
              <a:cs typeface="Arial"/>
              <a:sym typeface="Arial"/>
            </a:endParaRPr>
          </a:p>
        </p:txBody>
      </p:sp>
      <p:sp>
        <p:nvSpPr>
          <p:cNvPr id="291" name="Google Shape;291;p17"/>
          <p:cNvSpPr txBox="1"/>
          <p:nvPr/>
        </p:nvSpPr>
        <p:spPr>
          <a:xfrm>
            <a:off x="119000" y="446100"/>
            <a:ext cx="5210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Gill Sans"/>
                <a:ea typeface="Gill Sans"/>
                <a:cs typeface="Gill Sans"/>
                <a:sym typeface="Gill Sans"/>
              </a:rPr>
              <a:t>Good Advice/Bad Advice</a:t>
            </a:r>
            <a:endParaRPr b="0" i="0" sz="3400" u="none" cap="none" strike="noStrike">
              <a:solidFill>
                <a:srgbClr val="000000"/>
              </a:solidFill>
              <a:latin typeface="Gill Sans"/>
              <a:ea typeface="Gill Sans"/>
              <a:cs typeface="Gill Sans"/>
              <a:sym typeface="Gill Sans"/>
            </a:endParaRPr>
          </a:p>
        </p:txBody>
      </p:sp>
      <p:sp>
        <p:nvSpPr>
          <p:cNvPr id="292" name="Google Shape;292;p17"/>
          <p:cNvSpPr txBox="1"/>
          <p:nvPr/>
        </p:nvSpPr>
        <p:spPr>
          <a:xfrm>
            <a:off x="202700" y="1318650"/>
            <a:ext cx="5614500" cy="22551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200"/>
              <a:buFont typeface="Arial"/>
              <a:buNone/>
            </a:pPr>
            <a:r>
              <a:rPr b="0" i="0" lang="en" sz="3000" u="none" cap="none" strike="noStrike">
                <a:solidFill>
                  <a:srgbClr val="000000"/>
                </a:solidFill>
                <a:latin typeface="Gill Sans"/>
                <a:ea typeface="Gill Sans"/>
                <a:cs typeface="Gill Sans"/>
                <a:sym typeface="Gill Sans"/>
              </a:rPr>
              <a:t>If a student swears, it is best to write down the actual curse words a student uses, unless your school policy forbids it.</a:t>
            </a:r>
            <a:endParaRPr b="0" i="0" sz="3000" u="none" cap="none" strike="noStrike">
              <a:solidFill>
                <a:srgbClr val="000000"/>
              </a:solidFill>
              <a:latin typeface="Gill Sans"/>
              <a:ea typeface="Gill Sans"/>
              <a:cs typeface="Gill Sans"/>
              <a:sym typeface="Gill Sans"/>
            </a:endParaRPr>
          </a:p>
        </p:txBody>
      </p:sp>
      <p:sp>
        <p:nvSpPr>
          <p:cNvPr id="293" name="Google Shape;293;p17"/>
          <p:cNvSpPr txBox="1"/>
          <p:nvPr/>
        </p:nvSpPr>
        <p:spPr>
          <a:xfrm>
            <a:off x="997700" y="3670150"/>
            <a:ext cx="3452700" cy="11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699544"/>
                </a:solidFill>
                <a:latin typeface="Caveat"/>
                <a:ea typeface="Caveat"/>
                <a:cs typeface="Caveat"/>
                <a:sym typeface="Caveat"/>
              </a:rPr>
              <a:t>TRUE</a:t>
            </a:r>
            <a:endParaRPr b="1" i="0" sz="5000" u="none" cap="none" strike="noStrike">
              <a:solidFill>
                <a:srgbClr val="699544"/>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400"/>
                                        <p:tgtEl>
                                          <p:spTgt spid="2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A group of people in a classroom&#10;&#10;Description automatically generated with medium confidence" id="299" name="Google Shape;299;p18"/>
          <p:cNvPicPr preferRelativeResize="0"/>
          <p:nvPr/>
        </p:nvPicPr>
        <p:blipFill rotWithShape="1">
          <a:blip r:embed="rId3">
            <a:alphaModFix/>
          </a:blip>
          <a:srcRect b="0" l="0" r="0" t="22570"/>
          <a:stretch/>
        </p:blipFill>
        <p:spPr>
          <a:xfrm>
            <a:off x="4945374" y="-4178"/>
            <a:ext cx="3957391" cy="2255037"/>
          </a:xfrm>
          <a:prstGeom prst="rect">
            <a:avLst/>
          </a:prstGeom>
          <a:noFill/>
          <a:ln>
            <a:noFill/>
          </a:ln>
        </p:spPr>
      </p:pic>
      <p:sp>
        <p:nvSpPr>
          <p:cNvPr id="300" name="Google Shape;300;p18"/>
          <p:cNvSpPr/>
          <p:nvPr/>
        </p:nvSpPr>
        <p:spPr>
          <a:xfrm>
            <a:off x="4896961" y="-98406"/>
            <a:ext cx="2854200" cy="2515200"/>
          </a:xfrm>
          <a:prstGeom prst="triangle">
            <a:avLst>
              <a:gd fmla="val 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1" name="Google Shape;301;p18"/>
          <p:cNvSpPr/>
          <p:nvPr/>
        </p:nvSpPr>
        <p:spPr>
          <a:xfrm>
            <a:off x="5117066" y="66132"/>
            <a:ext cx="4026900" cy="50775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2" name="Google Shape;302;p18"/>
          <p:cNvSpPr/>
          <p:nvPr/>
        </p:nvSpPr>
        <p:spPr>
          <a:xfrm>
            <a:off x="5546222" y="3377819"/>
            <a:ext cx="2733900" cy="807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303" name="Google Shape;303;p18"/>
          <p:cNvPicPr preferRelativeResize="0"/>
          <p:nvPr/>
        </p:nvPicPr>
        <p:blipFill rotWithShape="1">
          <a:blip r:embed="rId4">
            <a:alphaModFix/>
          </a:blip>
          <a:srcRect b="9942" l="0" r="0" t="0"/>
          <a:stretch/>
        </p:blipFill>
        <p:spPr>
          <a:xfrm>
            <a:off x="5412812" y="3259549"/>
            <a:ext cx="2733920" cy="788021"/>
          </a:xfrm>
          <a:prstGeom prst="rect">
            <a:avLst/>
          </a:prstGeom>
          <a:noFill/>
          <a:ln>
            <a:noFill/>
          </a:ln>
        </p:spPr>
      </p:pic>
      <p:sp>
        <p:nvSpPr>
          <p:cNvPr id="304" name="Google Shape;304;p18"/>
          <p:cNvSpPr txBox="1"/>
          <p:nvPr/>
        </p:nvSpPr>
        <p:spPr>
          <a:xfrm>
            <a:off x="5473711" y="3403513"/>
            <a:ext cx="2612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Gill Sans"/>
                <a:ea typeface="Gill Sans"/>
                <a:cs typeface="Gill Sans"/>
                <a:sym typeface="Gill Sans"/>
              </a:rPr>
              <a:t>True or False?</a:t>
            </a:r>
            <a:endParaRPr b="0" i="0" sz="2800" u="none" cap="none" strike="noStrike">
              <a:solidFill>
                <a:srgbClr val="000000"/>
              </a:solidFill>
              <a:latin typeface="Arial"/>
              <a:ea typeface="Arial"/>
              <a:cs typeface="Arial"/>
              <a:sym typeface="Arial"/>
            </a:endParaRPr>
          </a:p>
        </p:txBody>
      </p:sp>
      <p:sp>
        <p:nvSpPr>
          <p:cNvPr id="305" name="Google Shape;305;p18"/>
          <p:cNvSpPr txBox="1"/>
          <p:nvPr/>
        </p:nvSpPr>
        <p:spPr>
          <a:xfrm>
            <a:off x="119000" y="446100"/>
            <a:ext cx="5210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Gill Sans"/>
                <a:ea typeface="Gill Sans"/>
                <a:cs typeface="Gill Sans"/>
                <a:sym typeface="Gill Sans"/>
              </a:rPr>
              <a:t>Good Advice/Bad Advice</a:t>
            </a:r>
            <a:endParaRPr b="0" i="0" sz="3400" u="none" cap="none" strike="noStrike">
              <a:solidFill>
                <a:srgbClr val="000000"/>
              </a:solidFill>
              <a:latin typeface="Gill Sans"/>
              <a:ea typeface="Gill Sans"/>
              <a:cs typeface="Gill Sans"/>
              <a:sym typeface="Gill Sans"/>
            </a:endParaRPr>
          </a:p>
        </p:txBody>
      </p:sp>
      <p:sp>
        <p:nvSpPr>
          <p:cNvPr id="306" name="Google Shape;306;p18"/>
          <p:cNvSpPr txBox="1"/>
          <p:nvPr/>
        </p:nvSpPr>
        <p:spPr>
          <a:xfrm>
            <a:off x="202700" y="1318650"/>
            <a:ext cx="5614500" cy="22551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200"/>
              <a:buFont typeface="Arial"/>
              <a:buNone/>
            </a:pPr>
            <a:r>
              <a:rPr b="0" i="0" lang="en" sz="2700" u="none" cap="none" strike="noStrike">
                <a:solidFill>
                  <a:srgbClr val="000000"/>
                </a:solidFill>
                <a:latin typeface="Gill Sans"/>
                <a:ea typeface="Gill Sans"/>
                <a:cs typeface="Gill Sans"/>
                <a:sym typeface="Gill Sans"/>
              </a:rPr>
              <a:t>When writing a good report or referral, it is important to include your own personal perspective about the student’s motivation or comparisons to his or her siblings.</a:t>
            </a:r>
            <a:endParaRPr b="0" i="0" sz="2700" u="none" cap="none" strike="noStrike">
              <a:solidFill>
                <a:srgbClr val="000000"/>
              </a:solidFill>
              <a:latin typeface="Gill Sans"/>
              <a:ea typeface="Gill Sans"/>
              <a:cs typeface="Gill Sans"/>
              <a:sym typeface="Gill Sans"/>
            </a:endParaRPr>
          </a:p>
        </p:txBody>
      </p:sp>
      <p:sp>
        <p:nvSpPr>
          <p:cNvPr id="307" name="Google Shape;307;p18"/>
          <p:cNvSpPr txBox="1"/>
          <p:nvPr/>
        </p:nvSpPr>
        <p:spPr>
          <a:xfrm>
            <a:off x="997700" y="3670150"/>
            <a:ext cx="3452700" cy="11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FF0000"/>
                </a:solidFill>
                <a:latin typeface="Gill Sans"/>
                <a:ea typeface="Gill Sans"/>
                <a:cs typeface="Gill Sans"/>
                <a:sym typeface="Gill Sans"/>
              </a:rPr>
              <a:t>FALSE</a:t>
            </a:r>
            <a:endParaRPr b="1" i="0" sz="5000" u="none" cap="none" strike="noStrike">
              <a:solidFill>
                <a:srgbClr val="FF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400"/>
                                        <p:tgtEl>
                                          <p:spTgt spid="3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A group of people in a classroom&#10;&#10;Description automatically generated with medium confidence" id="313" name="Google Shape;313;p19"/>
          <p:cNvPicPr preferRelativeResize="0"/>
          <p:nvPr/>
        </p:nvPicPr>
        <p:blipFill rotWithShape="1">
          <a:blip r:embed="rId3">
            <a:alphaModFix/>
          </a:blip>
          <a:srcRect b="0" l="0" r="0" t="22570"/>
          <a:stretch/>
        </p:blipFill>
        <p:spPr>
          <a:xfrm>
            <a:off x="4945374" y="-4178"/>
            <a:ext cx="3957391" cy="2255037"/>
          </a:xfrm>
          <a:prstGeom prst="rect">
            <a:avLst/>
          </a:prstGeom>
          <a:noFill/>
          <a:ln>
            <a:noFill/>
          </a:ln>
        </p:spPr>
      </p:pic>
      <p:sp>
        <p:nvSpPr>
          <p:cNvPr id="314" name="Google Shape;314;p19"/>
          <p:cNvSpPr/>
          <p:nvPr/>
        </p:nvSpPr>
        <p:spPr>
          <a:xfrm>
            <a:off x="4896961" y="-98406"/>
            <a:ext cx="2854200" cy="2515200"/>
          </a:xfrm>
          <a:prstGeom prst="triangle">
            <a:avLst>
              <a:gd fmla="val 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5" name="Google Shape;315;p19"/>
          <p:cNvSpPr/>
          <p:nvPr/>
        </p:nvSpPr>
        <p:spPr>
          <a:xfrm>
            <a:off x="5117066" y="66132"/>
            <a:ext cx="4026900" cy="50775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6" name="Google Shape;316;p19"/>
          <p:cNvSpPr/>
          <p:nvPr/>
        </p:nvSpPr>
        <p:spPr>
          <a:xfrm>
            <a:off x="5546222" y="3377819"/>
            <a:ext cx="2733900" cy="807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317" name="Google Shape;317;p19"/>
          <p:cNvPicPr preferRelativeResize="0"/>
          <p:nvPr/>
        </p:nvPicPr>
        <p:blipFill rotWithShape="1">
          <a:blip r:embed="rId4">
            <a:alphaModFix/>
          </a:blip>
          <a:srcRect b="9942" l="0" r="0" t="0"/>
          <a:stretch/>
        </p:blipFill>
        <p:spPr>
          <a:xfrm>
            <a:off x="5412812" y="3259549"/>
            <a:ext cx="2733920" cy="788021"/>
          </a:xfrm>
          <a:prstGeom prst="rect">
            <a:avLst/>
          </a:prstGeom>
          <a:noFill/>
          <a:ln>
            <a:noFill/>
          </a:ln>
        </p:spPr>
      </p:pic>
      <p:sp>
        <p:nvSpPr>
          <p:cNvPr id="318" name="Google Shape;318;p19"/>
          <p:cNvSpPr txBox="1"/>
          <p:nvPr/>
        </p:nvSpPr>
        <p:spPr>
          <a:xfrm>
            <a:off x="5473711" y="3403513"/>
            <a:ext cx="2612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Gill Sans"/>
                <a:ea typeface="Gill Sans"/>
                <a:cs typeface="Gill Sans"/>
                <a:sym typeface="Gill Sans"/>
              </a:rPr>
              <a:t>True or False?</a:t>
            </a:r>
            <a:endParaRPr b="0" i="0" sz="2800" u="none" cap="none" strike="noStrike">
              <a:solidFill>
                <a:srgbClr val="000000"/>
              </a:solidFill>
              <a:latin typeface="Arial"/>
              <a:ea typeface="Arial"/>
              <a:cs typeface="Arial"/>
              <a:sym typeface="Arial"/>
            </a:endParaRPr>
          </a:p>
        </p:txBody>
      </p:sp>
      <p:sp>
        <p:nvSpPr>
          <p:cNvPr id="319" name="Google Shape;319;p19"/>
          <p:cNvSpPr txBox="1"/>
          <p:nvPr/>
        </p:nvSpPr>
        <p:spPr>
          <a:xfrm>
            <a:off x="119000" y="446100"/>
            <a:ext cx="5210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Gill Sans"/>
                <a:ea typeface="Gill Sans"/>
                <a:cs typeface="Gill Sans"/>
                <a:sym typeface="Gill Sans"/>
              </a:rPr>
              <a:t>Good Advice/Bad Advice</a:t>
            </a:r>
            <a:endParaRPr b="0" i="0" sz="3400" u="none" cap="none" strike="noStrike">
              <a:solidFill>
                <a:srgbClr val="000000"/>
              </a:solidFill>
              <a:latin typeface="Gill Sans"/>
              <a:ea typeface="Gill Sans"/>
              <a:cs typeface="Gill Sans"/>
              <a:sym typeface="Gill Sans"/>
            </a:endParaRPr>
          </a:p>
        </p:txBody>
      </p:sp>
      <p:sp>
        <p:nvSpPr>
          <p:cNvPr id="320" name="Google Shape;320;p19"/>
          <p:cNvSpPr txBox="1"/>
          <p:nvPr/>
        </p:nvSpPr>
        <p:spPr>
          <a:xfrm>
            <a:off x="119000" y="1444200"/>
            <a:ext cx="5555700" cy="225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2700" u="none" cap="none" strike="noStrike">
                <a:solidFill>
                  <a:srgbClr val="000000"/>
                </a:solidFill>
                <a:latin typeface="Gill Sans"/>
                <a:ea typeface="Gill Sans"/>
                <a:cs typeface="Gill Sans"/>
                <a:sym typeface="Gill Sans"/>
              </a:rPr>
              <a:t>A high-quality report or referral includes details about what you, as the bus driver, said and did in response to student bullying behavior.</a:t>
            </a:r>
            <a:endParaRPr b="0" i="0" sz="2700" u="none" cap="none" strike="noStrike">
              <a:solidFill>
                <a:srgbClr val="000000"/>
              </a:solidFill>
              <a:latin typeface="Gill Sans"/>
              <a:ea typeface="Gill Sans"/>
              <a:cs typeface="Gill Sans"/>
              <a:sym typeface="Gill Sans"/>
            </a:endParaRPr>
          </a:p>
        </p:txBody>
      </p:sp>
      <p:sp>
        <p:nvSpPr>
          <p:cNvPr id="321" name="Google Shape;321;p19"/>
          <p:cNvSpPr txBox="1"/>
          <p:nvPr/>
        </p:nvSpPr>
        <p:spPr>
          <a:xfrm>
            <a:off x="997700" y="3670150"/>
            <a:ext cx="3452700" cy="11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5000" u="none" cap="none" strike="noStrike">
                <a:solidFill>
                  <a:srgbClr val="699544"/>
                </a:solidFill>
                <a:latin typeface="Caveat"/>
                <a:ea typeface="Caveat"/>
                <a:cs typeface="Caveat"/>
                <a:sym typeface="Caveat"/>
              </a:rPr>
              <a:t>TRUE</a:t>
            </a:r>
            <a:endParaRPr b="1" i="0" sz="5000" u="none" cap="none" strike="noStrike">
              <a:solidFill>
                <a:srgbClr val="699544"/>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400"/>
                                        <p:tgtEl>
                                          <p:spTgt spid="3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 name="Google Shape;71;p2"/>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72" name="Google Shape;72;p2"/>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73" name="Google Shape;73;p2"/>
          <p:cNvSpPr txBox="1"/>
          <p:nvPr/>
        </p:nvSpPr>
        <p:spPr>
          <a:xfrm>
            <a:off x="692118" y="501829"/>
            <a:ext cx="49371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Gill Sans"/>
                <a:ea typeface="Gill Sans"/>
                <a:cs typeface="Gill Sans"/>
                <a:sym typeface="Gill Sans"/>
              </a:rPr>
              <a:t>Introductions</a:t>
            </a:r>
            <a:endParaRPr b="0" i="0" sz="1100" u="none" cap="none" strike="noStrike">
              <a:solidFill>
                <a:srgbClr val="000000"/>
              </a:solidFill>
              <a:latin typeface="Arial"/>
              <a:ea typeface="Arial"/>
              <a:cs typeface="Arial"/>
              <a:sym typeface="Arial"/>
            </a:endParaRPr>
          </a:p>
        </p:txBody>
      </p:sp>
      <p:sp>
        <p:nvSpPr>
          <p:cNvPr id="74" name="Google Shape;74;p2"/>
          <p:cNvSpPr txBox="1"/>
          <p:nvPr/>
        </p:nvSpPr>
        <p:spPr>
          <a:xfrm>
            <a:off x="1580414" y="1659663"/>
            <a:ext cx="6649200" cy="311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Your name</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The school(s) for which you drive a bus</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How long have you been doing school transportation?</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What do you consider to be your primary responsibility as a school bus driver?</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What do you like most about your job, and what causes you the greatest degree of stress as a school bus driver?</a:t>
            </a:r>
            <a:endParaRPr b="1" i="0" sz="1800" u="none" cap="none" strike="noStrike">
              <a:solidFill>
                <a:schemeClr val="dk1"/>
              </a:solidFill>
              <a:latin typeface="Gill Sans"/>
              <a:ea typeface="Gill Sans"/>
              <a:cs typeface="Gill Sans"/>
              <a:sym typeface="Gill Sans"/>
            </a:endParaRPr>
          </a:p>
        </p:txBody>
      </p:sp>
      <p:sp>
        <p:nvSpPr>
          <p:cNvPr id="75" name="Google Shape;75;p2"/>
          <p:cNvSpPr/>
          <p:nvPr/>
        </p:nvSpPr>
        <p:spPr>
          <a:xfrm rot="5400000">
            <a:off x="1061430" y="1653374"/>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6" name="Google Shape;76;p2"/>
          <p:cNvSpPr/>
          <p:nvPr/>
        </p:nvSpPr>
        <p:spPr>
          <a:xfrm rot="5400000">
            <a:off x="1061429" y="2238308"/>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 name="Google Shape;77;p2"/>
          <p:cNvSpPr/>
          <p:nvPr/>
        </p:nvSpPr>
        <p:spPr>
          <a:xfrm rot="5400000">
            <a:off x="1061415" y="2823218"/>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8" name="Google Shape;78;p2"/>
          <p:cNvSpPr/>
          <p:nvPr/>
        </p:nvSpPr>
        <p:spPr>
          <a:xfrm rot="5400000">
            <a:off x="1088115" y="4171002"/>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79" name="Google Shape;79;p2"/>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80" name="Google Shape;80;p2"/>
          <p:cNvSpPr/>
          <p:nvPr/>
        </p:nvSpPr>
        <p:spPr>
          <a:xfrm rot="5400000">
            <a:off x="1061415" y="34081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0"/>
          <p:cNvPicPr preferRelativeResize="0"/>
          <p:nvPr/>
        </p:nvPicPr>
        <p:blipFill rotWithShape="1">
          <a:blip r:embed="rId3">
            <a:alphaModFix/>
          </a:blip>
          <a:srcRect b="0" l="22245" r="0" t="0"/>
          <a:stretch/>
        </p:blipFill>
        <p:spPr>
          <a:xfrm>
            <a:off x="5473700" y="0"/>
            <a:ext cx="3670300" cy="2759250"/>
          </a:xfrm>
          <a:prstGeom prst="rect">
            <a:avLst/>
          </a:prstGeom>
          <a:noFill/>
          <a:ln>
            <a:noFill/>
          </a:ln>
        </p:spPr>
      </p:pic>
      <p:sp>
        <p:nvSpPr>
          <p:cNvPr id="328" name="Google Shape;328;p20"/>
          <p:cNvSpPr/>
          <p:nvPr/>
        </p:nvSpPr>
        <p:spPr>
          <a:xfrm>
            <a:off x="5412800" y="-41775"/>
            <a:ext cx="1897500" cy="2842800"/>
          </a:xfrm>
          <a:prstGeom prst="triangle">
            <a:avLst>
              <a:gd fmla="val 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9" name="Google Shape;329;p20"/>
          <p:cNvSpPr/>
          <p:nvPr/>
        </p:nvSpPr>
        <p:spPr>
          <a:xfrm>
            <a:off x="5117066" y="66132"/>
            <a:ext cx="4026900" cy="50775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0" name="Google Shape;330;p20"/>
          <p:cNvSpPr/>
          <p:nvPr/>
        </p:nvSpPr>
        <p:spPr>
          <a:xfrm>
            <a:off x="5546222" y="3377819"/>
            <a:ext cx="2733900" cy="807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331" name="Google Shape;331;p20"/>
          <p:cNvPicPr preferRelativeResize="0"/>
          <p:nvPr/>
        </p:nvPicPr>
        <p:blipFill rotWithShape="1">
          <a:blip r:embed="rId4">
            <a:alphaModFix/>
          </a:blip>
          <a:srcRect b="9942" l="0" r="0" t="0"/>
          <a:stretch/>
        </p:blipFill>
        <p:spPr>
          <a:xfrm>
            <a:off x="5412812" y="3259549"/>
            <a:ext cx="2733920" cy="788021"/>
          </a:xfrm>
          <a:prstGeom prst="rect">
            <a:avLst/>
          </a:prstGeom>
          <a:noFill/>
          <a:ln>
            <a:noFill/>
          </a:ln>
        </p:spPr>
      </p:pic>
      <p:sp>
        <p:nvSpPr>
          <p:cNvPr id="332" name="Google Shape;332;p20"/>
          <p:cNvSpPr txBox="1"/>
          <p:nvPr/>
        </p:nvSpPr>
        <p:spPr>
          <a:xfrm>
            <a:off x="5473711" y="3403513"/>
            <a:ext cx="2612100" cy="608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Gill Sans"/>
                <a:ea typeface="Gill Sans"/>
                <a:cs typeface="Gill Sans"/>
                <a:sym typeface="Gill Sans"/>
              </a:rPr>
              <a:t>Reflections</a:t>
            </a:r>
            <a:endParaRPr b="0" i="0" sz="3500" u="none" cap="none" strike="noStrike">
              <a:solidFill>
                <a:srgbClr val="000000"/>
              </a:solidFill>
              <a:latin typeface="Arial"/>
              <a:ea typeface="Arial"/>
              <a:cs typeface="Arial"/>
              <a:sym typeface="Arial"/>
            </a:endParaRPr>
          </a:p>
        </p:txBody>
      </p:sp>
      <p:sp>
        <p:nvSpPr>
          <p:cNvPr id="333" name="Google Shape;333;p20"/>
          <p:cNvSpPr txBox="1"/>
          <p:nvPr/>
        </p:nvSpPr>
        <p:spPr>
          <a:xfrm>
            <a:off x="0" y="252075"/>
            <a:ext cx="5555700" cy="138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2600" u="none" cap="none" strike="noStrike">
                <a:solidFill>
                  <a:srgbClr val="000000"/>
                </a:solidFill>
                <a:latin typeface="Gill Sans"/>
                <a:ea typeface="Gill Sans"/>
                <a:cs typeface="Gill Sans"/>
                <a:sym typeface="Gill Sans"/>
              </a:rPr>
              <a:t>What is something you learned in this workshop that </a:t>
            </a:r>
            <a:r>
              <a:rPr b="1" i="0" lang="en" sz="2600" u="none" cap="none" strike="noStrike">
                <a:solidFill>
                  <a:srgbClr val="000000"/>
                </a:solidFill>
                <a:latin typeface="Gill Sans"/>
                <a:ea typeface="Gill Sans"/>
                <a:cs typeface="Gill Sans"/>
                <a:sym typeface="Gill Sans"/>
              </a:rPr>
              <a:t>affirmed </a:t>
            </a:r>
            <a:r>
              <a:rPr b="0" i="0" lang="en" sz="2600" u="none" cap="none" strike="noStrike">
                <a:solidFill>
                  <a:srgbClr val="000000"/>
                </a:solidFill>
                <a:latin typeface="Gill Sans"/>
                <a:ea typeface="Gill Sans"/>
                <a:cs typeface="Gill Sans"/>
                <a:sym typeface="Gill Sans"/>
              </a:rPr>
              <a:t>what you are already doing as a school bus driver?</a:t>
            </a:r>
            <a:endParaRPr b="0" i="0" sz="2600" u="none" cap="none" strike="noStrike">
              <a:solidFill>
                <a:srgbClr val="000000"/>
              </a:solidFill>
              <a:latin typeface="Gill Sans"/>
              <a:ea typeface="Gill Sans"/>
              <a:cs typeface="Gill Sans"/>
              <a:sym typeface="Gill Sans"/>
            </a:endParaRPr>
          </a:p>
        </p:txBody>
      </p:sp>
      <p:sp>
        <p:nvSpPr>
          <p:cNvPr id="334" name="Google Shape;334;p20"/>
          <p:cNvSpPr txBox="1"/>
          <p:nvPr/>
        </p:nvSpPr>
        <p:spPr>
          <a:xfrm>
            <a:off x="533700" y="3858475"/>
            <a:ext cx="4237200" cy="11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rgbClr val="7030A0"/>
                </a:solidFill>
                <a:latin typeface="Caveat"/>
                <a:ea typeface="Caveat"/>
                <a:cs typeface="Caveat"/>
                <a:sym typeface="Caveat"/>
              </a:rPr>
              <a:t>Thanks for participating!</a:t>
            </a:r>
            <a:endParaRPr b="1" i="0" sz="3500" u="none" cap="none" strike="noStrike">
              <a:solidFill>
                <a:srgbClr val="7030A0"/>
              </a:solidFill>
              <a:latin typeface="Caveat"/>
              <a:ea typeface="Caveat"/>
              <a:cs typeface="Caveat"/>
              <a:sym typeface="Caveat"/>
            </a:endParaRPr>
          </a:p>
        </p:txBody>
      </p:sp>
      <p:sp>
        <p:nvSpPr>
          <p:cNvPr id="335" name="Google Shape;335;p20"/>
          <p:cNvSpPr txBox="1"/>
          <p:nvPr/>
        </p:nvSpPr>
        <p:spPr>
          <a:xfrm>
            <a:off x="0" y="2120300"/>
            <a:ext cx="5555700" cy="138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2600" u="none" cap="none" strike="noStrike">
                <a:solidFill>
                  <a:srgbClr val="000000"/>
                </a:solidFill>
                <a:latin typeface="Gill Sans"/>
                <a:ea typeface="Gill Sans"/>
                <a:cs typeface="Gill Sans"/>
                <a:sym typeface="Gill Sans"/>
              </a:rPr>
              <a:t>What is one idea, strategy, or learning that you feel you </a:t>
            </a:r>
            <a:r>
              <a:rPr b="1" i="0" lang="en" sz="2600" u="none" cap="none" strike="noStrike">
                <a:solidFill>
                  <a:srgbClr val="000000"/>
                </a:solidFill>
                <a:latin typeface="Gill Sans"/>
                <a:ea typeface="Gill Sans"/>
                <a:cs typeface="Gill Sans"/>
                <a:sym typeface="Gill Sans"/>
              </a:rPr>
              <a:t>can apply</a:t>
            </a:r>
            <a:r>
              <a:rPr b="0" i="0" lang="en" sz="2600" u="none" cap="none" strike="noStrike">
                <a:solidFill>
                  <a:srgbClr val="000000"/>
                </a:solidFill>
                <a:latin typeface="Gill Sans"/>
                <a:ea typeface="Gill Sans"/>
                <a:cs typeface="Gill Sans"/>
                <a:sym typeface="Gill Sans"/>
              </a:rPr>
              <a:t> to improve your skills and/or experience as a school bus driver?</a:t>
            </a:r>
            <a:endParaRPr b="0" i="0" sz="2600" u="none" cap="none" strike="noStrike">
              <a:solidFill>
                <a:srgbClr val="00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3"/>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87" name="Google Shape;87;p3"/>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88" name="Google Shape;88;p3"/>
          <p:cNvSpPr txBox="1"/>
          <p:nvPr/>
        </p:nvSpPr>
        <p:spPr>
          <a:xfrm>
            <a:off x="692118" y="501829"/>
            <a:ext cx="49371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Gill Sans"/>
                <a:ea typeface="Gill Sans"/>
                <a:cs typeface="Gill Sans"/>
                <a:sym typeface="Gill Sans"/>
              </a:rPr>
              <a:t>Workshop Opportunities</a:t>
            </a:r>
            <a:endParaRPr b="0" i="0" sz="1100" u="none" cap="none" strike="noStrike">
              <a:solidFill>
                <a:srgbClr val="000000"/>
              </a:solidFill>
              <a:latin typeface="Arial"/>
              <a:ea typeface="Arial"/>
              <a:cs typeface="Arial"/>
              <a:sym typeface="Arial"/>
            </a:endParaRPr>
          </a:p>
        </p:txBody>
      </p:sp>
      <p:sp>
        <p:nvSpPr>
          <p:cNvPr id="89" name="Google Shape;89;p3"/>
          <p:cNvSpPr txBox="1"/>
          <p:nvPr/>
        </p:nvSpPr>
        <p:spPr>
          <a:xfrm>
            <a:off x="1499925" y="2088825"/>
            <a:ext cx="45558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A definition of what bullying is and isn’t</a:t>
            </a:r>
            <a:endParaRPr b="1" i="0" sz="1800" u="none" cap="none" strike="noStrike">
              <a:solidFill>
                <a:schemeClr val="dk1"/>
              </a:solidFill>
              <a:latin typeface="Gill Sans"/>
              <a:ea typeface="Gill Sans"/>
              <a:cs typeface="Gill Sans"/>
              <a:sym typeface="Gill Sans"/>
            </a:endParaRPr>
          </a:p>
        </p:txBody>
      </p:sp>
      <p:sp>
        <p:nvSpPr>
          <p:cNvPr id="90" name="Google Shape;90;p3"/>
          <p:cNvSpPr/>
          <p:nvPr/>
        </p:nvSpPr>
        <p:spPr>
          <a:xfrm rot="5400000">
            <a:off x="980930" y="2082524"/>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1" name="Google Shape;91;p3"/>
          <p:cNvSpPr/>
          <p:nvPr/>
        </p:nvSpPr>
        <p:spPr>
          <a:xfrm rot="5400000">
            <a:off x="980929" y="2667458"/>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2" name="Google Shape;92;p3"/>
          <p:cNvSpPr/>
          <p:nvPr/>
        </p:nvSpPr>
        <p:spPr>
          <a:xfrm rot="5400000">
            <a:off x="980915" y="3252368"/>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93" name="Google Shape;93;p3"/>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94" name="Google Shape;94;p3"/>
          <p:cNvSpPr/>
          <p:nvPr/>
        </p:nvSpPr>
        <p:spPr>
          <a:xfrm rot="5400000">
            <a:off x="980915" y="383729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3"/>
          <p:cNvSpPr txBox="1"/>
          <p:nvPr/>
        </p:nvSpPr>
        <p:spPr>
          <a:xfrm>
            <a:off x="1499925" y="1448525"/>
            <a:ext cx="4937100" cy="34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Gill Sans"/>
                <a:ea typeface="Gill Sans"/>
                <a:cs typeface="Gill Sans"/>
                <a:sym typeface="Gill Sans"/>
              </a:rPr>
              <a:t>This workshop will include:</a:t>
            </a:r>
            <a:endParaRPr b="0" i="0" sz="2200" u="none" cap="none" strike="noStrike">
              <a:solidFill>
                <a:schemeClr val="dk1"/>
              </a:solidFill>
              <a:latin typeface="Gill Sans"/>
              <a:ea typeface="Gill Sans"/>
              <a:cs typeface="Gill Sans"/>
              <a:sym typeface="Gill Sans"/>
            </a:endParaRPr>
          </a:p>
        </p:txBody>
      </p:sp>
      <p:sp>
        <p:nvSpPr>
          <p:cNvPr id="96" name="Google Shape;96;p3"/>
          <p:cNvSpPr txBox="1"/>
          <p:nvPr/>
        </p:nvSpPr>
        <p:spPr>
          <a:xfrm>
            <a:off x="1425850" y="2596350"/>
            <a:ext cx="730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Clarification of what bullying looks like on the school bus</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1425850" y="3181275"/>
            <a:ext cx="554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Ideas for minimizing the occurrence of bullying</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1425850" y="3713275"/>
            <a:ext cx="5402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Strategies for addressing and reporting bullying when it occurs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 picture containing green&#10;&#10;Description automatically generated" id="103" name="Google Shape;103;p4"/>
          <p:cNvPicPr preferRelativeResize="0"/>
          <p:nvPr/>
        </p:nvPicPr>
        <p:blipFill rotWithShape="1">
          <a:blip r:embed="rId3">
            <a:alphaModFix/>
          </a:blip>
          <a:srcRect b="9942" l="3464" r="0" t="0"/>
          <a:stretch/>
        </p:blipFill>
        <p:spPr>
          <a:xfrm>
            <a:off x="2378652" y="4619625"/>
            <a:ext cx="6765348" cy="523875"/>
          </a:xfrm>
          <a:prstGeom prst="rect">
            <a:avLst/>
          </a:prstGeom>
          <a:noFill/>
          <a:ln>
            <a:noFill/>
          </a:ln>
        </p:spPr>
      </p:pic>
      <p:sp>
        <p:nvSpPr>
          <p:cNvPr id="104" name="Google Shape;104;p4"/>
          <p:cNvSpPr/>
          <p:nvPr/>
        </p:nvSpPr>
        <p:spPr>
          <a:xfrm rot="5400000">
            <a:off x="-347625" y="1795500"/>
            <a:ext cx="3695700" cy="30003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105" name="Google Shape;105;p4"/>
          <p:cNvPicPr preferRelativeResize="0"/>
          <p:nvPr/>
        </p:nvPicPr>
        <p:blipFill rotWithShape="1">
          <a:blip r:embed="rId4">
            <a:alphaModFix/>
          </a:blip>
          <a:srcRect b="0" l="0" r="0" t="0"/>
          <a:stretch/>
        </p:blipFill>
        <p:spPr>
          <a:xfrm>
            <a:off x="171860" y="4254677"/>
            <a:ext cx="1146943" cy="788021"/>
          </a:xfrm>
          <a:prstGeom prst="rect">
            <a:avLst/>
          </a:prstGeom>
          <a:noFill/>
          <a:ln>
            <a:noFill/>
          </a:ln>
        </p:spPr>
      </p:pic>
      <p:pic>
        <p:nvPicPr>
          <p:cNvPr descr="Open quotation mark with solid fill" id="106" name="Google Shape;106;p4"/>
          <p:cNvPicPr preferRelativeResize="0"/>
          <p:nvPr/>
        </p:nvPicPr>
        <p:blipFill rotWithShape="1">
          <a:blip r:embed="rId5">
            <a:alphaModFix/>
          </a:blip>
          <a:srcRect b="0" l="0" r="0" t="0"/>
          <a:stretch/>
        </p:blipFill>
        <p:spPr>
          <a:xfrm>
            <a:off x="461675" y="193775"/>
            <a:ext cx="1416850" cy="1416850"/>
          </a:xfrm>
          <a:prstGeom prst="rect">
            <a:avLst/>
          </a:prstGeom>
          <a:noFill/>
          <a:ln>
            <a:noFill/>
          </a:ln>
        </p:spPr>
      </p:pic>
      <p:pic>
        <p:nvPicPr>
          <p:cNvPr descr="Open quotation mark with solid fill" id="107" name="Google Shape;107;p4"/>
          <p:cNvPicPr preferRelativeResize="0"/>
          <p:nvPr/>
        </p:nvPicPr>
        <p:blipFill rotWithShape="1">
          <a:blip r:embed="rId5">
            <a:alphaModFix/>
          </a:blip>
          <a:srcRect b="0" l="0" r="0" t="0"/>
          <a:stretch/>
        </p:blipFill>
        <p:spPr>
          <a:xfrm rot="10800000">
            <a:off x="6978851" y="1610637"/>
            <a:ext cx="1376125" cy="1376125"/>
          </a:xfrm>
          <a:prstGeom prst="rect">
            <a:avLst/>
          </a:prstGeom>
          <a:noFill/>
          <a:ln>
            <a:noFill/>
          </a:ln>
        </p:spPr>
      </p:pic>
      <p:sp>
        <p:nvSpPr>
          <p:cNvPr id="108" name="Google Shape;108;p4"/>
          <p:cNvSpPr txBox="1"/>
          <p:nvPr/>
        </p:nvSpPr>
        <p:spPr>
          <a:xfrm>
            <a:off x="1628577" y="676075"/>
            <a:ext cx="5752800" cy="1993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000"/>
              <a:buFont typeface="Arial"/>
              <a:buNone/>
            </a:pPr>
            <a:r>
              <a:rPr b="0" i="0" lang="en" sz="2500" u="none" cap="none" strike="noStrike">
                <a:solidFill>
                  <a:schemeClr val="dk1"/>
                </a:solidFill>
                <a:latin typeface="Gill Sans"/>
                <a:ea typeface="Gill Sans"/>
                <a:cs typeface="Gill Sans"/>
                <a:sym typeface="Gill Sans"/>
              </a:rPr>
              <a:t>A problem behavior based on power relationships in which a student or a group of students uses power aggressively to cause emotional or physical pain and distress to another student.</a:t>
            </a:r>
            <a:endParaRPr b="1" i="0" sz="2500" u="none" cap="none" strike="noStrike">
              <a:solidFill>
                <a:schemeClr val="dk1"/>
              </a:solidFill>
              <a:latin typeface="Gill Sans"/>
              <a:ea typeface="Gill Sans"/>
              <a:cs typeface="Gill Sans"/>
              <a:sym typeface="Gill Sans"/>
            </a:endParaRPr>
          </a:p>
        </p:txBody>
      </p:sp>
      <p:pic>
        <p:nvPicPr>
          <p:cNvPr descr="A picture containing green&#10;&#10;Description automatically generated" id="109" name="Google Shape;109;p4"/>
          <p:cNvPicPr preferRelativeResize="0"/>
          <p:nvPr/>
        </p:nvPicPr>
        <p:blipFill rotWithShape="1">
          <a:blip r:embed="rId3">
            <a:alphaModFix/>
          </a:blip>
          <a:srcRect b="9942" l="3464" r="0" t="0"/>
          <a:stretch/>
        </p:blipFill>
        <p:spPr>
          <a:xfrm>
            <a:off x="0" y="-1"/>
            <a:ext cx="9144003" cy="523875"/>
          </a:xfrm>
          <a:prstGeom prst="rect">
            <a:avLst/>
          </a:prstGeom>
          <a:noFill/>
          <a:ln>
            <a:noFill/>
          </a:ln>
        </p:spPr>
      </p:pic>
      <p:sp>
        <p:nvSpPr>
          <p:cNvPr id="110" name="Google Shape;110;p4"/>
          <p:cNvSpPr txBox="1"/>
          <p:nvPr/>
        </p:nvSpPr>
        <p:spPr>
          <a:xfrm>
            <a:off x="2693675" y="3060075"/>
            <a:ext cx="5661300" cy="85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20"/>
              </a:spcBef>
              <a:spcAft>
                <a:spcPts val="0"/>
              </a:spcAft>
              <a:buClr>
                <a:schemeClr val="dk1"/>
              </a:buClr>
              <a:buSzPts val="3000"/>
              <a:buFont typeface="Arial"/>
              <a:buNone/>
            </a:pPr>
            <a:r>
              <a:rPr b="0" i="0" lang="en" sz="2000" u="none" cap="none" strike="noStrike">
                <a:solidFill>
                  <a:schemeClr val="dk1"/>
                </a:solidFill>
                <a:latin typeface="Gill Sans"/>
                <a:ea typeface="Gill Sans"/>
                <a:cs typeface="Gill Sans"/>
                <a:sym typeface="Gill Sans"/>
              </a:rPr>
              <a:t>Bullying experiences include not only physical aggression but also verbal aggression, including teasing and taunting, spreading rumors, or socially rejecting and isolating another student.</a:t>
            </a:r>
            <a:endParaRPr b="0" i="0" sz="2000" u="none" cap="none" strike="noStrike">
              <a:solidFill>
                <a:schemeClr val="dk2"/>
              </a:solidFill>
              <a:latin typeface="Gill Sans"/>
              <a:ea typeface="Gill Sans"/>
              <a:cs typeface="Gill Sans"/>
              <a:sym typeface="Gill Sans"/>
            </a:endParaRPr>
          </a:p>
        </p:txBody>
      </p:sp>
      <p:sp>
        <p:nvSpPr>
          <p:cNvPr id="111" name="Google Shape;111;p4"/>
          <p:cNvSpPr txBox="1"/>
          <p:nvPr/>
        </p:nvSpPr>
        <p:spPr>
          <a:xfrm>
            <a:off x="2484147" y="-15412"/>
            <a:ext cx="4175700" cy="554700"/>
          </a:xfrm>
          <a:prstGeom prst="rect">
            <a:avLst/>
          </a:prstGeom>
          <a:noFill/>
          <a:ln>
            <a:noFill/>
          </a:ln>
        </p:spPr>
        <p:txBody>
          <a:bodyPr anchorCtr="0" anchor="t" bIns="38350" lIns="76725" spcFirstLastPara="1" rIns="76725" wrap="square" tIns="38350">
            <a:spAutoFit/>
          </a:bodyPr>
          <a:lstStyle/>
          <a:p>
            <a:pPr indent="0" lvl="0" marL="0" marR="0" rtl="0" algn="ct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Gill Sans"/>
                <a:ea typeface="Gill Sans"/>
                <a:cs typeface="Gill Sans"/>
                <a:sym typeface="Gill Sans"/>
              </a:rPr>
              <a:t>What is Bullying?</a:t>
            </a:r>
            <a:endParaRPr b="0" i="0" sz="3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7" name="Google Shape;117;p5"/>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18" name="Google Shape;118;p5"/>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19" name="Google Shape;119;p5"/>
          <p:cNvSpPr txBox="1"/>
          <p:nvPr/>
        </p:nvSpPr>
        <p:spPr>
          <a:xfrm>
            <a:off x="692165" y="513435"/>
            <a:ext cx="4937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Gill Sans"/>
                <a:ea typeface="Gill Sans"/>
                <a:cs typeface="Gill Sans"/>
                <a:sym typeface="Gill Sans"/>
              </a:rPr>
              <a:t>Student Bullying</a:t>
            </a:r>
            <a:endParaRPr b="0" i="0" sz="800" u="none" cap="none" strike="noStrike">
              <a:solidFill>
                <a:srgbClr val="000000"/>
              </a:solidFill>
              <a:latin typeface="Arial"/>
              <a:ea typeface="Arial"/>
              <a:cs typeface="Arial"/>
              <a:sym typeface="Arial"/>
            </a:endParaRPr>
          </a:p>
        </p:txBody>
      </p:sp>
      <p:sp>
        <p:nvSpPr>
          <p:cNvPr id="120" name="Google Shape;120;p5"/>
          <p:cNvSpPr txBox="1"/>
          <p:nvPr/>
        </p:nvSpPr>
        <p:spPr>
          <a:xfrm>
            <a:off x="3672200" y="2670800"/>
            <a:ext cx="4646100" cy="1700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Gill Sans"/>
                <a:ea typeface="Gill Sans"/>
                <a:cs typeface="Gill Sans"/>
                <a:sym typeface="Gill Sans"/>
              </a:rPr>
              <a:t>A total of 31.7% report being bullied</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Gill Sans"/>
                <a:ea typeface="Gill Sans"/>
                <a:cs typeface="Gill Sans"/>
                <a:sym typeface="Gill Sans"/>
              </a:rPr>
              <a:t>Of those students, 8% say they were bullied on the bus</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p:txBody>
      </p:sp>
      <p:sp>
        <p:nvSpPr>
          <p:cNvPr id="121" name="Google Shape;121;p5"/>
          <p:cNvSpPr/>
          <p:nvPr/>
        </p:nvSpPr>
        <p:spPr>
          <a:xfrm rot="5400000">
            <a:off x="3206286" y="2661350"/>
            <a:ext cx="347400" cy="3663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2" name="Google Shape;122;p5"/>
          <p:cNvSpPr/>
          <p:nvPr/>
        </p:nvSpPr>
        <p:spPr>
          <a:xfrm rot="5400000">
            <a:off x="3206267" y="3337996"/>
            <a:ext cx="347400" cy="3663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123" name="Google Shape;123;p5"/>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124" name="Google Shape;124;p5"/>
          <p:cNvSpPr txBox="1"/>
          <p:nvPr/>
        </p:nvSpPr>
        <p:spPr>
          <a:xfrm>
            <a:off x="587750" y="1250900"/>
            <a:ext cx="5299200" cy="34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Gill Sans"/>
                <a:ea typeface="Gill Sans"/>
                <a:cs typeface="Gill Sans"/>
                <a:sym typeface="Gill Sans"/>
              </a:rPr>
              <a:t>Of students ages 12 through 18 surveyed in the 2006-07 school year…</a:t>
            </a:r>
            <a:endParaRPr b="1" i="0" sz="2000" u="none" cap="none" strike="noStrike">
              <a:solidFill>
                <a:schemeClr val="dk1"/>
              </a:solidFill>
              <a:latin typeface="Gill Sans"/>
              <a:ea typeface="Gill Sans"/>
              <a:cs typeface="Gill Sans"/>
              <a:sym typeface="Gill Sans"/>
            </a:endParaRPr>
          </a:p>
        </p:txBody>
      </p:sp>
      <p:pic>
        <p:nvPicPr>
          <p:cNvPr descr="m1-s5_150_8.jpg" id="125" name="Google Shape;125;p5"/>
          <p:cNvPicPr preferRelativeResize="0"/>
          <p:nvPr/>
        </p:nvPicPr>
        <p:blipFill rotWithShape="1">
          <a:blip r:embed="rId5">
            <a:alphaModFix/>
          </a:blip>
          <a:srcRect b="0" l="0" r="0" t="0"/>
          <a:stretch/>
        </p:blipFill>
        <p:spPr>
          <a:xfrm>
            <a:off x="0" y="2670801"/>
            <a:ext cx="2939799" cy="2499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6"/>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32" name="Google Shape;132;p6"/>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33" name="Google Shape;133;p6"/>
          <p:cNvSpPr txBox="1"/>
          <p:nvPr/>
        </p:nvSpPr>
        <p:spPr>
          <a:xfrm>
            <a:off x="692193" y="526866"/>
            <a:ext cx="49371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lt1"/>
                </a:solidFill>
                <a:latin typeface="Gill Sans"/>
                <a:ea typeface="Gill Sans"/>
                <a:cs typeface="Gill Sans"/>
                <a:sym typeface="Gill Sans"/>
              </a:rPr>
              <a:t>Impact of Bullying on Students</a:t>
            </a:r>
            <a:endParaRPr b="0" i="0" sz="2600" u="none" cap="none" strike="noStrike">
              <a:solidFill>
                <a:srgbClr val="000000"/>
              </a:solidFill>
              <a:latin typeface="Arial"/>
              <a:ea typeface="Arial"/>
              <a:cs typeface="Arial"/>
              <a:sym typeface="Arial"/>
            </a:endParaRPr>
          </a:p>
        </p:txBody>
      </p:sp>
      <p:sp>
        <p:nvSpPr>
          <p:cNvPr id="134" name="Google Shape;134;p6"/>
          <p:cNvSpPr txBox="1"/>
          <p:nvPr/>
        </p:nvSpPr>
        <p:spPr>
          <a:xfrm>
            <a:off x="847339" y="1751413"/>
            <a:ext cx="6649200" cy="13005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Feelings of depression, anxiety, and isolation</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Low self-esteem</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Poor school performance</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Thoughts of suicide and suicide attempts</a:t>
            </a:r>
            <a:endParaRPr b="0" i="0" sz="2000" u="none" cap="none" strike="noStrike">
              <a:solidFill>
                <a:schemeClr val="dk1"/>
              </a:solidFill>
              <a:latin typeface="Gill Sans"/>
              <a:ea typeface="Gill Sans"/>
              <a:cs typeface="Gill Sans"/>
              <a:sym typeface="Gill Sans"/>
            </a:endParaRPr>
          </a:p>
        </p:txBody>
      </p:sp>
      <p:pic>
        <p:nvPicPr>
          <p:cNvPr descr="Logo&#10;&#10;Description automatically generated" id="135" name="Google Shape;135;p6"/>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136" name="Google Shape;136;p6"/>
          <p:cNvSpPr txBox="1"/>
          <p:nvPr/>
        </p:nvSpPr>
        <p:spPr>
          <a:xfrm>
            <a:off x="369550" y="1279825"/>
            <a:ext cx="55824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Students being bullied tend to report:</a:t>
            </a:r>
            <a:endParaRPr b="1" i="0" sz="2300" u="none" cap="none" strike="noStrike">
              <a:solidFill>
                <a:schemeClr val="dk1"/>
              </a:solidFill>
              <a:latin typeface="Gill Sans"/>
              <a:ea typeface="Gill Sans"/>
              <a:cs typeface="Gill Sans"/>
              <a:sym typeface="Gill Sans"/>
            </a:endParaRPr>
          </a:p>
        </p:txBody>
      </p:sp>
      <p:sp>
        <p:nvSpPr>
          <p:cNvPr id="137" name="Google Shape;137;p6"/>
          <p:cNvSpPr txBox="1"/>
          <p:nvPr/>
        </p:nvSpPr>
        <p:spPr>
          <a:xfrm>
            <a:off x="847339" y="3557863"/>
            <a:ext cx="6649200" cy="13005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Feelings of depression, anxiety, and isolation</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Low self-esteem</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Poor school performance</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Thoughts of suicide and suicide attempts</a:t>
            </a:r>
            <a:endParaRPr b="0" i="0" sz="2000" u="none" cap="none" strike="noStrike">
              <a:solidFill>
                <a:schemeClr val="dk1"/>
              </a:solidFill>
              <a:latin typeface="Gill Sans"/>
              <a:ea typeface="Gill Sans"/>
              <a:cs typeface="Gill Sans"/>
              <a:sym typeface="Gill Sans"/>
            </a:endParaRPr>
          </a:p>
        </p:txBody>
      </p:sp>
      <p:sp>
        <p:nvSpPr>
          <p:cNvPr id="138" name="Google Shape;138;p6"/>
          <p:cNvSpPr txBox="1"/>
          <p:nvPr/>
        </p:nvSpPr>
        <p:spPr>
          <a:xfrm>
            <a:off x="425525" y="3053125"/>
            <a:ext cx="55824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Students who bully tend to:</a:t>
            </a:r>
            <a:endParaRPr b="1" i="0" sz="2300" u="none" cap="none" strike="noStrike">
              <a:solidFill>
                <a:schemeClr val="dk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4" name="Google Shape;144;p7"/>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45" name="Google Shape;145;p7"/>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46" name="Google Shape;146;p7"/>
          <p:cNvSpPr txBox="1"/>
          <p:nvPr/>
        </p:nvSpPr>
        <p:spPr>
          <a:xfrm>
            <a:off x="692193" y="465354"/>
            <a:ext cx="4937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lt1"/>
                </a:solidFill>
                <a:latin typeface="Gill Sans"/>
                <a:ea typeface="Gill Sans"/>
                <a:cs typeface="Gill Sans"/>
                <a:sym typeface="Gill Sans"/>
              </a:rPr>
              <a:t>Students Being Bullied</a:t>
            </a:r>
            <a:endParaRPr b="0" i="0" sz="3400" u="none" cap="none" strike="noStrike">
              <a:solidFill>
                <a:srgbClr val="000000"/>
              </a:solidFill>
              <a:latin typeface="Arial"/>
              <a:ea typeface="Arial"/>
              <a:cs typeface="Arial"/>
              <a:sym typeface="Arial"/>
            </a:endParaRPr>
          </a:p>
        </p:txBody>
      </p:sp>
      <p:sp>
        <p:nvSpPr>
          <p:cNvPr id="147" name="Google Shape;147;p7"/>
          <p:cNvSpPr txBox="1"/>
          <p:nvPr/>
        </p:nvSpPr>
        <p:spPr>
          <a:xfrm>
            <a:off x="425525" y="1250900"/>
            <a:ext cx="4404900" cy="37635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Report losing items such as books, electronics, clothing, or jewelry</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Have unexplained injuries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Complain frequently of headaches, stomach aches, or feeling sick</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Lose interest in visiting or talking with friends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Are afraid of going to/from school or other activities with peers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Appear sad, moody, angry, anxious, or depressed</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Talk about suicide</a:t>
            </a:r>
            <a:endParaRPr b="0" i="0" sz="2000" u="none" cap="none" strike="noStrike">
              <a:solidFill>
                <a:schemeClr val="dk1"/>
              </a:solidFill>
              <a:latin typeface="Gill Sans"/>
              <a:ea typeface="Gill Sans"/>
              <a:cs typeface="Gill Sans"/>
              <a:sym typeface="Gill Sans"/>
            </a:endParaRPr>
          </a:p>
        </p:txBody>
      </p:sp>
      <p:pic>
        <p:nvPicPr>
          <p:cNvPr descr="Logo&#10;&#10;Description automatically generated" id="148" name="Google Shape;148;p7"/>
          <p:cNvPicPr preferRelativeResize="0"/>
          <p:nvPr/>
        </p:nvPicPr>
        <p:blipFill rotWithShape="1">
          <a:blip r:embed="rId4">
            <a:alphaModFix/>
          </a:blip>
          <a:srcRect b="0" l="0" r="0" t="0"/>
          <a:stretch/>
        </p:blipFill>
        <p:spPr>
          <a:xfrm>
            <a:off x="7918475" y="194350"/>
            <a:ext cx="922730" cy="633974"/>
          </a:xfrm>
          <a:prstGeom prst="rect">
            <a:avLst/>
          </a:prstGeom>
          <a:noFill/>
          <a:ln>
            <a:noFill/>
          </a:ln>
        </p:spPr>
      </p:pic>
      <p:sp>
        <p:nvSpPr>
          <p:cNvPr id="149" name="Google Shape;149;p7"/>
          <p:cNvSpPr txBox="1"/>
          <p:nvPr/>
        </p:nvSpPr>
        <p:spPr>
          <a:xfrm>
            <a:off x="4830425" y="1572600"/>
            <a:ext cx="4164600" cy="3570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Hurt themselves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Suddenly have fewer friends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Avoid certain places</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Act differently than usual</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Want to sit near the driver</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Want to sit with the same “safe” student or group of students all of the time (behind them, in front of them, or surrounded by them)</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2000" u="none" cap="none" strike="noStrike">
                <a:solidFill>
                  <a:schemeClr val="dk1"/>
                </a:solidFill>
                <a:latin typeface="Gill Sans"/>
                <a:ea typeface="Gill Sans"/>
                <a:cs typeface="Gill Sans"/>
                <a:sym typeface="Gill Sans"/>
              </a:rPr>
              <a:t>Want to sit on the inside seat—not the aisle seat</a:t>
            </a:r>
            <a:endParaRPr b="0" i="0" sz="2000" u="none" cap="none" strike="noStrike">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p:nvPr/>
        </p:nvSpPr>
        <p:spPr>
          <a:xfrm>
            <a:off x="125" y="8375"/>
            <a:ext cx="9144000" cy="1242600"/>
          </a:xfrm>
          <a:prstGeom prst="rect">
            <a:avLst/>
          </a:prstGeom>
          <a:solidFill>
            <a:srgbClr val="F8A3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2264944" y="31565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56" name="Google Shape;156;p8"/>
          <p:cNvPicPr preferRelativeResize="0"/>
          <p:nvPr/>
        </p:nvPicPr>
        <p:blipFill rotWithShape="1">
          <a:blip r:embed="rId3">
            <a:alphaModFix/>
          </a:blip>
          <a:srcRect b="9942" l="3464" r="0" t="0"/>
          <a:stretch/>
        </p:blipFill>
        <p:spPr>
          <a:xfrm>
            <a:off x="1998349" y="194349"/>
            <a:ext cx="5470451" cy="788021"/>
          </a:xfrm>
          <a:prstGeom prst="rect">
            <a:avLst/>
          </a:prstGeom>
          <a:noFill/>
          <a:ln>
            <a:noFill/>
          </a:ln>
        </p:spPr>
      </p:pic>
      <p:sp>
        <p:nvSpPr>
          <p:cNvPr id="157" name="Google Shape;157;p8"/>
          <p:cNvSpPr txBox="1"/>
          <p:nvPr/>
        </p:nvSpPr>
        <p:spPr>
          <a:xfrm>
            <a:off x="2265018" y="292104"/>
            <a:ext cx="4937100" cy="592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lt1"/>
                </a:solidFill>
                <a:latin typeface="Gill Sans"/>
                <a:ea typeface="Gill Sans"/>
                <a:cs typeface="Gill Sans"/>
                <a:sym typeface="Gill Sans"/>
              </a:rPr>
              <a:t>Students Being Bullied</a:t>
            </a:r>
            <a:endParaRPr b="0" i="0" sz="3400" u="none" cap="none" strike="noStrike">
              <a:solidFill>
                <a:srgbClr val="000000"/>
              </a:solidFill>
              <a:latin typeface="Arial"/>
              <a:ea typeface="Arial"/>
              <a:cs typeface="Arial"/>
              <a:sym typeface="Arial"/>
            </a:endParaRPr>
          </a:p>
        </p:txBody>
      </p:sp>
      <p:sp>
        <p:nvSpPr>
          <p:cNvPr id="158" name="Google Shape;158;p8"/>
          <p:cNvSpPr txBox="1"/>
          <p:nvPr/>
        </p:nvSpPr>
        <p:spPr>
          <a:xfrm>
            <a:off x="425525" y="1250900"/>
            <a:ext cx="4404900" cy="3871200"/>
          </a:xfrm>
          <a:prstGeom prst="rect">
            <a:avLst/>
          </a:prstGeom>
          <a:noFill/>
          <a:ln>
            <a:noFill/>
          </a:ln>
        </p:spPr>
        <p:txBody>
          <a:bodyPr anchorCtr="0" anchor="t" bIns="34275" lIns="68575" spcFirstLastPara="1" rIns="68575" wrap="square" tIns="34275">
            <a:spAutoFit/>
          </a:bodyPr>
          <a:lstStyle/>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Become violent with others.</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Get into physical or verbal fights with others.</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Get in trouble a lot, including being sent to the principal’s office or detention. </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Have extra money or new belongings that cannot be explained.</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Are quick to blame others.</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Will not accept responsibility for their actions.</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Have friends who bully others.</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00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Need to win or be best at everything.</a:t>
            </a:r>
            <a:endParaRPr b="0" i="0" sz="1900" u="none" cap="none" strike="noStrike">
              <a:solidFill>
                <a:schemeClr val="dk1"/>
              </a:solidFill>
              <a:latin typeface="Gill Sans"/>
              <a:ea typeface="Gill Sans"/>
              <a:cs typeface="Gill Sans"/>
              <a:sym typeface="Gill Sans"/>
            </a:endParaRPr>
          </a:p>
        </p:txBody>
      </p:sp>
      <p:pic>
        <p:nvPicPr>
          <p:cNvPr descr="Logo&#10;&#10;Description automatically generated" id="159" name="Google Shape;159;p8"/>
          <p:cNvPicPr preferRelativeResize="0"/>
          <p:nvPr/>
        </p:nvPicPr>
        <p:blipFill rotWithShape="1">
          <a:blip r:embed="rId4">
            <a:alphaModFix/>
          </a:blip>
          <a:srcRect b="0" l="0" r="0" t="0"/>
          <a:stretch/>
        </p:blipFill>
        <p:spPr>
          <a:xfrm>
            <a:off x="7918475" y="194350"/>
            <a:ext cx="922730" cy="633974"/>
          </a:xfrm>
          <a:prstGeom prst="rect">
            <a:avLst/>
          </a:prstGeom>
          <a:noFill/>
          <a:ln>
            <a:noFill/>
          </a:ln>
        </p:spPr>
      </p:pic>
      <p:sp>
        <p:nvSpPr>
          <p:cNvPr id="160" name="Google Shape;160;p8"/>
          <p:cNvSpPr txBox="1"/>
          <p:nvPr/>
        </p:nvSpPr>
        <p:spPr>
          <a:xfrm>
            <a:off x="4830425" y="1262450"/>
            <a:ext cx="4164600" cy="3848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Gill Sans"/>
              <a:buChar char="●"/>
            </a:pPr>
            <a:r>
              <a:rPr b="0" i="0" lang="en" sz="1800" u="none" cap="none" strike="noStrike">
                <a:solidFill>
                  <a:schemeClr val="dk1"/>
                </a:solidFill>
                <a:latin typeface="Gill Sans"/>
                <a:ea typeface="Gill Sans"/>
                <a:cs typeface="Gill Sans"/>
                <a:sym typeface="Gill Sans"/>
              </a:rPr>
              <a:t>Try to move near enough to the student being bullied to continue bullying—for example, the bullying student may move near enough so the student being bullied can hear remarks, be touched, or be bothered.</a:t>
            </a:r>
            <a:endParaRPr b="0" i="0" sz="1800" u="none" cap="none" strike="noStrike">
              <a:solidFill>
                <a:schemeClr val="dk1"/>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1800"/>
              <a:buFont typeface="Gill Sans"/>
              <a:buChar char="●"/>
            </a:pPr>
            <a:r>
              <a:rPr b="0" i="0" lang="en" sz="1800" u="none" cap="none" strike="noStrike">
                <a:solidFill>
                  <a:schemeClr val="dk1"/>
                </a:solidFill>
                <a:latin typeface="Gill Sans"/>
                <a:ea typeface="Gill Sans"/>
                <a:cs typeface="Gill Sans"/>
                <a:sym typeface="Gill Sans"/>
              </a:rPr>
              <a:t>Vie for attention, talk loudly, wave at the driver in the mirror, or move from seat to seat. </a:t>
            </a:r>
            <a:endParaRPr b="0" i="0" sz="18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0"/>
              </a:spcBef>
              <a:spcAft>
                <a:spcPts val="0"/>
              </a:spcAft>
              <a:buClr>
                <a:schemeClr val="dk1"/>
              </a:buClr>
              <a:buSzPts val="2000"/>
              <a:buFont typeface="Gill Sans"/>
              <a:buChar char="●"/>
            </a:pPr>
            <a:r>
              <a:rPr b="0" i="0" lang="en" sz="1800" u="none" cap="none" strike="noStrike">
                <a:solidFill>
                  <a:schemeClr val="dk1"/>
                </a:solidFill>
                <a:latin typeface="Gill Sans"/>
                <a:ea typeface="Gill Sans"/>
                <a:cs typeface="Gill Sans"/>
                <a:sym typeface="Gill Sans"/>
              </a:rPr>
              <a:t>Watch the driver and change seats to be near the student being bullied when the driver is at an intersection or watching the road.</a:t>
            </a:r>
            <a:r>
              <a:rPr b="0" i="0" lang="en" sz="2000" u="none" cap="none" strike="noStrike">
                <a:solidFill>
                  <a:schemeClr val="dk1"/>
                </a:solidFill>
                <a:latin typeface="Gill Sans"/>
                <a:ea typeface="Gill Sans"/>
                <a:cs typeface="Gill Sans"/>
                <a:sym typeface="Gill Sans"/>
              </a:rPr>
              <a:t> </a:t>
            </a:r>
            <a:endParaRPr b="0" i="0" sz="2000" u="none" cap="none" strike="noStrike">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p:nvPr/>
        </p:nvSpPr>
        <p:spPr>
          <a:xfrm rot="-5400000">
            <a:off x="5208503" y="-1792575"/>
            <a:ext cx="2147700" cy="5723700"/>
          </a:xfrm>
          <a:prstGeom prst="triangle">
            <a:avLst>
              <a:gd fmla="val 100000" name="adj"/>
            </a:avLst>
          </a:prstGeom>
          <a:solidFill>
            <a:srgbClr val="F8A3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 name="Google Shape;166;p9"/>
          <p:cNvSpPr/>
          <p:nvPr/>
        </p:nvSpPr>
        <p:spPr>
          <a:xfrm>
            <a:off x="692119" y="488905"/>
            <a:ext cx="5299200" cy="762000"/>
          </a:xfrm>
          <a:prstGeom prst="rect">
            <a:avLst/>
          </a:prstGeom>
          <a:solidFill>
            <a:srgbClr val="38562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green&#10;&#10;Description automatically generated" id="167" name="Google Shape;167;p9"/>
          <p:cNvPicPr preferRelativeResize="0"/>
          <p:nvPr/>
        </p:nvPicPr>
        <p:blipFill rotWithShape="1">
          <a:blip r:embed="rId3">
            <a:alphaModFix/>
          </a:blip>
          <a:srcRect b="9942" l="3464" r="0" t="0"/>
          <a:stretch/>
        </p:blipFill>
        <p:spPr>
          <a:xfrm>
            <a:off x="425524" y="367599"/>
            <a:ext cx="5470451" cy="788021"/>
          </a:xfrm>
          <a:prstGeom prst="rect">
            <a:avLst/>
          </a:prstGeom>
          <a:noFill/>
          <a:ln>
            <a:noFill/>
          </a:ln>
        </p:spPr>
      </p:pic>
      <p:sp>
        <p:nvSpPr>
          <p:cNvPr id="168" name="Google Shape;168;p9"/>
          <p:cNvSpPr txBox="1"/>
          <p:nvPr/>
        </p:nvSpPr>
        <p:spPr>
          <a:xfrm>
            <a:off x="692193" y="534666"/>
            <a:ext cx="49371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Gill Sans"/>
                <a:ea typeface="Gill Sans"/>
                <a:cs typeface="Gill Sans"/>
                <a:sym typeface="Gill Sans"/>
              </a:rPr>
              <a:t>Creating a Positive Bus Climate</a:t>
            </a:r>
            <a:endParaRPr b="0" i="0" sz="600" u="none" cap="none" strike="noStrike">
              <a:solidFill>
                <a:srgbClr val="000000"/>
              </a:solidFill>
              <a:latin typeface="Arial"/>
              <a:ea typeface="Arial"/>
              <a:cs typeface="Arial"/>
              <a:sym typeface="Arial"/>
            </a:endParaRPr>
          </a:p>
        </p:txBody>
      </p:sp>
      <p:sp>
        <p:nvSpPr>
          <p:cNvPr id="169" name="Google Shape;169;p9"/>
          <p:cNvSpPr txBox="1"/>
          <p:nvPr/>
        </p:nvSpPr>
        <p:spPr>
          <a:xfrm>
            <a:off x="1580425" y="1659675"/>
            <a:ext cx="5935800" cy="311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n" sz="1800" u="none" cap="none" strike="noStrike">
                <a:solidFill>
                  <a:schemeClr val="dk1"/>
                </a:solidFill>
                <a:latin typeface="Gill Sans"/>
                <a:ea typeface="Gill Sans"/>
                <a:cs typeface="Gill Sans"/>
                <a:sym typeface="Gill Sans"/>
              </a:rPr>
              <a:t>Clearly establish with students your expectations for their behavior, what the specific rules are for riding the bus, and the reasons why those rules are in place</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Be firm with students but not tough</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Be courteous and </a:t>
            </a:r>
            <a:r>
              <a:rPr b="1" i="1" lang="en" sz="1800" u="none" cap="none" strike="noStrike">
                <a:solidFill>
                  <a:schemeClr val="dk1"/>
                </a:solidFill>
                <a:latin typeface="Gill Sans"/>
                <a:ea typeface="Gill Sans"/>
                <a:cs typeface="Gill Sans"/>
                <a:sym typeface="Gill Sans"/>
              </a:rPr>
              <a:t>not</a:t>
            </a:r>
            <a:r>
              <a:rPr b="1" i="0" lang="en" sz="1800" u="none" cap="none" strike="noStrike">
                <a:solidFill>
                  <a:schemeClr val="dk1"/>
                </a:solidFill>
                <a:latin typeface="Gill Sans"/>
                <a:ea typeface="Gill Sans"/>
                <a:cs typeface="Gill Sans"/>
                <a:sym typeface="Gill Sans"/>
              </a:rPr>
              <a:t> sarcastic</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Treat all students equally and fairly</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Be consistent</a:t>
            </a:r>
            <a:endParaRPr b="1" i="0" sz="1800" u="none" cap="none" strike="noStrike">
              <a:solidFill>
                <a:schemeClr val="dk1"/>
              </a:solidFill>
              <a:latin typeface="Gill Sans"/>
              <a:ea typeface="Gill Sans"/>
              <a:cs typeface="Gill Sans"/>
              <a:sym typeface="Gill Sans"/>
            </a:endParaRPr>
          </a:p>
        </p:txBody>
      </p:sp>
      <p:sp>
        <p:nvSpPr>
          <p:cNvPr id="170" name="Google Shape;170;p9"/>
          <p:cNvSpPr/>
          <p:nvPr/>
        </p:nvSpPr>
        <p:spPr>
          <a:xfrm rot="5400000">
            <a:off x="1061430" y="1653374"/>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 name="Google Shape;171;p9"/>
          <p:cNvSpPr/>
          <p:nvPr/>
        </p:nvSpPr>
        <p:spPr>
          <a:xfrm rot="5400000">
            <a:off x="1048079" y="278233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 name="Google Shape;172;p9"/>
          <p:cNvSpPr/>
          <p:nvPr/>
        </p:nvSpPr>
        <p:spPr>
          <a:xfrm rot="5400000">
            <a:off x="1048065" y="3367243"/>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 name="Google Shape;173;p9"/>
          <p:cNvSpPr/>
          <p:nvPr/>
        </p:nvSpPr>
        <p:spPr>
          <a:xfrm rot="5400000">
            <a:off x="1061415" y="4455302"/>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174" name="Google Shape;174;p9"/>
          <p:cNvPicPr preferRelativeResize="0"/>
          <p:nvPr/>
        </p:nvPicPr>
        <p:blipFill rotWithShape="1">
          <a:blip r:embed="rId4">
            <a:alphaModFix/>
          </a:blip>
          <a:srcRect b="0" l="0" r="0" t="0"/>
          <a:stretch/>
        </p:blipFill>
        <p:spPr>
          <a:xfrm>
            <a:off x="8006200" y="4229100"/>
            <a:ext cx="922730" cy="633974"/>
          </a:xfrm>
          <a:prstGeom prst="rect">
            <a:avLst/>
          </a:prstGeom>
          <a:noFill/>
          <a:ln>
            <a:noFill/>
          </a:ln>
        </p:spPr>
      </p:pic>
      <p:sp>
        <p:nvSpPr>
          <p:cNvPr id="175" name="Google Shape;175;p9"/>
          <p:cNvSpPr/>
          <p:nvPr/>
        </p:nvSpPr>
        <p:spPr>
          <a:xfrm rot="5400000">
            <a:off x="1048065" y="3911268"/>
            <a:ext cx="347400" cy="319500"/>
          </a:xfrm>
          <a:prstGeom prst="triangle">
            <a:avLst>
              <a:gd fmla="val 50000" name="adj"/>
            </a:avLst>
          </a:prstGeom>
          <a:solidFill>
            <a:srgbClr val="7030A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