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Lst>
  <p:sldSz cx="12192000" cy="6858000"/>
  <p:notesSz cx="6858000" cy="9144000"/>
  <p:embeddedFontLst>
    <p:embeddedFont>
      <p:font typeface="Gill Sans" panose="020B0502020104020203" pitchFamily="34" charset="-79"/>
      <p:bold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1" roundtripDataSignature="AMtx7mjy7zenwSOWmdquK92N9htDKHcdT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65279"/>
  </p:normalViewPr>
  <p:slideViewPr>
    <p:cSldViewPr snapToGrid="0">
      <p:cViewPr varScale="1">
        <p:scale>
          <a:sx n="80" d="100"/>
          <a:sy n="80" d="100"/>
        </p:scale>
        <p:origin x="2344"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Welcome to the Box Out Bullying Bullying Prevention and Response Training and Continuing Education Online Program. I’m (fname lsmae) with (name of organization).  I will be delivering this training.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Erin Reiney: HRSA. Thanks so much for joining us today.  I wanted to give you a quick welcome on behalf of Jeremy Rubenstein.  He is the founder and creative director of Box Out Productions, which produces Box Out Bullying.  He’s an educator, producer, and social entrepreneur who has a mission to improve the health, safety, and well-being of infants, mothers, children, youth, and their families. It's a very large mission and since the early 2000s, we have seen bullying as a priority issue to help us meet our mission. In the early 2000s, we did a lot of work around raising awareness and helping people understand that bullying is a serious problem. The great news is awareness is very high, and now folks say, "I'm aware. agree this is a problem. And now, what are we going to do about it?" </a:t>
            </a: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Power imbalances can be characterized by physical differences between children, such as age, size, and strength. But they need not be physical. Power can also be characterized by: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Popularity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Background/demographic characteristics (such as whether or not a child is a member of a majority racial or ethnic group, whether he or she has a high socio-economic status, etc.)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By social, academic, physical or other skills or abilities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Or by access to money, resources, or information—such as being able to reach an entire student body with a single e-mail button </a:t>
            </a:r>
            <a:endParaRPr dirty="0"/>
          </a:p>
          <a:p>
            <a:pPr marL="0" lvl="0" indent="0" algn="l" rtl="0">
              <a:spcBef>
                <a:spcPts val="0"/>
              </a:spcBef>
              <a:spcAft>
                <a:spcPts val="0"/>
              </a:spcAft>
              <a:buNone/>
            </a:pPr>
            <a:br>
              <a:rPr lang="en-US" sz="1200" b="0" i="0" u="none" strike="noStrike" dirty="0">
                <a:solidFill>
                  <a:schemeClr val="dk1"/>
                </a:solidFill>
                <a:latin typeface="Calibri"/>
                <a:ea typeface="Calibri"/>
                <a:cs typeface="Calibri"/>
                <a:sym typeface="Calibri"/>
              </a:rPr>
            </a:br>
            <a:r>
              <a:rPr lang="en-US" sz="1200" b="0" i="0" u="none" strike="noStrike" dirty="0">
                <a:solidFill>
                  <a:schemeClr val="dk1"/>
                </a:solidFill>
                <a:latin typeface="Calibri"/>
                <a:ea typeface="Calibri"/>
                <a:cs typeface="Calibri"/>
                <a:sym typeface="Calibri"/>
              </a:rPr>
              <a:t>One also can exert power over others by outnumbering them (for example, having a group of friends join in the bullying of a single child) or by having a weapon.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Reference: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Gladden, Vivolo-Kantor, Hamburger, and Lumpkin (2024) </a:t>
            </a:r>
            <a:endParaRPr dirty="0"/>
          </a:p>
          <a:p>
            <a:pPr marL="0" lvl="0" indent="0" algn="l" rtl="0">
              <a:spcBef>
                <a:spcPts val="0"/>
              </a:spcBef>
              <a:spcAft>
                <a:spcPts val="0"/>
              </a:spcAft>
              <a:buNone/>
            </a:pPr>
            <a:br>
              <a:rPr lang="en-US" dirty="0"/>
            </a:br>
            <a:br>
              <a:rPr lang="en-US" dirty="0"/>
            </a:br>
            <a:br>
              <a:rPr lang="en-US" dirty="0"/>
            </a:br>
            <a:br>
              <a:rPr lang="en-US" dirty="0"/>
            </a:br>
            <a:br>
              <a:rPr lang="en-US" dirty="0"/>
            </a:br>
            <a:br>
              <a:rPr lang="en-US" dirty="0"/>
            </a:br>
            <a:br>
              <a:rPr lang="en-US" dirty="0"/>
            </a:br>
            <a:br>
              <a:rPr lang="en-US" dirty="0"/>
            </a:br>
            <a:endParaRPr dirty="0"/>
          </a:p>
        </p:txBody>
      </p:sp>
      <p:sp>
        <p:nvSpPr>
          <p:cNvPr id="240" name="Google Shape;24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What does bullying look </a:t>
            </a:r>
            <a:r>
              <a:rPr lang="en-US" sz="1200" b="0" i="0" u="none" strike="noStrike" dirty="0" err="1">
                <a:solidFill>
                  <a:schemeClr val="dk1"/>
                </a:solidFill>
                <a:latin typeface="Calibri"/>
                <a:ea typeface="Calibri"/>
                <a:cs typeface="Calibri"/>
                <a:sym typeface="Calibri"/>
              </a:rPr>
              <a:t>like?'The</a:t>
            </a:r>
            <a:r>
              <a:rPr lang="en-US" sz="1200" b="0" i="0" u="none" strike="noStrike" dirty="0">
                <a:solidFill>
                  <a:schemeClr val="dk1"/>
                </a:solidFill>
                <a:latin typeface="Calibri"/>
                <a:ea typeface="Calibri"/>
                <a:cs typeface="Calibri"/>
                <a:sym typeface="Calibri"/>
              </a:rPr>
              <a:t> CDC’s uniform definition document recognized that there are two distinct modes of bullying:'</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Direct bullying, which occurs in the presence of the targeted youth (e.g. face-to-face interactions, </a:t>
            </a:r>
            <a:r>
              <a:rPr lang="en-US" sz="1200" b="0" i="0" u="none" strike="noStrike" dirty="0" err="1">
                <a:solidFill>
                  <a:schemeClr val="dk1"/>
                </a:solidFill>
                <a:latin typeface="Calibri"/>
                <a:ea typeface="Calibri"/>
                <a:cs typeface="Calibri"/>
                <a:sym typeface="Calibri"/>
              </a:rPr>
              <a:t>likepushing</a:t>
            </a:r>
            <a:r>
              <a:rPr lang="en-US" sz="1200" b="0" i="0" u="none" strike="noStrike" dirty="0">
                <a:solidFill>
                  <a:schemeClr val="dk1"/>
                </a:solidFill>
                <a:latin typeface="Calibri"/>
                <a:ea typeface="Calibri"/>
                <a:cs typeface="Calibri"/>
                <a:sym typeface="Calibri"/>
              </a:rPr>
              <a:t> or hitting, and direct harmful written or verbal communications, like taunting or mean notes)</a:t>
            </a:r>
            <a:endParaRPr dirty="0"/>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Indirect bullying—such as rumor spreading or encouraging others to exclude a peer—which are not directly communicated but reach the target indirectly. </a:t>
            </a:r>
            <a:endParaRPr dirty="0"/>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uniform definition document also recognized that within these different modes, there are also distinct types of bullying:</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Physical bullying</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Verbal bullying</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Relational bullying—which is designed to harm the reputation and relationships of a peer</a:t>
            </a:r>
            <a:endParaRPr dirty="0"/>
          </a:p>
          <a:p>
            <a:pPr marL="0" lvl="0" indent="0" algn="l" rtl="0">
              <a:spcBef>
                <a:spcPts val="0"/>
              </a:spcBef>
              <a:spcAft>
                <a:spcPts val="0"/>
              </a:spcAft>
              <a:buNone/>
            </a:pPr>
            <a:br>
              <a:rPr lang="en-US" dirty="0"/>
            </a:br>
            <a:br>
              <a:rPr lang="en-US" dirty="0"/>
            </a:b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br>
              <a:rPr lang="en-US" sz="1200" b="0" i="0" u="none" strike="noStrike" dirty="0">
                <a:solidFill>
                  <a:schemeClr val="dk1"/>
                </a:solidFill>
                <a:latin typeface="Calibri"/>
                <a:ea typeface="Calibri"/>
                <a:cs typeface="Calibri"/>
                <a:sym typeface="Calibri"/>
              </a:rPr>
            </a:br>
            <a:r>
              <a:rPr lang="en-US" sz="1200" b="0" i="0" u="none" strike="noStrike" dirty="0" err="1">
                <a:solidFill>
                  <a:schemeClr val="dk1"/>
                </a:solidFill>
                <a:latin typeface="Calibri"/>
                <a:ea typeface="Calibri"/>
                <a:cs typeface="Calibri"/>
                <a:sym typeface="Calibri"/>
              </a:rPr>
              <a:t>Reference:'Gladden</a:t>
            </a:r>
            <a:r>
              <a:rPr lang="en-US" sz="1200" b="0" i="0" u="none" strike="noStrike" dirty="0">
                <a:solidFill>
                  <a:schemeClr val="dk1"/>
                </a:solidFill>
                <a:latin typeface="Calibri"/>
                <a:ea typeface="Calibri"/>
                <a:cs typeface="Calibri"/>
                <a:sym typeface="Calibri"/>
              </a:rPr>
              <a:t>, Vivolo-Kantor, Hamburger, and Lumpkin (2024)'</a:t>
            </a:r>
            <a:endParaRPr dirty="0"/>
          </a:p>
          <a:p>
            <a:pPr marL="0" lvl="0" indent="0" algn="l" rtl="0">
              <a:spcBef>
                <a:spcPts val="0"/>
              </a:spcBef>
              <a:spcAft>
                <a:spcPts val="0"/>
              </a:spcAft>
              <a:buNone/>
            </a:pPr>
            <a:br>
              <a:rPr lang="en-US" dirty="0"/>
            </a:br>
            <a:br>
              <a:rPr lang="en-US" dirty="0"/>
            </a:br>
            <a:endParaRPr dirty="0"/>
          </a:p>
        </p:txBody>
      </p:sp>
      <p:sp>
        <p:nvSpPr>
          <p:cNvPr id="299" name="Google Shape;29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5" name="Google Shape;31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8" name="Google Shape;33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first finding is that many children are involved in bullying. Let’s take a look at what we know about the prevalence of bullying.</a:t>
            </a:r>
            <a:endParaRPr dirty="0"/>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National estimates of bullying vary and depend on such variables as the definition used, the age of the study’s participants, and the time frame examined. However, studies are consistent in showing that substantial percentages of children are involved: as those who bully others, those who are bullied, or both.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For example, the School Crime Supplement to the National Crime Victimization Survey reported that 22% of students ages 12-18 had been bullied at school during the 2012-2013 school year.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Another national survey, the Youth Risk Behavior Survey, published by the Centers for Disease Control and Prevention, found that 20% of high school students (grades 9-12) had been bullied on school property at least once in the previous 12 months.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References: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Cook, Williams, Guerra, and Kim (2020)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Kann, Kinchen, Shanklin et al. (2024)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U.S. Department of Education (2025) </a:t>
            </a:r>
            <a:endParaRPr dirty="0"/>
          </a:p>
          <a:p>
            <a:pPr marL="0" lvl="0" indent="0" algn="l" rtl="0">
              <a:spcBef>
                <a:spcPts val="0"/>
              </a:spcBef>
              <a:spcAft>
                <a:spcPts val="0"/>
              </a:spcAft>
              <a:buNone/>
            </a:pPr>
            <a:br>
              <a:rPr lang="en-US" dirty="0"/>
            </a:br>
            <a:br>
              <a:rPr lang="en-US" dirty="0"/>
            </a:br>
            <a:endParaRPr dirty="0"/>
          </a:p>
        </p:txBody>
      </p:sp>
      <p:sp>
        <p:nvSpPr>
          <p:cNvPr id="350" name="Google Shape;35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This National Crime Victimization Survey of 12-18-year-olds examined different types of bullying that students had experienced. The most common forms of bullying were verbal bullying and rumor-spreading. 14% of 12-18-year-olds said they had been made fun, called names, or insulted, and 13% had been the subject of rumors.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6% had been pushed, shoved, tripped, or spit on; 5% had been excluded from activities; 4% had been threatened with harm; 2% had been forced to do things they didn’t want to do; and 2% had property destroyed.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study also found 7% had been cyberbullied anywhere – in other words, not just on school property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 in the previous 12 months.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Reference: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U.S. Department of Education (2025) </a:t>
            </a:r>
            <a:endParaRPr dirty="0"/>
          </a:p>
          <a:p>
            <a:pPr marL="0" lvl="0" indent="0" algn="l" rtl="0">
              <a:spcBef>
                <a:spcPts val="0"/>
              </a:spcBef>
              <a:spcAft>
                <a:spcPts val="0"/>
              </a:spcAft>
              <a:buNone/>
            </a:pPr>
            <a:br>
              <a:rPr lang="en-US" dirty="0"/>
            </a:br>
            <a:br>
              <a:rPr lang="en-US" dirty="0"/>
            </a:br>
            <a:endParaRPr dirty="0"/>
          </a:p>
        </p:txBody>
      </p:sp>
      <p:sp>
        <p:nvSpPr>
          <p:cNvPr id="367" name="Google Shape;36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second key finding is that there are both similarities and differences in boys’ and girls’ experiences with bullying.</a:t>
            </a:r>
            <a:endParaRPr dirty="0"/>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Most studies find either small differences or no differences in the likelihood that </a:t>
            </a:r>
            <a:r>
              <a:rPr lang="en-US" sz="1200" b="0" i="0" u="none" strike="noStrike" dirty="0" err="1">
                <a:solidFill>
                  <a:schemeClr val="dk1"/>
                </a:solidFill>
                <a:latin typeface="Calibri"/>
                <a:ea typeface="Calibri"/>
                <a:cs typeface="Calibri"/>
                <a:sym typeface="Calibri"/>
              </a:rPr>
              <a:t>boys'and</a:t>
            </a:r>
            <a:r>
              <a:rPr lang="en-US" sz="1200" b="0" i="0" u="none" strike="noStrike" dirty="0">
                <a:solidFill>
                  <a:schemeClr val="dk1"/>
                </a:solidFill>
                <a:latin typeface="Calibri"/>
                <a:ea typeface="Calibri"/>
                <a:cs typeface="Calibri"/>
                <a:sym typeface="Calibri"/>
              </a:rPr>
              <a:t> girls are bullied. For example, in the School Crime Supplement to the National Crime </a:t>
            </a:r>
            <a:r>
              <a:rPr lang="en-US" sz="1200" b="0" i="0" u="none" strike="noStrike" dirty="0" err="1">
                <a:solidFill>
                  <a:schemeClr val="dk1"/>
                </a:solidFill>
                <a:latin typeface="Calibri"/>
                <a:ea typeface="Calibri"/>
                <a:cs typeface="Calibri"/>
                <a:sym typeface="Calibri"/>
              </a:rPr>
              <a:t>Victimization'Survey</a:t>
            </a:r>
            <a:r>
              <a:rPr lang="en-US" sz="1200" b="0" i="0" u="none" strike="noStrike" dirty="0">
                <a:solidFill>
                  <a:schemeClr val="dk1"/>
                </a:solidFill>
                <a:latin typeface="Calibri"/>
                <a:ea typeface="Calibri"/>
                <a:cs typeface="Calibri"/>
                <a:sym typeface="Calibri"/>
              </a:rPr>
              <a:t> (NCVS), 20% of boys reported that they had been bullied at school during the 2012-2013 </a:t>
            </a:r>
            <a:r>
              <a:rPr lang="en-US" sz="1200" b="0" i="0" u="none" strike="noStrike" dirty="0" err="1">
                <a:solidFill>
                  <a:schemeClr val="dk1"/>
                </a:solidFill>
                <a:latin typeface="Calibri"/>
                <a:ea typeface="Calibri"/>
                <a:cs typeface="Calibri"/>
                <a:sym typeface="Calibri"/>
              </a:rPr>
              <a:t>school'year</a:t>
            </a:r>
            <a:r>
              <a:rPr lang="en-US" sz="1200" b="0" i="0" u="none" strike="noStrike" dirty="0">
                <a:solidFill>
                  <a:schemeClr val="dk1"/>
                </a:solidFill>
                <a:latin typeface="Calibri"/>
                <a:ea typeface="Calibri"/>
                <a:cs typeface="Calibri"/>
                <a:sym typeface="Calibri"/>
              </a:rPr>
              <a:t>, and 24% of girls said they had been bullied.'</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Important differences do emerge, however, in the frequency with which boys and girls bully </a:t>
            </a:r>
            <a:r>
              <a:rPr lang="en-US" sz="1200" b="0" i="0" u="none" strike="noStrike" dirty="0" err="1">
                <a:solidFill>
                  <a:schemeClr val="dk1"/>
                </a:solidFill>
                <a:latin typeface="Calibri"/>
                <a:ea typeface="Calibri"/>
                <a:cs typeface="Calibri"/>
                <a:sym typeface="Calibri"/>
              </a:rPr>
              <a:t>others.'Boys</a:t>
            </a:r>
            <a:r>
              <a:rPr lang="en-US" sz="1200" b="0" i="0" u="none" strike="noStrike" dirty="0">
                <a:solidFill>
                  <a:schemeClr val="dk1"/>
                </a:solidFill>
                <a:latin typeface="Calibri"/>
                <a:ea typeface="Calibri"/>
                <a:cs typeface="Calibri"/>
                <a:sym typeface="Calibri"/>
              </a:rPr>
              <a:t> are, on average 1.7 times more likely to bully others, and 2.5 times more likely to both bully </a:t>
            </a:r>
            <a:r>
              <a:rPr lang="en-US" sz="1200" b="0" i="0" u="none" strike="noStrike" dirty="0" err="1">
                <a:solidFill>
                  <a:schemeClr val="dk1"/>
                </a:solidFill>
                <a:latin typeface="Calibri"/>
                <a:ea typeface="Calibri"/>
                <a:cs typeface="Calibri"/>
                <a:sym typeface="Calibri"/>
              </a:rPr>
              <a:t>others'and</a:t>
            </a:r>
            <a:r>
              <a:rPr lang="en-US" sz="1200" b="0" i="0" u="none" strike="noStrike" dirty="0">
                <a:solidFill>
                  <a:schemeClr val="dk1"/>
                </a:solidFill>
                <a:latin typeface="Calibri"/>
                <a:ea typeface="Calibri"/>
                <a:cs typeface="Calibri"/>
                <a:sym typeface="Calibri"/>
              </a:rPr>
              <a:t> be bullied (i.e., be “bully-victims”).'</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There also are some interesting similarities and differences in the types of bullying that boys and </a:t>
            </a:r>
            <a:r>
              <a:rPr lang="en-US" sz="1200" b="0" i="0" u="none" strike="noStrike" dirty="0" err="1">
                <a:solidFill>
                  <a:schemeClr val="dk1"/>
                </a:solidFill>
                <a:latin typeface="Calibri"/>
                <a:ea typeface="Calibri"/>
                <a:cs typeface="Calibri"/>
                <a:sym typeface="Calibri"/>
              </a:rPr>
              <a:t>girls'experience</a:t>
            </a:r>
            <a:r>
              <a:rPr lang="en-US" sz="1200" b="0" i="0" u="none" strike="noStrike" dirty="0">
                <a:solidFill>
                  <a:schemeClr val="dk1"/>
                </a:solidFill>
                <a:latin typeface="Calibri"/>
                <a:ea typeface="Calibri"/>
                <a:cs typeface="Calibri"/>
                <a:sym typeface="Calibri"/>
              </a:rPr>
              <a:t>. For example, the 2012-2013 NCVS found that girls aged 12-18 were more likely than boys </a:t>
            </a:r>
            <a:r>
              <a:rPr lang="en-US" sz="1200" b="0" i="0" u="none" strike="noStrike" dirty="0" err="1">
                <a:solidFill>
                  <a:schemeClr val="dk1"/>
                </a:solidFill>
                <a:latin typeface="Calibri"/>
                <a:ea typeface="Calibri"/>
                <a:cs typeface="Calibri"/>
                <a:sym typeface="Calibri"/>
              </a:rPr>
              <a:t>to'say</a:t>
            </a:r>
            <a:r>
              <a:rPr lang="en-US" sz="1200" b="0" i="0" u="none" strike="noStrike" dirty="0">
                <a:solidFill>
                  <a:schemeClr val="dk1"/>
                </a:solidFill>
                <a:latin typeface="Calibri"/>
                <a:ea typeface="Calibri"/>
                <a:cs typeface="Calibri"/>
                <a:sym typeface="Calibri"/>
              </a:rPr>
              <a:t> that they had been bullied through rumor-spreading (17% vs 10%), name-calling (15% vs. 13%), social exclusion (6% vs. 4%), and cyberbullying (9% vs. 5%). Boys were more likely than girls to say </a:t>
            </a:r>
            <a:r>
              <a:rPr lang="en-US" sz="1200" b="0" i="0" u="none" strike="noStrike" dirty="0" err="1">
                <a:solidFill>
                  <a:schemeClr val="dk1"/>
                </a:solidFill>
                <a:latin typeface="Calibri"/>
                <a:ea typeface="Calibri"/>
                <a:cs typeface="Calibri"/>
                <a:sym typeface="Calibri"/>
              </a:rPr>
              <a:t>they'had</a:t>
            </a:r>
            <a:r>
              <a:rPr lang="en-US" sz="1200" b="0" i="0" u="none" strike="noStrike" dirty="0">
                <a:solidFill>
                  <a:schemeClr val="dk1"/>
                </a:solidFill>
                <a:latin typeface="Calibri"/>
                <a:ea typeface="Calibri"/>
                <a:cs typeface="Calibri"/>
                <a:sym typeface="Calibri"/>
              </a:rPr>
              <a:t> been physically bullied (7% vs. 5%).'</a:t>
            </a:r>
            <a:endParaRPr dirty="0"/>
          </a:p>
          <a:p>
            <a:pPr marL="0" lvl="0" indent="0" algn="l" rtl="0">
              <a:spcBef>
                <a:spcPts val="0"/>
              </a:spcBef>
              <a:spcAft>
                <a:spcPts val="0"/>
              </a:spcAft>
              <a:buNone/>
            </a:pPr>
            <a:r>
              <a:rPr lang="en-US" sz="1200" b="0" i="0" u="none" strike="noStrike" dirty="0" err="1">
                <a:solidFill>
                  <a:schemeClr val="dk1"/>
                </a:solidFill>
                <a:latin typeface="Calibri"/>
                <a:ea typeface="Calibri"/>
                <a:cs typeface="Calibri"/>
                <a:sym typeface="Calibri"/>
              </a:rPr>
              <a:t>References:'Cook</a:t>
            </a:r>
            <a:r>
              <a:rPr lang="en-US" sz="1200" b="0" i="0" u="none" strike="noStrike" dirty="0">
                <a:solidFill>
                  <a:schemeClr val="dk1"/>
                </a:solidFill>
                <a:latin typeface="Calibri"/>
                <a:ea typeface="Calibri"/>
                <a:cs typeface="Calibri"/>
                <a:sym typeface="Calibri"/>
              </a:rPr>
              <a:t> et al. (2020)'</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U.S. Department of Education (2025) </a:t>
            </a:r>
            <a:endParaRPr dirty="0"/>
          </a:p>
          <a:p>
            <a:pPr marL="0" lvl="0" indent="0" algn="l" rtl="0">
              <a:spcBef>
                <a:spcPts val="0"/>
              </a:spcBef>
              <a:spcAft>
                <a:spcPts val="0"/>
              </a:spcAft>
              <a:buNone/>
            </a:pPr>
            <a:br>
              <a:rPr lang="en-US" dirty="0"/>
            </a:br>
            <a:br>
              <a:rPr lang="en-US" dirty="0"/>
            </a:br>
            <a:br>
              <a:rPr lang="en-US" dirty="0"/>
            </a:br>
            <a:br>
              <a:rPr lang="en-US" dirty="0"/>
            </a:br>
            <a:endParaRPr dirty="0"/>
          </a:p>
        </p:txBody>
      </p:sp>
      <p:sp>
        <p:nvSpPr>
          <p:cNvPr id="393" name="Google Shape;39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Most studies find either small differences or no differences in the likelihood that </a:t>
            </a:r>
            <a:r>
              <a:rPr lang="en-US" sz="1200" b="0" i="0" u="none" strike="noStrike" dirty="0" err="1">
                <a:solidFill>
                  <a:schemeClr val="dk1"/>
                </a:solidFill>
                <a:latin typeface="Calibri"/>
                <a:ea typeface="Calibri"/>
                <a:cs typeface="Calibri"/>
                <a:sym typeface="Calibri"/>
              </a:rPr>
              <a:t>boys'and</a:t>
            </a:r>
            <a:r>
              <a:rPr lang="en-US" sz="1200" b="0" i="0" u="none" strike="noStrike" dirty="0">
                <a:solidFill>
                  <a:schemeClr val="dk1"/>
                </a:solidFill>
                <a:latin typeface="Calibri"/>
                <a:ea typeface="Calibri"/>
                <a:cs typeface="Calibri"/>
                <a:sym typeface="Calibri"/>
              </a:rPr>
              <a:t> girls are bullied. For example, in the School Crime Supplement to the National Crime </a:t>
            </a:r>
            <a:r>
              <a:rPr lang="en-US" sz="1200" b="0" i="0" u="none" strike="noStrike" dirty="0" err="1">
                <a:solidFill>
                  <a:schemeClr val="dk1"/>
                </a:solidFill>
                <a:latin typeface="Calibri"/>
                <a:ea typeface="Calibri"/>
                <a:cs typeface="Calibri"/>
                <a:sym typeface="Calibri"/>
              </a:rPr>
              <a:t>Victimization'Survey</a:t>
            </a:r>
            <a:r>
              <a:rPr lang="en-US" sz="1200" b="0" i="0" u="none" strike="noStrike" dirty="0">
                <a:solidFill>
                  <a:schemeClr val="dk1"/>
                </a:solidFill>
                <a:latin typeface="Calibri"/>
                <a:ea typeface="Calibri"/>
                <a:cs typeface="Calibri"/>
                <a:sym typeface="Calibri"/>
              </a:rPr>
              <a:t> (NCVS), 20% of boys reported that they had been bullied at school during the 2012-2013 </a:t>
            </a:r>
            <a:r>
              <a:rPr lang="en-US" sz="1200" b="0" i="0" u="none" strike="noStrike" dirty="0" err="1">
                <a:solidFill>
                  <a:schemeClr val="dk1"/>
                </a:solidFill>
                <a:latin typeface="Calibri"/>
                <a:ea typeface="Calibri"/>
                <a:cs typeface="Calibri"/>
                <a:sym typeface="Calibri"/>
              </a:rPr>
              <a:t>school'year</a:t>
            </a:r>
            <a:r>
              <a:rPr lang="en-US" sz="1200" b="0" i="0" u="none" strike="noStrike" dirty="0">
                <a:solidFill>
                  <a:schemeClr val="dk1"/>
                </a:solidFill>
                <a:latin typeface="Calibri"/>
                <a:ea typeface="Calibri"/>
                <a:cs typeface="Calibri"/>
                <a:sym typeface="Calibri"/>
              </a:rPr>
              <a:t>, and 24% of girls said they had been bullied.'</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Important differences do emerge, however, in the frequency with which boys and girls bully </a:t>
            </a:r>
            <a:r>
              <a:rPr lang="en-US" sz="1200" b="0" i="0" u="none" strike="noStrike" dirty="0" err="1">
                <a:solidFill>
                  <a:schemeClr val="dk1"/>
                </a:solidFill>
                <a:latin typeface="Calibri"/>
                <a:ea typeface="Calibri"/>
                <a:cs typeface="Calibri"/>
                <a:sym typeface="Calibri"/>
              </a:rPr>
              <a:t>others.'Boys</a:t>
            </a:r>
            <a:r>
              <a:rPr lang="en-US" sz="1200" b="0" i="0" u="none" strike="noStrike" dirty="0">
                <a:solidFill>
                  <a:schemeClr val="dk1"/>
                </a:solidFill>
                <a:latin typeface="Calibri"/>
                <a:ea typeface="Calibri"/>
                <a:cs typeface="Calibri"/>
                <a:sym typeface="Calibri"/>
              </a:rPr>
              <a:t> are, on average 1.7 times more likely to bully others, and 2.5 times more likely to both bully </a:t>
            </a:r>
            <a:r>
              <a:rPr lang="en-US" sz="1200" b="0" i="0" u="none" strike="noStrike" dirty="0" err="1">
                <a:solidFill>
                  <a:schemeClr val="dk1"/>
                </a:solidFill>
                <a:latin typeface="Calibri"/>
                <a:ea typeface="Calibri"/>
                <a:cs typeface="Calibri"/>
                <a:sym typeface="Calibri"/>
              </a:rPr>
              <a:t>others'and</a:t>
            </a:r>
            <a:r>
              <a:rPr lang="en-US" sz="1200" b="0" i="0" u="none" strike="noStrike" dirty="0">
                <a:solidFill>
                  <a:schemeClr val="dk1"/>
                </a:solidFill>
                <a:latin typeface="Calibri"/>
                <a:ea typeface="Calibri"/>
                <a:cs typeface="Calibri"/>
                <a:sym typeface="Calibri"/>
              </a:rPr>
              <a:t> be bullied (i.e., be “bully-victims”).'</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There also are some interesting similarities and differences in the types of bullying that boys and </a:t>
            </a:r>
            <a:r>
              <a:rPr lang="en-US" sz="1200" b="0" i="0" u="none" strike="noStrike" dirty="0" err="1">
                <a:solidFill>
                  <a:schemeClr val="dk1"/>
                </a:solidFill>
                <a:latin typeface="Calibri"/>
                <a:ea typeface="Calibri"/>
                <a:cs typeface="Calibri"/>
                <a:sym typeface="Calibri"/>
              </a:rPr>
              <a:t>girls'experience</a:t>
            </a:r>
            <a:r>
              <a:rPr lang="en-US" sz="1200" b="0" i="0" u="none" strike="noStrike" dirty="0">
                <a:solidFill>
                  <a:schemeClr val="dk1"/>
                </a:solidFill>
                <a:latin typeface="Calibri"/>
                <a:ea typeface="Calibri"/>
                <a:cs typeface="Calibri"/>
                <a:sym typeface="Calibri"/>
              </a:rPr>
              <a:t>. For example, the 2012-2013 NCVS found that girls aged 12-18 were more likely than boys </a:t>
            </a:r>
            <a:r>
              <a:rPr lang="en-US" sz="1200" b="0" i="0" u="none" strike="noStrike" dirty="0" err="1">
                <a:solidFill>
                  <a:schemeClr val="dk1"/>
                </a:solidFill>
                <a:latin typeface="Calibri"/>
                <a:ea typeface="Calibri"/>
                <a:cs typeface="Calibri"/>
                <a:sym typeface="Calibri"/>
              </a:rPr>
              <a:t>to'say</a:t>
            </a:r>
            <a:r>
              <a:rPr lang="en-US" sz="1200" b="0" i="0" u="none" strike="noStrike" dirty="0">
                <a:solidFill>
                  <a:schemeClr val="dk1"/>
                </a:solidFill>
                <a:latin typeface="Calibri"/>
                <a:ea typeface="Calibri"/>
                <a:cs typeface="Calibri"/>
                <a:sym typeface="Calibri"/>
              </a:rPr>
              <a:t> that they had been bullied through rumor-spreading (17% vs 10%), name-calling (15% vs. 13%), social exclusion (6% vs. 4%), and cyberbullying (9% vs. 5%). Boys were more likely than girls to say </a:t>
            </a:r>
            <a:r>
              <a:rPr lang="en-US" sz="1200" b="0" i="0" u="none" strike="noStrike" dirty="0" err="1">
                <a:solidFill>
                  <a:schemeClr val="dk1"/>
                </a:solidFill>
                <a:latin typeface="Calibri"/>
                <a:ea typeface="Calibri"/>
                <a:cs typeface="Calibri"/>
                <a:sym typeface="Calibri"/>
              </a:rPr>
              <a:t>they'had</a:t>
            </a:r>
            <a:r>
              <a:rPr lang="en-US" sz="1200" b="0" i="0" u="none" strike="noStrike" dirty="0">
                <a:solidFill>
                  <a:schemeClr val="dk1"/>
                </a:solidFill>
                <a:latin typeface="Calibri"/>
                <a:ea typeface="Calibri"/>
                <a:cs typeface="Calibri"/>
                <a:sym typeface="Calibri"/>
              </a:rPr>
              <a:t> been physically bullied (7% vs. 5%).'</a:t>
            </a:r>
            <a:endParaRPr dirty="0"/>
          </a:p>
          <a:p>
            <a:pPr marL="0" lvl="0" indent="0" algn="l" rtl="0">
              <a:spcBef>
                <a:spcPts val="0"/>
              </a:spcBef>
              <a:spcAft>
                <a:spcPts val="0"/>
              </a:spcAft>
              <a:buNone/>
            </a:pPr>
            <a:r>
              <a:rPr lang="en-US" sz="1200" b="0" i="0" u="none" strike="noStrike" dirty="0" err="1">
                <a:solidFill>
                  <a:schemeClr val="dk1"/>
                </a:solidFill>
                <a:latin typeface="Calibri"/>
                <a:ea typeface="Calibri"/>
                <a:cs typeface="Calibri"/>
                <a:sym typeface="Calibri"/>
              </a:rPr>
              <a:t>References:'Cook</a:t>
            </a:r>
            <a:r>
              <a:rPr lang="en-US" sz="1200" b="0" i="0" u="none" strike="noStrike" dirty="0">
                <a:solidFill>
                  <a:schemeClr val="dk1"/>
                </a:solidFill>
                <a:latin typeface="Calibri"/>
                <a:ea typeface="Calibri"/>
                <a:cs typeface="Calibri"/>
                <a:sym typeface="Calibri"/>
              </a:rPr>
              <a:t> et al. (2020)'</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U.S. Department of Education (2025) </a:t>
            </a:r>
            <a:endParaRPr dirty="0"/>
          </a:p>
          <a:p>
            <a:pPr marL="0" lvl="0" indent="0" algn="l" rtl="0">
              <a:spcBef>
                <a:spcPts val="0"/>
              </a:spcBef>
              <a:spcAft>
                <a:spcPts val="0"/>
              </a:spcAft>
              <a:buNone/>
            </a:pPr>
            <a:br>
              <a:rPr lang="en-US" dirty="0"/>
            </a:br>
            <a:br>
              <a:rPr lang="en-US" dirty="0"/>
            </a:br>
            <a:br>
              <a:rPr lang="en-US" dirty="0"/>
            </a:br>
            <a:br>
              <a:rPr lang="en-US" dirty="0"/>
            </a:br>
            <a:endParaRPr dirty="0"/>
          </a:p>
        </p:txBody>
      </p:sp>
      <p:sp>
        <p:nvSpPr>
          <p:cNvPr id="412" name="Google Shape;41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Research shows that bullying is a public health issue that negatively impacts outcomes for youth involved. And so during today’s training you will learn how to take a public health approach to preventing bullying. You will also learn how to engage a variety of community partners and stakeholders to recognize, intervene, and prevent bullying from all angles.</a:t>
            </a:r>
            <a:endParaRPr/>
          </a:p>
          <a:p>
            <a:pPr marL="0" lvl="0" indent="0" algn="l" rtl="0">
              <a:spcBef>
                <a:spcPts val="0"/>
              </a:spcBef>
              <a:spcAft>
                <a:spcPts val="0"/>
              </a:spcAft>
              <a:buNone/>
            </a:pPr>
            <a:br>
              <a:rPr lang="en-US"/>
            </a:br>
            <a:r>
              <a:rPr lang="en-US" sz="1200" b="0" i="0" u="none" strike="noStrike">
                <a:solidFill>
                  <a:schemeClr val="dk1"/>
                </a:solidFill>
                <a:latin typeface="Calibri"/>
                <a:ea typeface="Calibri"/>
                <a:cs typeface="Calibri"/>
                <a:sym typeface="Calibri"/>
              </a:rPr>
              <a:t>Please note, that this course is focused on long-term bullying prevention strategies. When it comes to stopping bullying for good, we know that a one size fits all approach won’t work. That is why this course is not intended to provide prescriptive step -by-step interventions. Research -based do’s and do, tips for addressing bullying on the spot, as well as common strategies to avoid will be discussed, but it is important to remember that the overarching goal of this course is to empower you to understand bullying and how to take research on best practices and implement comprehensive, community-wide, long-term prevention strategies.</a:t>
            </a:r>
            <a:endParaRPr/>
          </a:p>
        </p:txBody>
      </p:sp>
      <p:sp>
        <p:nvSpPr>
          <p:cNvPr id="100" name="Google Shape;10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third finding is that children’s experiences with bullying also vary with age.</a:t>
            </a:r>
            <a:endParaRPr dirty="0"/>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Children and youth are most likely to be bullied in elementary school. Anonymous self-report surveys of children and youth indicate that the likelihood that they will be bullied decreases steadily through middle school and high school.'</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Here, you can see data from the National Crime Victimization Survey, which assessed the frequency </a:t>
            </a:r>
            <a:r>
              <a:rPr lang="en-US" sz="1200" b="0" i="0" u="none" strike="noStrike" dirty="0" err="1">
                <a:solidFill>
                  <a:schemeClr val="dk1"/>
                </a:solidFill>
                <a:latin typeface="Calibri"/>
                <a:ea typeface="Calibri"/>
                <a:cs typeface="Calibri"/>
                <a:sym typeface="Calibri"/>
              </a:rPr>
              <a:t>with'which</a:t>
            </a:r>
            <a:r>
              <a:rPr lang="en-US" sz="1200" b="0" i="0" u="none" strike="noStrike" dirty="0">
                <a:solidFill>
                  <a:schemeClr val="dk1"/>
                </a:solidFill>
                <a:latin typeface="Calibri"/>
                <a:ea typeface="Calibri"/>
                <a:cs typeface="Calibri"/>
                <a:sym typeface="Calibri"/>
              </a:rPr>
              <a:t> middle and high school youth were bullied during the 2012-2013 school year.'</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Of course, somewhat different age trends emerge for different forms of bullying. For example, </a:t>
            </a:r>
            <a:r>
              <a:rPr lang="en-US" sz="1200" b="0" i="0" u="none" strike="noStrike" dirty="0" err="1">
                <a:solidFill>
                  <a:schemeClr val="dk1"/>
                </a:solidFill>
                <a:latin typeface="Calibri"/>
                <a:ea typeface="Calibri"/>
                <a:cs typeface="Calibri"/>
                <a:sym typeface="Calibri"/>
              </a:rPr>
              <a:t>although'verbal</a:t>
            </a:r>
            <a:r>
              <a:rPr lang="en-US" sz="1200" b="0" i="0" u="none" strike="noStrike" dirty="0">
                <a:solidFill>
                  <a:schemeClr val="dk1"/>
                </a:solidFill>
                <a:latin typeface="Calibri"/>
                <a:ea typeface="Calibri"/>
                <a:cs typeface="Calibri"/>
                <a:sym typeface="Calibri"/>
              </a:rPr>
              <a:t> bullying, and physical bullying decrease steadily through middle and high school, youth are </a:t>
            </a:r>
            <a:r>
              <a:rPr lang="en-US" sz="1200" b="0" i="0" u="none" strike="noStrike" dirty="0" err="1">
                <a:solidFill>
                  <a:schemeClr val="dk1"/>
                </a:solidFill>
                <a:latin typeface="Calibri"/>
                <a:ea typeface="Calibri"/>
                <a:cs typeface="Calibri"/>
                <a:sym typeface="Calibri"/>
              </a:rPr>
              <a:t>most'likely</a:t>
            </a:r>
            <a:r>
              <a:rPr lang="en-US" sz="1200" b="0" i="0" u="none" strike="noStrike" dirty="0">
                <a:solidFill>
                  <a:schemeClr val="dk1"/>
                </a:solidFill>
                <a:latin typeface="Calibri"/>
                <a:ea typeface="Calibri"/>
                <a:cs typeface="Calibri"/>
                <a:sym typeface="Calibri"/>
              </a:rPr>
              <a:t> to report being cyberbullied in high school (10th and 11th grade), according to the National </a:t>
            </a:r>
            <a:r>
              <a:rPr lang="en-US" sz="1200" b="0" i="0" u="none" strike="noStrike" dirty="0" err="1">
                <a:solidFill>
                  <a:schemeClr val="dk1"/>
                </a:solidFill>
                <a:latin typeface="Calibri"/>
                <a:ea typeface="Calibri"/>
                <a:cs typeface="Calibri"/>
                <a:sym typeface="Calibri"/>
              </a:rPr>
              <a:t>Crime'Victimization</a:t>
            </a:r>
            <a:r>
              <a:rPr lang="en-US" sz="1200" b="0" i="0" u="none" strike="noStrike" dirty="0">
                <a:solidFill>
                  <a:schemeClr val="dk1"/>
                </a:solidFill>
                <a:latin typeface="Calibri"/>
                <a:ea typeface="Calibri"/>
                <a:cs typeface="Calibri"/>
                <a:sym typeface="Calibri"/>
              </a:rPr>
              <a:t> Survey.'</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References:'</a:t>
            </a:r>
            <a:r>
              <a:rPr lang="en-US" sz="1200" b="0" i="0" u="none" strike="noStrike" dirty="0" err="1">
                <a:solidFill>
                  <a:schemeClr val="dk1"/>
                </a:solidFill>
                <a:latin typeface="Calibri"/>
                <a:ea typeface="Calibri"/>
                <a:cs typeface="Calibri"/>
                <a:sym typeface="Calibri"/>
              </a:rPr>
              <a:t>Finkelhor</a:t>
            </a:r>
            <a:r>
              <a:rPr lang="en-US" sz="1200" b="0" i="0" u="none" strike="noStrike" dirty="0">
                <a:solidFill>
                  <a:schemeClr val="dk1"/>
                </a:solidFill>
                <a:latin typeface="Calibri"/>
                <a:ea typeface="Calibri"/>
                <a:cs typeface="Calibri"/>
                <a:sym typeface="Calibri"/>
              </a:rPr>
              <a:t>, Ormrod, Turner, and Hamby (2009)'Luxenberg, Limber and Olweus (2014)'Nansel et al. (2021)'</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U.S. Department of Education (2025) </a:t>
            </a:r>
            <a:endParaRPr dirty="0"/>
          </a:p>
          <a:p>
            <a:pPr marL="0" lvl="0" indent="0" algn="l" rtl="0">
              <a:spcBef>
                <a:spcPts val="0"/>
              </a:spcBef>
              <a:spcAft>
                <a:spcPts val="0"/>
              </a:spcAft>
              <a:buNone/>
            </a:pPr>
            <a:br>
              <a:rPr lang="en-US" dirty="0"/>
            </a:br>
            <a:br>
              <a:rPr lang="en-US" dirty="0"/>
            </a:br>
            <a:br>
              <a:rPr lang="en-US" dirty="0"/>
            </a:br>
            <a:br>
              <a:rPr lang="en-US" dirty="0"/>
            </a:br>
            <a:br>
              <a:rPr lang="en-US" dirty="0"/>
            </a:br>
            <a:endParaRPr dirty="0"/>
          </a:p>
        </p:txBody>
      </p:sp>
      <p:sp>
        <p:nvSpPr>
          <p:cNvPr id="431" name="Google Shape;43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 fourth key finding from research is that there is not one single cause of bullying. There are many different factors that place children and youth at risk for being involved in bullying. There also are protective factors that can reduce or eliminate these risks. </a:t>
            </a:r>
            <a:br>
              <a:rPr lang="en-US"/>
            </a:br>
            <a:br>
              <a:rPr lang="en-US"/>
            </a:br>
            <a:r>
              <a:rPr lang="en-US" sz="1200" b="0" i="0" u="none" strike="noStrike">
                <a:solidFill>
                  <a:schemeClr val="dk1"/>
                </a:solidFill>
                <a:latin typeface="Calibri"/>
                <a:ea typeface="Calibri"/>
                <a:cs typeface="Calibri"/>
                <a:sym typeface="Calibri"/>
              </a:rPr>
              <a:t>Another way of saying this is that bullying results from a complex interaction between’ individuals and their broader social environment, including families, peers, school and community.'</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References:'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Cook, Williams, Guerra, Kim, and Sadek (2010)'Espelage and Swearer (2010)'Kowalski, Limber, and Agatston (2012)Swearer and Doll (2001)'Swearer, Espelage, Koenig, Berry, Collins, and Lembeck (2012)'</a:t>
            </a:r>
            <a:endParaRPr/>
          </a:p>
          <a:p>
            <a:pPr marL="0" lvl="0" indent="0" algn="l" rtl="0">
              <a:spcBef>
                <a:spcPts val="0"/>
              </a:spcBef>
              <a:spcAft>
                <a:spcPts val="0"/>
              </a:spcAft>
              <a:buNone/>
            </a:pPr>
            <a:br>
              <a:rPr lang="en-US"/>
            </a:br>
            <a:br>
              <a:rPr lang="en-US"/>
            </a:br>
            <a:endParaRPr/>
          </a:p>
        </p:txBody>
      </p:sp>
      <p:sp>
        <p:nvSpPr>
          <p:cNvPr id="450" name="Google Shape;45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Research has confirmed that there are individual factors or variables that are related to'a child or adolescent’s involvement in bullying.'</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For example, individual temperament may play a role. Children and youth who bully are more likely to'have an active, “hot-headed” temperament, while children who are bullied are more likely to have a'quiet, passive temperament.'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social competence of children and youth is also related to involvement in bullying. Children who are bullied and particularly those who are bullied and who also bully others are more likely than their peers'to lack social skills.'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As we’ll discuss in more detail in a few minutes, children and youth are at a higher risk of being bullied if'they are socially isolated, if they have a disability, or if they are gay, lesbian, bisexual, transgender or if'they are questioning their sexual identity.'</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References:'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Cook, Williams, Guerra, Kim, &amp; Sadek (2010)'Olweus (1993)'Reijntjes, Kamphuis, Prinzie, &amp; Telch (2010)'Swearer et al. (2012)'</a:t>
            </a:r>
            <a:endParaRPr/>
          </a:p>
          <a:p>
            <a:pPr marL="0" lvl="0" indent="0" algn="l" rtl="0">
              <a:spcBef>
                <a:spcPts val="0"/>
              </a:spcBef>
              <a:spcAft>
                <a:spcPts val="0"/>
              </a:spcAft>
              <a:buNone/>
            </a:pPr>
            <a:br>
              <a:rPr lang="en-US"/>
            </a:br>
            <a:br>
              <a:rPr lang="en-US"/>
            </a:br>
            <a:br>
              <a:rPr lang="en-US"/>
            </a:br>
            <a:br>
              <a:rPr lang="en-US"/>
            </a:br>
            <a:endParaRPr/>
          </a:p>
        </p:txBody>
      </p:sp>
      <p:sp>
        <p:nvSpPr>
          <p:cNvPr id="465" name="Google Shape;46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There also are important peer factors that make it more or less likely that a child or'adolescent will be involved in bullying. The peer group is a particularly important influence during'adolescence.'</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Research has shown that exposure to aggressive, violent, or delinquent peers may increase the'likelihood that child or adolescent will bully others.'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Of course, peers can also have positive or protective influences. Children and youth who are bullied tend'to be socially isolated. Research has found that those who have at least one friend are less likely to be'bullied.'</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Not only having a friend but feeling supported by peers is important. For example, children and youth'who feel supported by their peers are less likely to experience negative psychological effects from'bullying.'</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References:'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Cook, Williams, Guerra, Kim, &amp; Sadek (2010)'Hodges, Boivin, Vitaro, &amp; Bukowski (1999)'Olweus (1993)'Swearer et al. (2012)'</a:t>
            </a:r>
            <a:endParaRPr/>
          </a:p>
          <a:p>
            <a:pPr marL="0" lvl="0" indent="0" algn="l" rtl="0">
              <a:spcBef>
                <a:spcPts val="0"/>
              </a:spcBef>
              <a:spcAft>
                <a:spcPts val="0"/>
              </a:spcAft>
              <a:buNone/>
            </a:pPr>
            <a:br>
              <a:rPr lang="en-US"/>
            </a:br>
            <a:br>
              <a:rPr lang="en-US"/>
            </a:br>
            <a:br>
              <a:rPr lang="en-US"/>
            </a:br>
            <a:br>
              <a:rPr lang="en-US"/>
            </a:br>
            <a:br>
              <a:rPr lang="en-US"/>
            </a:br>
            <a:br>
              <a:rPr lang="en-US"/>
            </a:br>
            <a:endParaRPr/>
          </a:p>
        </p:txBody>
      </p:sp>
      <p:sp>
        <p:nvSpPr>
          <p:cNvPr id="483" name="Google Shape;48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Many family variables are related to children’s involvement in bullying. A number of examples are listed here.'</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Having disengaged parents increases the risk that a child will bully others, while having warm, involved parents reduces this risk.'</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Exposure to parental conflict, parental use of drugs &amp; alcohol, and domestic violence increases the likelihood that a child will bully others and the likelihood that a child will be bullied.'</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Youth who have had a parent in jail or prison are more likely than peers to be involved in bullying.'</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Child abuse has been found to be related to a greater likelihood of bullying others and also being bullied by peers.'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References:'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Baldry (2003)'Bowes, Arseneault, Maughan, Taylor, Casi, &amp; Moffitt (2009)'Olweus (1993)'Pellegrini (1998)'Swearer, Espelage, Koenig, Berry, Collins, &amp; Lembeck (2012)'</a:t>
            </a:r>
            <a:endParaRPr/>
          </a:p>
          <a:p>
            <a:pPr marL="0" lvl="0" indent="0" algn="l" rtl="0">
              <a:spcBef>
                <a:spcPts val="0"/>
              </a:spcBef>
              <a:spcAft>
                <a:spcPts val="0"/>
              </a:spcAft>
              <a:buNone/>
            </a:pPr>
            <a:br>
              <a:rPr lang="en-US"/>
            </a:br>
            <a:br>
              <a:rPr lang="en-US"/>
            </a:br>
            <a:br>
              <a:rPr lang="en-US"/>
            </a:br>
            <a:br>
              <a:rPr lang="en-US"/>
            </a:br>
            <a:endParaRPr/>
          </a:p>
        </p:txBody>
      </p:sp>
      <p:sp>
        <p:nvSpPr>
          <p:cNvPr id="498" name="Google Shape;49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Factors within the school environment are also related to the likelihood of bullying.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Variables related to school climate have been found to be important. For example, having a sense of'belonging to one’s school is associated with less involvement in bullying (bullying others and being'bullied).'</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degree to which staff actively supervise behavior, are aware of bullying issues, and are responsive to'bullying problems is also critical.'</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References:'Cook, Williams, Guerra, Kim, &amp; Sadek (2010)'Olweus (1993)'Pellegrini &amp; Bartini (2000)'Swearer, Espelage, Koenig, Berry, Collins, &amp; Lembeck (2012)'</a:t>
            </a:r>
            <a:endParaRPr/>
          </a:p>
          <a:p>
            <a:pPr marL="0" lvl="0" indent="0" algn="l" rtl="0">
              <a:spcBef>
                <a:spcPts val="0"/>
              </a:spcBef>
              <a:spcAft>
                <a:spcPts val="0"/>
              </a:spcAft>
              <a:buNone/>
            </a:pPr>
            <a:br>
              <a:rPr lang="en-US"/>
            </a:br>
            <a:br>
              <a:rPr lang="en-US"/>
            </a:br>
            <a:br>
              <a:rPr lang="en-US"/>
            </a:br>
            <a:br>
              <a:rPr lang="en-US"/>
            </a:br>
            <a:br>
              <a:rPr lang="en-US"/>
            </a:br>
            <a:br>
              <a:rPr lang="en-US"/>
            </a:br>
            <a:br>
              <a:rPr lang="en-US"/>
            </a:br>
            <a:br>
              <a:rPr lang="en-US"/>
            </a:br>
            <a:br>
              <a:rPr lang="en-US"/>
            </a:br>
            <a:br>
              <a:rPr lang="en-US"/>
            </a:br>
            <a:endParaRPr/>
          </a:p>
        </p:txBody>
      </p:sp>
      <p:sp>
        <p:nvSpPr>
          <p:cNvPr id="516" name="Google Shape;51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Finally, factors within the larger community are also related to the likelihood of bullying.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For example, research has found that children and youth are more likely to be bullied if they perceived'that their neighborhood is less safe and if they felt they were not known by neighbors.'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References:'Cook, Williams, Guerra, Kim, &amp; Sadek (2010)'Swearer, Espelage, Koenig, Berry, Collins, &amp; Lembeck (2012)'</a:t>
            </a:r>
            <a:endParaRPr/>
          </a:p>
          <a:p>
            <a:pPr marL="0" lvl="0" indent="0" algn="l" rtl="0">
              <a:spcBef>
                <a:spcPts val="0"/>
              </a:spcBef>
              <a:spcAft>
                <a:spcPts val="0"/>
              </a:spcAft>
              <a:buNone/>
            </a:pPr>
            <a:br>
              <a:rPr lang="en-US"/>
            </a:br>
            <a:br>
              <a:rPr lang="en-US"/>
            </a:br>
            <a:br>
              <a:rPr lang="en-US"/>
            </a:br>
            <a:br>
              <a:rPr lang="en-US"/>
            </a:br>
            <a:br>
              <a:rPr lang="en-US"/>
            </a:br>
            <a:br>
              <a:rPr lang="en-US"/>
            </a:br>
            <a:br>
              <a:rPr lang="en-US"/>
            </a:br>
            <a:br>
              <a:rPr lang="en-US"/>
            </a:br>
            <a:endParaRPr/>
          </a:p>
        </p:txBody>
      </p:sp>
      <p:sp>
        <p:nvSpPr>
          <p:cNvPr id="533" name="Google Shape;533;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Protective factors can reduce the likelihood that a child will be involved in bullying.'Here are examples of characteristics of individuals, families, peer interactions and school environments that have been found to protect children and youth from involvement in bullying.'</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Individuals who are secure, caring and self-confident children are less likely to be bullied. Protective'factors within the family include: supportive parenting and modeling of positive relationships and'consistent and affectionate parent-child interactions.'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Having close positive friendships with peers can reduce the likelihood that a child is bullied and the'support of peers--even one good friend--can also lessen the negative psychological effects from bullying.'</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Positive school climates, where teachers and staff closely supervise behaviors and are aware of and'responsive to behavior issues reduces the likelihood of bullying.'</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References:'Cook, Williams, Guerra, Kim, and Sadek (2010)'Baldry, and Farrington (2005)'Olweus (1993)'Pellegrini and Bartini (2000)'Swearer, Espelage, Koenig, Berry, Collins, and Lembeck (2012)'</a:t>
            </a:r>
            <a:endParaRPr/>
          </a:p>
          <a:p>
            <a:pPr marL="0" lvl="0" indent="0" algn="l" rtl="0">
              <a:spcBef>
                <a:spcPts val="0"/>
              </a:spcBef>
              <a:spcAft>
                <a:spcPts val="0"/>
              </a:spcAft>
              <a:buNone/>
            </a:pPr>
            <a:br>
              <a:rPr lang="en-US"/>
            </a:br>
            <a:br>
              <a:rPr lang="en-US"/>
            </a:br>
            <a:endParaRPr/>
          </a:p>
        </p:txBody>
      </p:sp>
      <p:sp>
        <p:nvSpPr>
          <p:cNvPr id="547" name="Google Shape;54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Children and youth need to feel safe and cared for by adults everywhere. Collective attitudes and social norms within neighborhoods and communities also influence risk and protective factors for bullying. Bullying is less likely in communities where cultural norms and beliefs are pro-social and non-violent, where there are positive adult-child connections, and where neighborhoods are safe.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Health professionals from medicine, nursing and public health issued a Call-to-Action in 2000 that instructs communities to adopt a coordinated public health approach to preventing bullying and other forms of youth violence. They advocate for reforms in policies and practices that: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Give parents and caregivers the education and support needed to nurture and discipline children in ways that are supportive, developmentally appropriate, and non-physical (corporal punishment);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Incorporate social skills training and social-emotional lessons in classrooms and youth programs;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Coordinate intervention strategies across disciplines and institutions;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Reduce risks within communities related to the ease of access by children and youth to alcohol and drugs, media violence, and firearms;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And, most importantly, realize that violence is learned behavior: In other words, what adults do to children and each other, children will also do (Commission for the Prevention of Youth Violence, 2000) </a:t>
            </a:r>
            <a:endParaRPr/>
          </a:p>
          <a:p>
            <a:pPr marL="0" lvl="0" indent="0" algn="l" rtl="0">
              <a:spcBef>
                <a:spcPts val="0"/>
              </a:spcBef>
              <a:spcAft>
                <a:spcPts val="0"/>
              </a:spcAft>
              <a:buNone/>
            </a:pPr>
            <a:br>
              <a:rPr lang="en-US" sz="1200" b="0" i="0" u="none" strike="noStrike">
                <a:solidFill>
                  <a:schemeClr val="dk1"/>
                </a:solidFill>
                <a:latin typeface="Calibri"/>
                <a:ea typeface="Calibri"/>
                <a:cs typeface="Calibri"/>
                <a:sym typeface="Calibri"/>
              </a:rPr>
            </a:br>
            <a:r>
              <a:rPr lang="en-US" sz="1200" b="0" i="0" u="none" strike="noStrike">
                <a:solidFill>
                  <a:schemeClr val="dk1"/>
                </a:solidFill>
                <a:latin typeface="Calibri"/>
                <a:ea typeface="Calibri"/>
                <a:cs typeface="Calibri"/>
                <a:sym typeface="Calibri"/>
              </a:rPr>
              <a:t>References:'Hong, and Espelage (2012)'Cook, Williams, Guerra, Kim, and Sadek (2010)'Swearer, Espelage, Koenig, Berry, Collins, and Lembeck (2012)'Commission for the Prevention of Youth Violence (2000)'Wilkins, Tsao, Hertz, Davis, and Klevens (2014).'</a:t>
            </a:r>
            <a:endParaRPr/>
          </a:p>
          <a:p>
            <a:pPr marL="0" lvl="0" indent="0" algn="l" rtl="0">
              <a:spcBef>
                <a:spcPts val="0"/>
              </a:spcBef>
              <a:spcAft>
                <a:spcPts val="0"/>
              </a:spcAft>
              <a:buNone/>
            </a:pPr>
            <a:br>
              <a:rPr lang="en-US"/>
            </a:br>
            <a:br>
              <a:rPr lang="en-US"/>
            </a:br>
            <a:br>
              <a:rPr lang="en-US"/>
            </a:br>
            <a:br>
              <a:rPr lang="en-US"/>
            </a:br>
            <a:endParaRPr/>
          </a:p>
        </p:txBody>
      </p:sp>
      <p:sp>
        <p:nvSpPr>
          <p:cNvPr id="573" name="Google Shape;573;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 fifth key finding is that any child or youth may be bullied by peers, but some groups of children and youth are at a particularly high risk of being bullied.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No single factor puts a child at risk of being bullied or bullying others. Bullying can happen anywhere—cities, suburbs, or rural towns. Depending on the environment, some groups may be at an increased risk of being bullied.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Children and youth with learning disabilities are at greater risk of being teased and physically bullied, compared with other children;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Those with attention-deficit/hyperactivity disorder are more likely to be bullied (and also to bully their peers);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Those with autism spectrum disorder are more likely to be ostracized;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Children and youth with special health care needs or chronic diseases (diabetes, muscular dystrophy, spina bifida, atopic eczema) are more frequently bullied;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Overweight and obese youth, and those who are underweight may be more likely to be bullied;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Youth who identify themselves as lesbian, gay, bisexual or transgender, youth who may be questioning their sexual orientation, and those who do not conform to gender stereotypes frequently face bullying by their peers.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And finally, students who speak another language at home are more likely to be frequently bullied because of their religion or race than those who speak English.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 however, even if a child has these risk factors, it doesn’t mean that they will be bullied ***</a:t>
            </a:r>
            <a:endParaRPr/>
          </a:p>
          <a:p>
            <a:pPr marL="0" lvl="0" indent="0" algn="l" rtl="0">
              <a:spcBef>
                <a:spcPts val="0"/>
              </a:spcBef>
              <a:spcAft>
                <a:spcPts val="0"/>
              </a:spcAft>
              <a:buNone/>
            </a:pPr>
            <a:br>
              <a:rPr lang="en-US" sz="1200" b="0" i="0" u="none" strike="noStrike">
                <a:solidFill>
                  <a:schemeClr val="dk1"/>
                </a:solidFill>
                <a:latin typeface="Calibri"/>
                <a:ea typeface="Calibri"/>
                <a:cs typeface="Calibri"/>
                <a:sym typeface="Calibri"/>
              </a:rPr>
            </a:br>
            <a:r>
              <a:rPr lang="en-US" sz="1200" b="0" i="0" u="none" strike="noStrike">
                <a:solidFill>
                  <a:schemeClr val="dk1"/>
                </a:solidFill>
                <a:latin typeface="Calibri"/>
                <a:ea typeface="Calibri"/>
                <a:cs typeface="Calibri"/>
                <a:sym typeface="Calibri"/>
              </a:rPr>
              <a:t>References:'Dawkins (1996)'Espelage, Aragon, Birkett, and Koenig (2008)'Gray, Kahhan, and Janicke (2009)'Hamiwka, Yu, Hamiwka, Sherman, Anderson, and Wirrell (2009)'Harris Interactive and GLSEN (2005)'Kowlaski and Fedina, 2011'Kosciw, Greytak, Bartkiewicz, Boesen, and Palmer (2011)'Magin, Adams, Heading, Pond, and Smith (2008)'Martlew and Hodson (1991)'Mepham (2010)'Mishna (2003)'Puhl, Luedicke, and Heuer (2011)'Storch et al. (2004)'Twyman, Saylor, Saia, Macias, Taylor, and Spratt (2010)'Wang, Iannott and Luk (2010)'Wiener and Mak (2009)'</a:t>
            </a:r>
            <a:endParaRPr/>
          </a:p>
          <a:p>
            <a:pPr marL="0" lvl="0" indent="0" algn="l" rtl="0">
              <a:spcBef>
                <a:spcPts val="0"/>
              </a:spcBef>
              <a:spcAft>
                <a:spcPts val="0"/>
              </a:spcAft>
              <a:buNone/>
            </a:pPr>
            <a:br>
              <a:rPr lang="en-US"/>
            </a:br>
            <a:br>
              <a:rPr lang="en-US"/>
            </a:br>
            <a:br>
              <a:rPr lang="en-US"/>
            </a:br>
            <a:br>
              <a:rPr lang="en-US"/>
            </a:br>
            <a:br>
              <a:rPr lang="en-US"/>
            </a:br>
            <a:br>
              <a:rPr lang="en-US"/>
            </a:br>
            <a:endParaRPr/>
          </a:p>
        </p:txBody>
      </p:sp>
      <p:sp>
        <p:nvSpPr>
          <p:cNvPr id="593" name="Google Shape;593;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Now I will set the stage for what we'll be doing together. Here are the goals for today’s session. First, we’ll outline the learning objectives of this training, next we're going to discuss how to talk about the issue of bullying, what the research tell us about bullying , and then we will go into some mis-directions, or ideas that seem like they might work but may actually be harmful. We will complete the training with information about best practices in preventing bullying and responding to it. Throughout the training, you will learn about tools and resources available to help you lead effective community-wide bullying prevention strategies.</a:t>
            </a:r>
            <a:endParaRPr/>
          </a:p>
          <a:p>
            <a:pPr marL="0" lvl="0" indent="0" algn="l" rtl="0">
              <a:spcBef>
                <a:spcPts val="0"/>
              </a:spcBef>
              <a:spcAft>
                <a:spcPts val="0"/>
              </a:spcAft>
              <a:buNone/>
            </a:pPr>
            <a:br>
              <a:rPr lang="en-US"/>
            </a:br>
            <a:br>
              <a:rPr lang="en-US"/>
            </a:br>
            <a:endParaRPr/>
          </a:p>
        </p:txBody>
      </p:sp>
      <p:sp>
        <p:nvSpPr>
          <p:cNvPr id="121" name="Google Shape;12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sixth finding relates to the known effects of bullying on the health, mental health, and academic well-being of children and youth who are bullied. </a:t>
            </a:r>
            <a:br>
              <a:rPr lang="en-US"/>
            </a:b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Over the last decade, a number of longitudinal studies have looked at whether being</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'bullied is related to the development of problems for the health and well-being of bullied children.</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Research has confirmed that individuals who are bullied are more likely than peers to develop a variety</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'of internalizing problems, including depression, anxiety, panic disorder, self-harm, suicidal thoughts and</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'attempts. Researchers have found that not only does bullying lead to internalizing problems, but having</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'internalizing problems also leads to further bullying by peers. So, often, children and youth may become</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'caught in a vicious cycle of bullying by peers that is difficult to escape.</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Bullied children are also more likely than their peers to develop later psychosomatic problems, such as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'headaches, stomach pain, sleeping problems, and poor appetite.</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Not only may bullying affect the emotional and physical well-being of children, but it may also affect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'their academic work. Children and youth who are bullied are more likely than non-bullied peers to feel</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'as if they don’t belong in school and want to avoid going to school. They also are more likely to have</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'somewhat lower academic achievement, whether measured through grades or standardized test scores.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'In addition, several longitudinal studies—which measure children’s experiences of bullying over time—</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'suggest a causal relationship between bullying and academic achievement. For example, in a recent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'study of students in the U.S., middle schoolers’ grade point averages and levels of academic</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'engagement were predicted by whether or not they had been bullied. The researchers concluded that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effect of bullying could account for up to a 1.5 letter grade decrease in an academic subject over the</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3 years of middle school (Juvonen et al., 2011).</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References: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Buhs, Ladd, and Haerald (2006)</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'Arsenault, Walsh, Trzeniewski, Newcombe, Caspi and Moffitt (2006)</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'Copeland Wolke, Angold, and Costello (2013)</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'Faris and Felmlee (2014)</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'Gini and Pozzoli (2013)</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'Glew, Fan, Katon, Rivara, and Kernic (2005)</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'Juvonen, Wang, and Espinoza (2011)</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'Klomek, Sourander, Njemelä, Kumpulainen, Piha, Tamminen, Almqvist, and Gould, (2008)</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'Kochenderferand Ladd (1996)</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'Lereya, Copeland, Costello, and Wolke (2015)</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'Reijntjes, Kamphuis, Prinzie, Boelen, van der Schoot, and Telch (2011)</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'Reijntjes, Kamphuis, Prinzie, and Telch (2010)</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'Ttofi, Farrington, Lösel, and Loeber (2011a)</a:t>
            </a:r>
            <a:endParaRPr/>
          </a:p>
          <a:p>
            <a:pPr marL="0" lvl="0" indent="0" algn="l" rtl="0">
              <a:spcBef>
                <a:spcPts val="0"/>
              </a:spcBef>
              <a:spcAft>
                <a:spcPts val="0"/>
              </a:spcAft>
              <a:buNone/>
            </a:pPr>
            <a:br>
              <a:rPr lang="en-US"/>
            </a:br>
            <a:br>
              <a:rPr lang="en-US"/>
            </a:br>
            <a:br>
              <a:rPr lang="en-US"/>
            </a:br>
            <a:endParaRPr/>
          </a:p>
        </p:txBody>
      </p:sp>
      <p:sp>
        <p:nvSpPr>
          <p:cNvPr id="620" name="Google Shape;620;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How does being bullied lead to health, mental health, and academic problems?’ Researchers have identified some biological mechanisms that show that bullying can “get under the'skin.”'</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Genetics research, neuroimaging studies, and studies of the stress response system reveal harmful biological changes associated with being bullied.'</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For example, studies suggest that being bullied affects the body’s stress response system, which can'affect their memory (and ultimately their academic outcomes).'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However, far more research is needed to understand the complex relationship between bullying, health'outcomes, and neurobiology. For example, a better understanding of the neurobiology of peer'victimization could help explain why some children and youth become ill as a consequence of bullying, while others do not.'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Recognizing the “invisible scars” bullying can leave is an important step in promoting positive well-being'for youth through adolescence and into adulthood.'</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References:'Institute of Medicine and National Research Council (2014)'Ouellet-Morin, Wong, Danese, Pariante, Papadopoulos, Mill, and Arseneault (2013)'Sugden, Arseneault, Harrington, Moffitt, Williams, and Caspi (2010)'Vaillancourt and Edgerton (2015)'</a:t>
            </a:r>
            <a:endParaRPr/>
          </a:p>
          <a:p>
            <a:pPr marL="0" lvl="0" indent="0" algn="l" rtl="0">
              <a:spcBef>
                <a:spcPts val="0"/>
              </a:spcBef>
              <a:spcAft>
                <a:spcPts val="0"/>
              </a:spcAft>
              <a:buNone/>
            </a:pPr>
            <a:br>
              <a:rPr lang="en-US"/>
            </a:br>
            <a:br>
              <a:rPr lang="en-US"/>
            </a:br>
            <a:endParaRPr/>
          </a:p>
        </p:txBody>
      </p:sp>
      <p:sp>
        <p:nvSpPr>
          <p:cNvPr id="633" name="Google Shape;633;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0" name="Google Shape;65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Not only is there reason to be concerned about children who are bullied, but there also is reason to worry about children who bully others. A seventh key finding is that children who bully are more likely than other children to be involved in antisocial and troubling behaviors.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Children who bully are more likely than their peers to:</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Exhibit delinquent behaviors (such as fighting, stealing, vandalism)</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Dislike school and drop out of school</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Drink alcohol and smoke cigarettes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Carry a weapon</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Think about and attempt suicide</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Longitudinal research also has found that bullying others is related to:</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An increased likelihood of criminal and antisocial behavior in adolescence and adulthood</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Later sexual harassment of peers in middle school</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References: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'Berthold and Hoover (2000)</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'Byrne (1994)</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'Cook et al. (2010)</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'Espelage, Basile, and Hamburger (2012)</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'Klomek et al. (2008)</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'Nansel et al. (2001)</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'Nansel et al. (2004)</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'Olweus (1993)</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'Ttofi, Farrington, Lösel, and Loeber (2011b)</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t>
            </a:r>
            <a:endParaRPr/>
          </a:p>
          <a:p>
            <a:pPr marL="0" lvl="0" indent="0" algn="l" rtl="0">
              <a:spcBef>
                <a:spcPts val="0"/>
              </a:spcBef>
              <a:spcAft>
                <a:spcPts val="0"/>
              </a:spcAft>
              <a:buNone/>
            </a:pPr>
            <a:br>
              <a:rPr lang="en-US"/>
            </a:br>
            <a:br>
              <a:rPr lang="en-US"/>
            </a:b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br>
              <a:rPr lang="en-US"/>
            </a:br>
            <a:br>
              <a:rPr lang="en-US"/>
            </a:br>
            <a:br>
              <a:rPr lang="en-US"/>
            </a:br>
            <a:endParaRPr/>
          </a:p>
        </p:txBody>
      </p:sp>
      <p:sp>
        <p:nvSpPr>
          <p:cNvPr id="651" name="Google Shape;651;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br>
              <a:rPr lang="en-US"/>
            </a:br>
            <a:br>
              <a:rPr lang="en-US"/>
            </a:br>
            <a:br>
              <a:rPr lang="en-US"/>
            </a:br>
            <a:br>
              <a:rPr lang="en-US"/>
            </a:br>
            <a:r>
              <a:rPr lang="en-US" sz="1200" b="0" i="0" u="none" strike="noStrike">
                <a:solidFill>
                  <a:schemeClr val="dk1"/>
                </a:solidFill>
                <a:latin typeface="Calibri"/>
                <a:ea typeface="Calibri"/>
                <a:cs typeface="Calibri"/>
                <a:sym typeface="Calibri"/>
              </a:rPr>
              <a:t>Children who bully are more likely than their peers to:</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Exhibit delinquent behaviors (such as fighting, stealing, vandalism)</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Dislike school and drop out of school</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Drink alcohol and smoke cigarettes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Carry a weapon</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Think about and attempt suicide</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Longitudinal research also has found that bullying others is related to:</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An increased likelihood of criminal and antisocial behavior in adolescence and adulthood</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Later sexual harassment of peers in middle school</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References: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'Berthold and Hoover (2000)</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'Byrne (1994)</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'Cook et al. (2010)</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'Espelage, Basile, and Hamburger (2012)</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'Klomek et al. (2008)</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'Nansel et al. (2001)</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'Nansel et al. (2004)</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'Olweus (1993)</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'Ttofi, Farrington, Lösel, and Loeber (2011b)</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t>
            </a:r>
            <a:endParaRPr/>
          </a:p>
          <a:p>
            <a:pPr marL="0" lvl="0" indent="0" algn="l" rtl="0">
              <a:spcBef>
                <a:spcPts val="0"/>
              </a:spcBef>
              <a:spcAft>
                <a:spcPts val="0"/>
              </a:spcAft>
              <a:buNone/>
            </a:pPr>
            <a:br>
              <a:rPr lang="en-US"/>
            </a:br>
            <a:br>
              <a:rPr lang="en-US"/>
            </a:br>
            <a:endParaRPr/>
          </a:p>
        </p:txBody>
      </p:sp>
      <p:sp>
        <p:nvSpPr>
          <p:cNvPr id="675" name="Google Shape;675;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An eighth research finding involves the likelihood that children and youth will report bullying to adults if they experience it. </a:t>
            </a:r>
            <a:br>
              <a:rPr lang="en-US"/>
            </a:br>
            <a:br>
              <a:rPr lang="en-US"/>
            </a:br>
            <a:r>
              <a:rPr lang="en-US" sz="1200" b="0" i="0" u="none" strike="noStrike">
                <a:solidFill>
                  <a:schemeClr val="dk1"/>
                </a:solidFill>
                <a:latin typeface="Calibri"/>
                <a:ea typeface="Calibri"/>
                <a:cs typeface="Calibri"/>
                <a:sym typeface="Calibri"/>
              </a:rPr>
              <a:t>Unfortunately, most studies suggest that the majority of children and youth who have'been bullied (50-75% in most studies) have not told an adult at school. Somewhat more indicate they'have told a parent, but many are silent.'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likelihood that a child will tell someone about their bullying experiences varies by age and gender.'Older youth and boys are less likely than younger children and girls to report that they have been'bullied.'</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There likely are numerous reasons why children and youth are reluctant to report being bullied.'Particularly for older children and youth, they may fear being labeled “tattlers” or “snitches” by their'peers. Likely, many are concerned about possible retaliation by their aggressors if they report them.'</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Boys may feel pressure to try to deal with bullying on their own so as not to appear “weak” or vulnerable. Some may lack confidence in adults’ abilities to stop the bullying. Research suggests that'with age, students are less and less likely to perceive that adults are helpful in stopping bullying.'</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As a result, it is critical that adults respond quickly, effectively, and sensitively when bullying is reported'to them and that they are vigilant to stop bullying that is NOT reported, particularly among older youth'and boys.'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References:'Boulton and Underwood (1992)'Fonzi, Genta, Menesini, Bacchini, Bonno, and Constable (1999)'</a:t>
            </a:r>
            <a:endParaRPr/>
          </a:p>
          <a:p>
            <a:pPr marL="0" lvl="0" indent="0" algn="l" rtl="0">
              <a:spcBef>
                <a:spcPts val="0"/>
              </a:spcBef>
              <a:spcAft>
                <a:spcPts val="0"/>
              </a:spcAft>
              <a:buNone/>
            </a:pPr>
            <a:br>
              <a:rPr lang="en-US"/>
            </a:br>
            <a:br>
              <a:rPr lang="en-US"/>
            </a:br>
            <a:endParaRPr/>
          </a:p>
        </p:txBody>
      </p:sp>
      <p:sp>
        <p:nvSpPr>
          <p:cNvPr id="691" name="Google Shape;691;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Our ninth finding includes some good news to share, which is that many children and youth are concerned about bullying. </a:t>
            </a:r>
            <a:br>
              <a:rPr lang="en-US"/>
            </a:br>
            <a:br>
              <a:rPr lang="en-US"/>
            </a:br>
            <a:r>
              <a:rPr lang="en-US" sz="1200" b="0" i="0" u="none" strike="noStrike">
                <a:solidFill>
                  <a:schemeClr val="dk1"/>
                </a:solidFill>
                <a:latin typeface="Calibri"/>
                <a:ea typeface="Calibri"/>
                <a:cs typeface="Calibri"/>
                <a:sym typeface="Calibri"/>
              </a:rPr>
              <a:t>Research confirms what many parents and educators believe, which is that most'children and youth don’t like bullying and feel sorry for their peers who are bullied.'</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In one study (Luxenberg et al., 2014), researchers found that 90% of third-fifth graders said they felt'sorry for students who are bullied. With age (in to middle and high school grades), fewer and fewer'students expressed sympathy for bullied students, and girls were more likely than boys to say they felt'sorry for bullied peers.'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Unfortunately, this sympathy often does not result in positive action to help stop the bullying. In one'study, researchers found that even though the vast majority of elementary school children felt sorry for'bullied students, fewer than half said they would try to help if they saw or knew that a student was being bullied (Luxenberg et al., 2014).'</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However, when witnesses do try to help a bullied student, they are often effective in stopping the bullying in the moment. One study found that in the majority of these cases, the bullying stopped within 10 seconds (Hawkins, Pepler, and Craig, 2001).'</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References:'Baldry (2004)'Hawkins, Pepler and Craig (2001)'</a:t>
            </a:r>
            <a:endParaRPr/>
          </a:p>
          <a:p>
            <a:pPr marL="0" lvl="0" indent="0" algn="l" rtl="0">
              <a:spcBef>
                <a:spcPts val="0"/>
              </a:spcBef>
              <a:spcAft>
                <a:spcPts val="0"/>
              </a:spcAft>
              <a:buNone/>
            </a:pPr>
            <a:br>
              <a:rPr lang="en-US"/>
            </a:br>
            <a:br>
              <a:rPr lang="en-US"/>
            </a:br>
            <a:endParaRPr/>
          </a:p>
        </p:txBody>
      </p:sp>
      <p:sp>
        <p:nvSpPr>
          <p:cNvPr id="714" name="Google Shape;714;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 final finding to share is that there are a variety of state and federal laws in the United States related to bullying.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br>
              <a:rPr lang="en-US"/>
            </a:br>
            <a:r>
              <a:rPr lang="en-US" sz="1200" b="0" i="0" u="none" strike="noStrike">
                <a:solidFill>
                  <a:schemeClr val="dk1"/>
                </a:solidFill>
                <a:latin typeface="Calibri"/>
                <a:ea typeface="Calibri"/>
                <a:cs typeface="Calibri"/>
                <a:sym typeface="Calibri"/>
              </a:rPr>
              <a:t>Schools that receive federal funding (including colleges and universities), are required by federal law to address discrimination based on a number of different personal characteristics.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For example: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Title VI of the Civil Rights Act of 1964 (referred to as Title VI) prohibits discrimination based on race, color, or national origin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Title IX of the Education Amendments of 1972 (referred to as Title IX) prohibits discrimination based on sex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Section 504 of the Rehabilitation Act of 1973 and Title II of the ADA (1990) prohibits'discrimination based on disability'</a:t>
            </a:r>
            <a:endParaRPr/>
          </a:p>
          <a:p>
            <a:pPr marL="0" lvl="0" indent="0" algn="l" rtl="0">
              <a:spcBef>
                <a:spcPts val="0"/>
              </a:spcBef>
              <a:spcAft>
                <a:spcPts val="0"/>
              </a:spcAft>
              <a:buNone/>
            </a:pPr>
            <a:br>
              <a:rPr lang="en-US" sz="1200" b="0" i="0" u="none" strike="noStrike">
                <a:solidFill>
                  <a:schemeClr val="dk1"/>
                </a:solidFill>
                <a:latin typeface="Calibri"/>
                <a:ea typeface="Calibri"/>
                <a:cs typeface="Calibri"/>
                <a:sym typeface="Calibri"/>
              </a:rPr>
            </a:br>
            <a:r>
              <a:rPr lang="en-US" sz="1200" b="0" i="0" u="none" strike="noStrike">
                <a:solidFill>
                  <a:schemeClr val="dk1"/>
                </a:solidFill>
                <a:latin typeface="Calibri"/>
                <a:ea typeface="Calibri"/>
                <a:cs typeface="Calibri"/>
                <a:sym typeface="Calibri"/>
              </a:rPr>
              <a:t>Reference:'Ali (2010)'Lhamon (2014)'Musgrove and Yudin (2013)'</a:t>
            </a:r>
            <a:endParaRPr/>
          </a:p>
          <a:p>
            <a:pPr marL="0" lvl="0" indent="0" algn="l" rtl="0">
              <a:spcBef>
                <a:spcPts val="0"/>
              </a:spcBef>
              <a:spcAft>
                <a:spcPts val="0"/>
              </a:spcAft>
              <a:buNone/>
            </a:pPr>
            <a:br>
              <a:rPr lang="en-US"/>
            </a:br>
            <a:br>
              <a:rPr lang="en-US"/>
            </a:br>
            <a:br>
              <a:rPr lang="en-US"/>
            </a:br>
            <a:endParaRPr/>
          </a:p>
        </p:txBody>
      </p:sp>
      <p:sp>
        <p:nvSpPr>
          <p:cNvPr id="732" name="Google Shape;732;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br>
              <a:rPr lang="en-US"/>
            </a:br>
            <a:r>
              <a:rPr lang="en-US" sz="1200" b="0" i="0" u="none" strike="noStrike">
                <a:solidFill>
                  <a:schemeClr val="dk1"/>
                </a:solidFill>
                <a:latin typeface="Calibri"/>
                <a:ea typeface="Calibri"/>
                <a:cs typeface="Calibri"/>
                <a:sym typeface="Calibri"/>
              </a:rPr>
              <a:t>Schools that receive federal funding (including colleges and universities), are required by federal law to address discrimination based on a number of different personal characteristics.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For example: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Title VI of the Civil Rights Act of 1964 (referred to as Title VI) prohibits discrimination based on race, color, or national origin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Title IX of the Education Amendments of 1972 (referred to as Title IX) prohibits discrimination based on sex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Section 504 of the Rehabilitation Act of 1973 and Title II of the ADA (1990) prohibits'discrimination based on disability'</a:t>
            </a:r>
            <a:endParaRPr/>
          </a:p>
          <a:p>
            <a:pPr marL="0" lvl="0" indent="0" algn="l" rtl="0">
              <a:spcBef>
                <a:spcPts val="0"/>
              </a:spcBef>
              <a:spcAft>
                <a:spcPts val="0"/>
              </a:spcAft>
              <a:buNone/>
            </a:pPr>
            <a:br>
              <a:rPr lang="en-US" sz="1200" b="0" i="0" u="none" strike="noStrike">
                <a:solidFill>
                  <a:schemeClr val="dk1"/>
                </a:solidFill>
                <a:latin typeface="Calibri"/>
                <a:ea typeface="Calibri"/>
                <a:cs typeface="Calibri"/>
                <a:sym typeface="Calibri"/>
              </a:rPr>
            </a:br>
            <a:r>
              <a:rPr lang="en-US" sz="1200" b="0" i="0" u="none" strike="noStrike">
                <a:solidFill>
                  <a:schemeClr val="dk1"/>
                </a:solidFill>
                <a:latin typeface="Calibri"/>
                <a:ea typeface="Calibri"/>
                <a:cs typeface="Calibri"/>
                <a:sym typeface="Calibri"/>
              </a:rPr>
              <a:t>Reference:'Ali (2010)'Lhamon (2014)'Musgrove and Yudin (2013)'</a:t>
            </a:r>
            <a:endParaRPr/>
          </a:p>
          <a:p>
            <a:pPr marL="0" lvl="0" indent="0" algn="l" rtl="0">
              <a:spcBef>
                <a:spcPts val="0"/>
              </a:spcBef>
              <a:spcAft>
                <a:spcPts val="0"/>
              </a:spcAft>
              <a:buNone/>
            </a:pPr>
            <a:br>
              <a:rPr lang="en-US"/>
            </a:br>
            <a:br>
              <a:rPr lang="en-US"/>
            </a:br>
            <a:br>
              <a:rPr lang="en-US"/>
            </a:br>
            <a:endParaRPr/>
          </a:p>
        </p:txBody>
      </p:sp>
      <p:sp>
        <p:nvSpPr>
          <p:cNvPr id="750" name="Google Shape;750;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7" name="Google Shape;767;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School districts may violate federal civil rights laws when: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Peer harassment based on race, color, national origin, sex, or disability is sufficiently serious that it creates a hostile environment, and when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harassment is encouraged, tolerated, not adequately addressed, or ignored by school employees. </a:t>
            </a:r>
            <a:endParaRPr/>
          </a:p>
          <a:p>
            <a:pPr marL="0" lvl="0" indent="0" algn="l" rtl="0">
              <a:spcBef>
                <a:spcPts val="0"/>
              </a:spcBef>
              <a:spcAft>
                <a:spcPts val="0"/>
              </a:spcAft>
              <a:buNone/>
            </a:pPr>
            <a:br>
              <a:rPr lang="en-US" sz="1200" b="0" i="0" u="none" strike="noStrike">
                <a:solidFill>
                  <a:schemeClr val="dk1"/>
                </a:solidFill>
                <a:latin typeface="Calibri"/>
                <a:ea typeface="Calibri"/>
                <a:cs typeface="Calibri"/>
                <a:sym typeface="Calibri"/>
              </a:rPr>
            </a:br>
            <a:r>
              <a:rPr lang="en-US" sz="1200" b="0" i="0" u="none" strike="noStrike">
                <a:solidFill>
                  <a:schemeClr val="dk1"/>
                </a:solidFill>
                <a:latin typeface="Calibri"/>
                <a:ea typeface="Calibri"/>
                <a:cs typeface="Calibri"/>
                <a:sym typeface="Calibri"/>
              </a:rPr>
              <a:t>School personnel are also responsible for addressing bullying behavior that meets this threshold if they'know about the behavior or if they reasonably should have known about the behavior.'</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All school personnel are encouraged to be familiar with information on this topic presented to school personnel in several Dear Colleague Letters from the U.S. Department of Education to educators in the'field.'</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References:'Ali (2010)'Lhamon (2014)'Musgrove and Yudin (2013)'</a:t>
            </a:r>
            <a:endParaRPr/>
          </a:p>
          <a:p>
            <a:pPr marL="0" lvl="0" indent="0" algn="l" rtl="0">
              <a:spcBef>
                <a:spcPts val="0"/>
              </a:spcBef>
              <a:spcAft>
                <a:spcPts val="0"/>
              </a:spcAft>
              <a:buNone/>
            </a:pPr>
            <a:br>
              <a:rPr lang="en-US"/>
            </a:br>
            <a:br>
              <a:rPr lang="en-US"/>
            </a:br>
            <a:br>
              <a:rPr lang="en-US"/>
            </a:br>
            <a:br>
              <a:rPr lang="en-US"/>
            </a:br>
            <a:br>
              <a:rPr lang="en-US"/>
            </a:br>
            <a:endParaRPr/>
          </a:p>
        </p:txBody>
      </p:sp>
      <p:sp>
        <p:nvSpPr>
          <p:cNvPr id="768" name="Google Shape;768;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5" name="Google Shape;785;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State and local lawmakers have taken action to prevent bullying and protect children. Through laws (in their state education codes and elsewhere) and model policies (that provide guidance to districts and schools), each state addresses bullying differently.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Bullying, cyberbullying, and related behaviors may be addressed in a single law or may be addressed in multiple laws. In some cases, bullying appears in the criminal code of a state that may apply to juveniles </a:t>
            </a:r>
            <a:endParaRPr/>
          </a:p>
          <a:p>
            <a:pPr marL="0" lvl="0" indent="0" algn="l" rtl="0">
              <a:spcBef>
                <a:spcPts val="0"/>
              </a:spcBef>
              <a:spcAft>
                <a:spcPts val="0"/>
              </a:spcAft>
              <a:buNone/>
            </a:pPr>
            <a:br>
              <a:rPr lang="en-US"/>
            </a:br>
            <a:br>
              <a:rPr lang="en-US"/>
            </a:br>
            <a:br>
              <a:rPr lang="en-US"/>
            </a:br>
            <a:br>
              <a:rPr lang="en-US"/>
            </a:br>
            <a:br>
              <a:rPr lang="en-US"/>
            </a:br>
            <a:br>
              <a:rPr lang="en-US"/>
            </a:br>
            <a:br>
              <a:rPr lang="en-US"/>
            </a:br>
            <a:endParaRPr/>
          </a:p>
        </p:txBody>
      </p:sp>
      <p:sp>
        <p:nvSpPr>
          <p:cNvPr id="786" name="Google Shape;786;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a:solidFill>
                  <a:schemeClr val="dk1"/>
                </a:solidFill>
                <a:latin typeface="Calibri"/>
                <a:ea typeface="Calibri"/>
                <a:cs typeface="Calibri"/>
                <a:sym typeface="Calibri"/>
              </a:rPr>
              <a:t>NEW TALKING POINT: </a:t>
            </a:r>
            <a:r>
              <a:rPr lang="en-US" sz="1200" b="0" i="0" u="none" strike="noStrike">
                <a:solidFill>
                  <a:schemeClr val="dk1"/>
                </a:solidFill>
                <a:latin typeface="Calibri"/>
                <a:ea typeface="Calibri"/>
                <a:cs typeface="Calibri"/>
                <a:sym typeface="Calibri"/>
              </a:rPr>
              <a:t>THIS COURSE FOCUSES ON PREVENTION MORE THAN INTERVENTION, SO WE WILL NOT SPEND A LOT OF TIME ON WHAT TO DO IF BULLYING OCCURS, OR CASE STUDIES…</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Aligning with our agenda points, after completing the training, participants will be able to:</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Define bullying and describe its various forms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Describe the basic research on the prevalence of, risk factors for, and impact on youth involved in bullying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Describe the best practices in bullying prevention and response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Identify that bullying is a public health problem and requires a coordinated community response </a:t>
            </a:r>
            <a:endParaRPr/>
          </a:p>
          <a:p>
            <a:pPr marL="0" lvl="0" indent="0" algn="l" rtl="0">
              <a:spcBef>
                <a:spcPts val="0"/>
              </a:spcBef>
              <a:spcAft>
                <a:spcPts val="0"/>
              </a:spcAft>
              <a:buNone/>
            </a:pPr>
            <a:br>
              <a:rPr lang="en-US"/>
            </a:br>
            <a:br>
              <a:rPr lang="en-US"/>
            </a:br>
            <a:r>
              <a:rPr lang="en-US"/>
              <a:t>From Brooke: not putting this on a separate slide because it’s essentially repeating the agenda</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br>
              <a:rPr lang="en-US"/>
            </a:br>
            <a:br>
              <a:rPr lang="en-US"/>
            </a:br>
            <a:br>
              <a:rPr lang="en-US"/>
            </a:br>
            <a:endParaRPr/>
          </a:p>
        </p:txBody>
      </p:sp>
      <p:sp>
        <p:nvSpPr>
          <p:cNvPr id="144" name="Google Shape;14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3" name="Google Shape;803;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Every state now has a law on the books which addresses bullying. You can find out how your state refers to bullying in its laws and what they require on the part of schools and districts by exploring this map, located on www.StopBullying.gov which provides links to state laws and policies. Link to online map: http://www.stopbullying.gov/laws/index.html </a:t>
            </a:r>
            <a:br>
              <a:rPr lang="en-US"/>
            </a:br>
            <a:br>
              <a:rPr lang="en-US"/>
            </a:br>
            <a:br>
              <a:rPr lang="en-US"/>
            </a:br>
            <a:br>
              <a:rPr lang="en-US"/>
            </a:br>
            <a:br>
              <a:rPr lang="en-US"/>
            </a:br>
            <a:br>
              <a:rPr lang="en-US"/>
            </a:br>
            <a:br>
              <a:rPr lang="en-US"/>
            </a:br>
            <a:endParaRPr/>
          </a:p>
        </p:txBody>
      </p:sp>
      <p:sp>
        <p:nvSpPr>
          <p:cNvPr id="804" name="Google Shape;804;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4" name="Google Shape;814;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5" name="Google Shape;815;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0" name="Google Shape;840;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4" name="Google Shape;864;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5" name="Google Shape;865;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6" name="Google Shape;876;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Unfortunately, well-meaning educators, mental health professionals and advocates sometimes use bullying prevention and response strategies that are not supported by research or our'understanding of best practices.'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I’d like to highlight a few:'</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Some schools have adopted “zero tolerance” or “3 strikes” policies towards bullying, in which children'who bully others are suspended or expelled from school. These policies (also called “student exclusion'policies”) raise a number of concerns:'First, they potentially affect a large number of students.'Second, threats of severe punishments such as suspension or expulsion, may actually discourage'children and adults from reporting.'Third, bullying can be an early marker of other problem behaviors. Children who bully are in need of'positive, prosocial role models, including adults and students in their school.'</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School safety may occasionally demand that a student be removed from a school environment, but'these situations should be rare.'</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References:'American Psychological Association Zero Tolerance Task Force (2008)'Cornell and Limber (2015)'</a:t>
            </a:r>
            <a:endParaRPr/>
          </a:p>
          <a:p>
            <a:pPr marL="0" lvl="0" indent="0" algn="l" rtl="0">
              <a:spcBef>
                <a:spcPts val="0"/>
              </a:spcBef>
              <a:spcAft>
                <a:spcPts val="0"/>
              </a:spcAft>
              <a:buNone/>
            </a:pPr>
            <a:br>
              <a:rPr lang="en-US"/>
            </a:br>
            <a:br>
              <a:rPr lang="en-US"/>
            </a:br>
            <a:br>
              <a:rPr lang="en-US"/>
            </a:br>
            <a:br>
              <a:rPr lang="en-US"/>
            </a:br>
            <a:br>
              <a:rPr lang="en-US"/>
            </a:br>
            <a:br>
              <a:rPr lang="en-US"/>
            </a:br>
            <a:endParaRPr/>
          </a:p>
        </p:txBody>
      </p:sp>
      <p:sp>
        <p:nvSpPr>
          <p:cNvPr id="877" name="Google Shape;877;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7" name="Google Shape;897;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Dr. Sue Limber: A second misdirection involves the use of conflict resolution or peer mediation to address bullying problems. Conflict resolution and peer mediation are common strategies for dealing with conflicts among students, but in most cases, they are not recommended to deal with bullying.</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Why?</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First, bullying is a form of victimization, not conflict.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Second, mediating a bullying incident may send inappropriate messages to the students who are involved. The message should NOT be: “You’re both partly right and partly wrong—we need to work out this conflict between you.” The appropriate message for a bullied child should be, “No one deserves to be bullied, and we are going to see that it stops.” And, the appropriate message for students who bully is, “Your behavior is wrong and we’re going to work with you to ensure that it stops.”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Third, mediation may further victimize a child who has been bullied. Being bullied can be a traumatic event for a child, and forcing a child to face his or her tormentor (or encouraging him or her to do so without preparation or support may re-traumatize the child.</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 trauma-informed approach should recognize that children who have been bullied may have</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'experienced trauma and need special care to address the trauma and avoid practices that may re-</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traumatize them.</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In some cases, restorative practices may be appropriate, but these typically require considerable time</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'and training by professionals—program aspects that are not typical of most peer mediation programs in</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'schools.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References: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'Limber and Snyder (2006)</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'Molnar-Main (2014)</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'Substance Abuse and Mental Health Services Administration (2014). SAMHSA’s Concept of Trauma and</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t>
            </a:r>
            <a:endParaRPr/>
          </a:p>
          <a:p>
            <a:pPr marL="0" lvl="0" indent="0" algn="l" rtl="0">
              <a:spcBef>
                <a:spcPts val="0"/>
              </a:spcBef>
              <a:spcAft>
                <a:spcPts val="0"/>
              </a:spcAft>
              <a:buNone/>
            </a:pPr>
            <a:br>
              <a:rPr lang="en-US"/>
            </a:br>
            <a:br>
              <a:rPr lang="en-US"/>
            </a:br>
            <a:br>
              <a:rPr lang="en-US"/>
            </a:br>
            <a:br>
              <a:rPr lang="en-US"/>
            </a:br>
            <a:br>
              <a:rPr lang="en-US"/>
            </a:br>
            <a:br>
              <a:rPr lang="en-US"/>
            </a:br>
            <a:br>
              <a:rPr lang="en-US"/>
            </a:br>
            <a:endParaRPr/>
          </a:p>
        </p:txBody>
      </p:sp>
      <p:sp>
        <p:nvSpPr>
          <p:cNvPr id="898" name="Google Shape;898;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6" name="Google Shape;916;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trauma-informed approach should recognize that children who have been bullied may have experienced trauma and need special care to address the trauma and to avoid practices that may re-traumatize them</a:t>
            </a:r>
            <a:endParaRPr/>
          </a:p>
          <a:p>
            <a:pPr marL="0" lvl="0" indent="0" algn="l" rtl="0">
              <a:spcBef>
                <a:spcPts val="0"/>
              </a:spcBef>
              <a:spcAft>
                <a:spcPts val="0"/>
              </a:spcAft>
              <a:buNone/>
            </a:pPr>
            <a:endParaRPr/>
          </a:p>
          <a:p>
            <a:pPr marL="0" lvl="0" indent="0" algn="l" rtl="0">
              <a:spcBef>
                <a:spcPts val="0"/>
              </a:spcBef>
              <a:spcAft>
                <a:spcPts val="0"/>
              </a:spcAft>
              <a:buNone/>
            </a:pPr>
            <a:r>
              <a:rPr lang="en-US"/>
              <a:t>In some cases, restorative practices, which focus on restoring relationships and repairing the harm done, may be appropriate but these typically require considerable time and training by professionals – situations that are not common to most peer mediation programs in schools</a:t>
            </a:r>
            <a:br>
              <a:rPr lang="en-US"/>
            </a:br>
            <a:br>
              <a:rPr lang="en-US"/>
            </a:br>
            <a:endParaRPr/>
          </a:p>
        </p:txBody>
      </p:sp>
      <p:sp>
        <p:nvSpPr>
          <p:cNvPr id="917" name="Google Shape;917;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9" name="Google Shape;939;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Another strategy that some schools use to address bullying behavior involves group therapeutic treatment for children who bully, including anger management, skill-building, empathy-building and self-esteem enhancement. Although well-intentioned, these group interventions are often'counter-productive, as group members tend to serve as poor role models and reinforce each others’ antisocial and bullying behavior.'</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Reference:'Dishion, McCord, and Poulin (1999)'</a:t>
            </a:r>
            <a:endParaRPr/>
          </a:p>
          <a:p>
            <a:pPr marL="0" lvl="0" indent="0" algn="l" rtl="0">
              <a:spcBef>
                <a:spcPts val="0"/>
              </a:spcBef>
              <a:spcAft>
                <a:spcPts val="0"/>
              </a:spcAft>
              <a:buNone/>
            </a:pPr>
            <a:br>
              <a:rPr lang="en-US"/>
            </a:br>
            <a:br>
              <a:rPr lang="en-US"/>
            </a:br>
            <a:br>
              <a:rPr lang="en-US"/>
            </a:br>
            <a:br>
              <a:rPr lang="en-US"/>
            </a:br>
            <a:endParaRPr/>
          </a:p>
        </p:txBody>
      </p:sp>
      <p:sp>
        <p:nvSpPr>
          <p:cNvPr id="940" name="Google Shape;940;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8" name="Google Shape;95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 fourth misdirection involves overstating or simplifying the relationship between bullying and suicide. Recent media publicity around suicides by youth who were bullied by their peers has led many to assume that bullying often leads directly to suicide. Although research clearly indicates a connection between involvement in bullying and suicide-related behaviors, it is important not to overstate or misinterpret the extent of this connection. Discussing suicide as directly caused by bullying, or implying that bullying is the only cause of suicide is not helpful and potentially harmful because: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One, it encourages sensationalized reporting.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Two, it fails to recognize that the causes of suicide are complex and many individual, relational, community, and societal factors contribute to a risk of suicide. Common risk factors include mental illnesses, coping with disease/disability, and family dysfunction.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Three, it perpetuates the false notion that suicide is a natural response to being bullied, which has the dangerous potential to normalize the response and may even lead to “suicide contagion” among youth. </a:t>
            </a:r>
            <a:endParaRPr/>
          </a:p>
          <a:p>
            <a:pPr marL="0" lvl="0" indent="0" algn="l" rtl="0">
              <a:spcBef>
                <a:spcPts val="0"/>
              </a:spcBef>
              <a:spcAft>
                <a:spcPts val="0"/>
              </a:spcAft>
              <a:buNone/>
            </a:pPr>
            <a:br>
              <a:rPr lang="en-US" sz="1200" b="0" i="0" u="none" strike="noStrike">
                <a:solidFill>
                  <a:schemeClr val="dk1"/>
                </a:solidFill>
                <a:latin typeface="Calibri"/>
                <a:ea typeface="Calibri"/>
                <a:cs typeface="Calibri"/>
                <a:sym typeface="Calibri"/>
              </a:rPr>
            </a:br>
            <a:r>
              <a:rPr lang="en-US" sz="1200" b="0" i="0" u="none" strike="noStrike">
                <a:solidFill>
                  <a:schemeClr val="dk1"/>
                </a:solidFill>
                <a:latin typeface="Calibri"/>
                <a:ea typeface="Calibri"/>
                <a:cs typeface="Calibri"/>
                <a:sym typeface="Calibri"/>
              </a:rPr>
              <a:t>References:'Centers for Disease Control and Prevention (2012)'Hinduja and Patchin (2010)'Karch, Logan, McDaniel, Floyd, and Vagi (2013)'</a:t>
            </a:r>
            <a:endParaRPr/>
          </a:p>
          <a:p>
            <a:pPr marL="0" lvl="0" indent="0" algn="l" rtl="0">
              <a:spcBef>
                <a:spcPts val="0"/>
              </a:spcBef>
              <a:spcAft>
                <a:spcPts val="0"/>
              </a:spcAft>
              <a:buNone/>
            </a:pPr>
            <a:br>
              <a:rPr lang="en-US"/>
            </a:br>
            <a:br>
              <a:rPr lang="en-US"/>
            </a:br>
            <a:br>
              <a:rPr lang="en-US"/>
            </a:br>
            <a:br>
              <a:rPr lang="en-US"/>
            </a:br>
            <a:br>
              <a:rPr lang="en-US"/>
            </a:br>
            <a:endParaRPr/>
          </a:p>
        </p:txBody>
      </p:sp>
      <p:sp>
        <p:nvSpPr>
          <p:cNvPr id="959" name="Google Shape;95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1" name="Google Shape;981;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 final misdirection involves implementing simple short-term solutions to prevent and'address bullying. Sometimes, school administrators and their staff adopt a short-term piecemeal'approach to bullying prevention. It may be the topic of a staff in-service training, a PTA meeting, a'school-wide assembly, or lessons taught by individual teachers. Although each of these efforts may'represent important initial steps in adoption of a comprehensive, long-term strategy, they should not be'ends in and of themselves, as they are unlikely to significantly reduce bullying problems.’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References:'Institute of Medice and National Research Council (2014)'Limber and Snyder (2006)'Ttofi and Farrington (2009, 2011)'</a:t>
            </a:r>
            <a:endParaRPr/>
          </a:p>
          <a:p>
            <a:pPr marL="0" lvl="0" indent="0" algn="l" rtl="0">
              <a:spcBef>
                <a:spcPts val="0"/>
              </a:spcBef>
              <a:spcAft>
                <a:spcPts val="0"/>
              </a:spcAft>
              <a:buNone/>
            </a:pPr>
            <a:br>
              <a:rPr lang="en-US"/>
            </a:br>
            <a:br>
              <a:rPr lang="en-US"/>
            </a:br>
            <a:br>
              <a:rPr lang="en-US"/>
            </a:br>
            <a:br>
              <a:rPr lang="en-US"/>
            </a:br>
            <a:br>
              <a:rPr lang="en-US"/>
            </a:br>
            <a:br>
              <a:rPr lang="en-US"/>
            </a:br>
            <a:br>
              <a:rPr lang="en-US"/>
            </a:br>
            <a:endParaRPr/>
          </a:p>
        </p:txBody>
      </p:sp>
      <p:sp>
        <p:nvSpPr>
          <p:cNvPr id="982" name="Google Shape;982;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It is the hope that those points of knowledge we accumulate throughout today will support you in being able to implement these research-based best practices AND engage your community in bullying prevention events and action planning.</a:t>
            </a:r>
            <a:endParaRPr dirty="0"/>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Describe the potentially harmful bullying prevention strategies and the rationale for avoiding them</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Identify key stakeholders for a community-level bullying prevention initiative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Identify specific pathways for translating bullying prevention best practices into policy and practice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Organize a community event to catalyze bullying prevention action planning at the local level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Access free resources to support community bullying prevention efforts </a:t>
            </a:r>
            <a:endParaRPr dirty="0"/>
          </a:p>
          <a:p>
            <a:pPr marL="0" lvl="0" indent="0" algn="l" rtl="0">
              <a:spcBef>
                <a:spcPts val="0"/>
              </a:spcBef>
              <a:spcAft>
                <a:spcPts val="0"/>
              </a:spcAft>
              <a:buNone/>
            </a:pPr>
            <a:endParaRPr dirty="0"/>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8" name="Google Shape;998;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9" name="Google Shape;999;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3" name="Google Shape;1023;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4" name="Google Shape;1024;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 name="Google Shape;1048;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Best Practices in Bullying Prevention and Response</a:t>
            </a:r>
            <a:endParaRPr/>
          </a:p>
        </p:txBody>
      </p:sp>
      <p:sp>
        <p:nvSpPr>
          <p:cNvPr id="1049" name="Google Shape;1049;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0" name="Google Shape;1060;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First, in order to reduce bullying and create positive communities where youth feel safe, emotionally secure and connected, it is important to focus on the social climate of the school,'neighborhood center, recreation league, or other settings where children and youth gather.'</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Research indicates that students feel more connected to schools where they know, care about, and'support one another, have common goals, and actively contribute. And where students are more'connected to their schools, there is less problem behavior.'</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By working together, members of a school or other community organization can change the social'norms so that it becomes “uncool” to bully; so that children, youth, and adults notice if children are'being left out, made fun of or bullied in other ways; and so that it is expected that students step in to be'a friend or to help out in other ways if someone is bullied.'</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Changing these norms takes commitment, time and effort on everyone’s part–parents and guardians, teachers, counselors, coaches, school resource officers, bus drivers, administrators, and of course youth'themselves. But it can have significant effects on behavior.'</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Bullying also tends to thrive in locations where adults are not present or are not “intentionally” looking'out for it. All adults should be vigilant for signs of bullying and investigate whenever bullying is'suspected.'</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Local data collection can help to identify “hot spots” where bullying is most likely to occur and can help'focus supervision efforts.'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References:'Gregory, Cornell, Fan, Sheras, and Shih (2010)'Hargreaves, Earl, and Ryan (1996)'IOM (Institute of Medicine) and NRC (National Research Council) (2014)'Mulvey and Cauffman (2001)'Olweus and Limber (2010)'Payne, Gottfredson, and Gottfredson (2003)'Swearer et al. (2010)'Ttofi and Farrington (2009)'</a:t>
            </a:r>
            <a:endParaRPr/>
          </a:p>
          <a:p>
            <a:pPr marL="0" lvl="0" indent="0" algn="l" rtl="0">
              <a:spcBef>
                <a:spcPts val="0"/>
              </a:spcBef>
              <a:spcAft>
                <a:spcPts val="0"/>
              </a:spcAft>
              <a:buNone/>
            </a:pPr>
            <a:br>
              <a:rPr lang="en-US"/>
            </a:br>
            <a:br>
              <a:rPr lang="en-US"/>
            </a:br>
            <a:endParaRPr/>
          </a:p>
        </p:txBody>
      </p:sp>
      <p:sp>
        <p:nvSpPr>
          <p:cNvPr id="1061" name="Google Shape;1061;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5" name="Google Shape;1075;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Adults are not always very good at estimating the nature and prevalence of bullying. Research has found, for example, that teachers and other staff are often surprised by students' reports about how often they're bullied or how often they witness bullying, the forms it takes, and even the hotspots where bullying may occur.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This is why the second best practice is focused on conducting community-wide assessments. These kinds of assessments can help leaders understand the need for training and how to tailor training and bullying prevention strategies to the needs of schools and programs. Also, doing the assessment process helps to provide a baseline so that leaders can measure progress in reducing bullying over time.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There are various sources of information on the prevalence of bullying in schools and of youth violence in communities, including state and regional data from the Youth Risk Behavior Survey.  We supply you with the box out bullying school climate assessment.  Also available is the Landscape Assessment (listed here).  Also listed here are two online resources with information about surveys that may be administered to assess bullying and school climate in schools and communities: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One is a compendium of assessment tools on bullying, published by the Centers for Disease Control and Prevention (CDC)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second is the School Climate Survey Compendium, a listing of valid and reliable surveys, assessments, and scales of school climate, published by the National Center on Safe Supportive Learning Environments (NCSSL). </a:t>
            </a:r>
            <a:endParaRPr/>
          </a:p>
          <a:p>
            <a:pPr marL="0" lvl="0" indent="0" algn="l" rtl="0">
              <a:spcBef>
                <a:spcPts val="0"/>
              </a:spcBef>
              <a:spcAft>
                <a:spcPts val="0"/>
              </a:spcAft>
              <a:buNone/>
            </a:pPr>
            <a:br>
              <a:rPr lang="en-US"/>
            </a:br>
            <a:br>
              <a:rPr lang="en-US"/>
            </a:br>
            <a:br>
              <a:rPr lang="en-US"/>
            </a:br>
            <a:br>
              <a:rPr lang="en-US"/>
            </a:br>
            <a:endParaRPr/>
          </a:p>
        </p:txBody>
      </p:sp>
      <p:sp>
        <p:nvSpPr>
          <p:cNvPr id="1076" name="Google Shape;1076;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4" name="Google Shape;1094;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Effective bullying prevention requires the early and enthusiastic support from school leaders, but these efforts should not be the responsibility of a single administrator, counselor, or case-manager at a school, after-school, or recreation center. Effective bullying prevention requires buy-in from a majority of the staff and from parents and guardians.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Applying these same lessons to community prevention efforts means reaching out and getting commitments from leaders and professionals throughout the community.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Action Planning Matrix, which is part of the Community Toolkit and is available in the Training Center section of boxoutbullying.com has a list of potential stakeholder groups, along with relevant user guides to help in reaching out and informing these leaders and professionals about roles they can take in bullying prevention.</a:t>
            </a:r>
            <a:endParaRPr/>
          </a:p>
          <a:p>
            <a:pPr marL="0" lvl="0" indent="0" algn="l" rtl="0">
              <a:spcBef>
                <a:spcPts val="0"/>
              </a:spcBef>
              <a:spcAft>
                <a:spcPts val="0"/>
              </a:spcAft>
              <a:buNone/>
            </a:pPr>
            <a:br>
              <a:rPr lang="en-US"/>
            </a:br>
            <a:endParaRPr/>
          </a:p>
        </p:txBody>
      </p:sp>
      <p:sp>
        <p:nvSpPr>
          <p:cNvPr id="1095" name="Google Shape;1095;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9" name="Google Shape;1109;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Of course, many schools (and other settings where children and youth gather) are working hard not only to address bullying, but also to address and prevent other social and emotional problems. Coordinating when and where appropriate, integrating prevention efforts has been shown to consistently re-enforce messages and ensure that time, energy, and resources are being well spent.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 coordinating group or committee can help to combine, coordinate, or adopt prevention strategies. For example: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School-wide efforts to prevent bullying and violence are more effective when coordinated by safety or planning groups that represent the entire staff, parents, community volunteers and youth leaders.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 community coordinating team may include a variety of partners across many disciplines and service sectors (e.g. health and mental health professionals, educators, law enforcement and juvenile justice officers, etc.). </a:t>
            </a:r>
            <a:endParaRPr/>
          </a:p>
          <a:p>
            <a:pPr marL="0" lvl="0" indent="0" algn="l" rtl="0">
              <a:spcBef>
                <a:spcPts val="0"/>
              </a:spcBef>
              <a:spcAft>
                <a:spcPts val="0"/>
              </a:spcAft>
              <a:buNone/>
            </a:pPr>
            <a:br>
              <a:rPr lang="en-US"/>
            </a:br>
            <a:br>
              <a:rPr lang="en-US"/>
            </a:br>
            <a:br>
              <a:rPr lang="en-US"/>
            </a:br>
            <a:endParaRPr/>
          </a:p>
        </p:txBody>
      </p:sp>
      <p:sp>
        <p:nvSpPr>
          <p:cNvPr id="1110" name="Google Shape;1110;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6" name="Google Shape;1126;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Part of coordinating and integrating these efforts is having a diverse group of stakeholders that represent the many corners that bullying can touch. Your coordinating group should not be limited to parents and school officials but also members of the community who may not have direct contact with bullying or students but could have influence in your prevention efforts such as law enforcement officials or elected officials. </a:t>
            </a:r>
            <a:br>
              <a:rPr lang="en-US"/>
            </a:br>
            <a:br>
              <a:rPr lang="en-US"/>
            </a:br>
            <a:br>
              <a:rPr lang="en-US"/>
            </a:br>
            <a:endParaRPr/>
          </a:p>
        </p:txBody>
      </p:sp>
      <p:sp>
        <p:nvSpPr>
          <p:cNvPr id="1127" name="Google Shape;1127;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0" name="Google Shape;1140;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Action Planning Matrix, on boxoutbullying.com includes the action steps that various individuals and organizations can take to address bullying in their communities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Action steps are divided into two categories: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Awareness Raising: Steps to raise awareness about the impact of bullying and best practices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Prevention and Response: Steps to take action through prevention and response methods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Examples of awareness raising activities include: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Holding an anti-bullying day in schools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Creating a local fund for businesses to support bullying prevention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Creating a community newsletter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Providing information on state/local bullying laws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Creating an interfaith alliance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Hosting a town hall or community event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Submitting op-eds and letters to the editor to local media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Helping youth develop a media campaign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Holding a PSA contest </a:t>
            </a:r>
            <a:endParaRPr/>
          </a:p>
          <a:p>
            <a:pPr marL="0" lvl="0" indent="0" algn="l" rtl="0">
              <a:spcBef>
                <a:spcPts val="0"/>
              </a:spcBef>
              <a:spcAft>
                <a:spcPts val="0"/>
              </a:spcAft>
              <a:buNone/>
            </a:pPr>
            <a:br>
              <a:rPr lang="en-US" sz="1200" b="0" i="0" u="none" strike="noStrike">
                <a:solidFill>
                  <a:schemeClr val="dk1"/>
                </a:solidFill>
                <a:latin typeface="Calibri"/>
                <a:ea typeface="Calibri"/>
                <a:cs typeface="Calibri"/>
                <a:sym typeface="Calibri"/>
              </a:rPr>
            </a:br>
            <a:r>
              <a:rPr lang="en-US" sz="1200" b="0" i="0" u="none" strike="noStrike">
                <a:solidFill>
                  <a:schemeClr val="dk1"/>
                </a:solidFill>
                <a:latin typeface="Calibri"/>
                <a:ea typeface="Calibri"/>
                <a:cs typeface="Calibri"/>
                <a:sym typeface="Calibri"/>
              </a:rPr>
              <a:t>Examples of prevention and response steps include: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Developing a taskforce to assess bullying in schools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Conducting team building exercises with youth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Creating a safety plan for children who are bullied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Developing screening processes to promote early detection and response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Training adults on gathering and using bullying data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Developing a follow-up procedure to monitor youth who have been bullied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Establishing in-school committees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Monitoring internet activities and mobile devices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Sponsoring training sessions for adults on best practices in bullying prevention, response, and crisis planning </a:t>
            </a:r>
            <a:endParaRPr/>
          </a:p>
          <a:p>
            <a:pPr marL="0" lvl="0" indent="0" algn="l" rtl="0">
              <a:spcBef>
                <a:spcPts val="0"/>
              </a:spcBef>
              <a:spcAft>
                <a:spcPts val="0"/>
              </a:spcAft>
              <a:buNone/>
            </a:pPr>
            <a:br>
              <a:rPr lang="en-US" sz="1200" b="0" i="0" u="none" strike="noStrike">
                <a:solidFill>
                  <a:schemeClr val="dk1"/>
                </a:solidFill>
                <a:latin typeface="Calibri"/>
                <a:ea typeface="Calibri"/>
                <a:cs typeface="Calibri"/>
                <a:sym typeface="Calibri"/>
              </a:rPr>
            </a:br>
            <a:r>
              <a:rPr lang="en-US" sz="1200" b="0" i="0" u="none" strike="noStrike">
                <a:solidFill>
                  <a:schemeClr val="dk1"/>
                </a:solidFill>
                <a:latin typeface="Calibri"/>
                <a:ea typeface="Calibri"/>
                <a:cs typeface="Calibri"/>
                <a:sym typeface="Calibri"/>
              </a:rPr>
              <a:t>Link to online Community Planning Action Tool kit: http://www.stopbullying.gov/prevention/ training-center/community-action-toolkit.pdf </a:t>
            </a:r>
            <a:endParaRPr/>
          </a:p>
          <a:p>
            <a:pPr marL="0" lvl="0" indent="0" algn="l" rtl="0">
              <a:spcBef>
                <a:spcPts val="0"/>
              </a:spcBef>
              <a:spcAft>
                <a:spcPts val="0"/>
              </a:spcAft>
              <a:buNone/>
            </a:pPr>
            <a:br>
              <a:rPr lang="en-US"/>
            </a:br>
            <a:br>
              <a:rPr lang="en-US"/>
            </a:br>
            <a:br>
              <a:rPr lang="en-US"/>
            </a:br>
            <a:br>
              <a:rPr lang="en-US"/>
            </a:br>
            <a:br>
              <a:rPr lang="en-US"/>
            </a:br>
            <a:endParaRPr/>
          </a:p>
        </p:txBody>
      </p:sp>
      <p:sp>
        <p:nvSpPr>
          <p:cNvPr id="1141" name="Google Shape;1141;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1" name="Google Shape;1151;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Well-trained staff are critical to effective bullying prevention and many state laws now encourage or require training of school staff in bullying prevention.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Staff must understand the nature of and prevalence of bullying, its effects, and effective prevention strategies, including those covered in this training module.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Every adult who interacts with youth also needs to develop skills in how to stop bullying on-the-spot and what to do if bullying is suspected. Designated adults will need training to follow-up with those involved afterwards. </a:t>
            </a:r>
            <a:endParaRPr/>
          </a:p>
          <a:p>
            <a:pPr marL="0" lvl="0" indent="0" algn="l" rtl="0">
              <a:spcBef>
                <a:spcPts val="0"/>
              </a:spcBef>
              <a:spcAft>
                <a:spcPts val="0"/>
              </a:spcAft>
              <a:buNone/>
            </a:pPr>
            <a:br>
              <a:rPr lang="en-US"/>
            </a:br>
            <a:br>
              <a:rPr lang="en-US"/>
            </a:br>
            <a:endParaRPr/>
          </a:p>
        </p:txBody>
      </p:sp>
      <p:sp>
        <p:nvSpPr>
          <p:cNvPr id="1152" name="Google Shape;1152;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9" name="Google Shape;1169;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Different trainings tailored for educators and school bus drivers, developed by the National Center for Safe Supportive Learning Environments are also available at boxoutbullying.com as well as a classroom module which is available on the Training Center. </a:t>
            </a:r>
            <a:br>
              <a:rPr lang="en-US"/>
            </a:br>
            <a:br>
              <a:rPr lang="en-US"/>
            </a:br>
            <a:endParaRPr/>
          </a:p>
        </p:txBody>
      </p:sp>
      <p:sp>
        <p:nvSpPr>
          <p:cNvPr id="1170" name="Google Shape;1170;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1" name="Google Shape;1181;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National Registry of Evidence-based Programs and Practices (NREPP) and Blueprints for Healthy Development are two free, searchable online databases of mental health and substance abuse interventions and positive youth development programs. Each has a somewhat different focus and criteria for evaluating programs, but each includes programs and practices related to bullying.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NREPP is available at http://www.nrepp.samhsa.gov.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Blueprints for Healthy Development are available at </a:t>
            </a:r>
            <a:r>
              <a:rPr lang="en-US" sz="1200" b="0" i="0" u="sng" strike="noStrike">
                <a:solidFill>
                  <a:schemeClr val="dk1"/>
                </a:solidFill>
                <a:latin typeface="Calibri"/>
                <a:ea typeface="Calibri"/>
                <a:cs typeface="Calibri"/>
                <a:sym typeface="Calibri"/>
              </a:rPr>
              <a:t>http://www.blueprintsprograms.com</a:t>
            </a:r>
            <a:r>
              <a:rPr lang="en-US" sz="1200" b="0" i="0" u="none" strike="noStrike">
                <a:solidFill>
                  <a:schemeClr val="dk1"/>
                </a:solidFill>
                <a:latin typeface="Calibri"/>
                <a:ea typeface="Calibri"/>
                <a:cs typeface="Calibri"/>
                <a:sym typeface="Calibri"/>
              </a:rPr>
              <a:t>. </a:t>
            </a:r>
            <a:br>
              <a:rPr lang="en-US"/>
            </a:br>
            <a:br>
              <a:rPr lang="en-US"/>
            </a:br>
            <a:endParaRPr/>
          </a:p>
        </p:txBody>
      </p:sp>
      <p:sp>
        <p:nvSpPr>
          <p:cNvPr id="1182" name="Google Shape;1182;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2" name="Google Shape;1192;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6" name="Google Shape;1206;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7" name="Google Shape;1217;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8" name="Google Shape;1228;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9" name="Google Shape;1229;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Let’s begin by taking just a few minutes to talk about what it is we mean by the term bullying as it may mean different things to different people. On boxoutbullying.com, and on the US department of education’s website, we define bullying as being unwanted aggressive behavior among children that involves an observed or perceived imbalance of power. Now, this power imbalance may involve differences in many different things; physical strength or size, popularity, ability, wealth, or any number of other factors that can give one or more use and advantage over others.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Bullying is typically repeated over time or at least has a potential to be repeated. Bullying can include a very wide variety of behaviors such as making threats, spreading rumors, attacking another with physical force or with words, or excluding someone from a group on purpose.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Reference: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Gladden, Vivolo-Kantor, Hamburger, and Lumpkin (2014) </a:t>
            </a:r>
            <a:endParaRPr/>
          </a:p>
          <a:p>
            <a:pPr marL="0" lvl="0" indent="0" algn="l" rtl="0">
              <a:spcBef>
                <a:spcPts val="0"/>
              </a:spcBef>
              <a:spcAft>
                <a:spcPts val="0"/>
              </a:spcAft>
              <a:buNone/>
            </a:pPr>
            <a:br>
              <a:rPr lang="en-US"/>
            </a:br>
            <a:br>
              <a:rPr lang="en-US"/>
            </a:br>
            <a:endParaRPr/>
          </a:p>
        </p:txBody>
      </p:sp>
      <p:sp>
        <p:nvSpPr>
          <p:cNvPr id="187" name="Google Shape;18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Researchers, practitioners, and policymakers face a number of challenges in defining bullying and knowing how to identify it. A first challenge has to do with identifying—often on the spot— if a behavior that occurs in a school’s hallways, cafeteria, or on a playground is bullying or if it is mutual rough play or teasing.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As mentioned earlier, an important step in defining bullying is that it must be “unwanted, aggressive behavior,” meaning the targeted youth wants the aggressive behavior to stop. How can we tell if behavior is unwanted aggression or if it’s just “playing around”?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We can’t always rely on children to tell us what’s really going on, since children who bully may often explain their behavior as “just messing around” or “all in fun.” Rather, we have to look for cues to help us better understand the behavior and how the children involved relate to each other. For example: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Are they long-standing friends or do they have a history of issues between them?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What are their expressions and body language? Does it look like both are having fun, or is one showing obvious or subtle signs of distress? </a:t>
            </a:r>
            <a:endParaRPr dirty="0"/>
          </a:p>
          <a:p>
            <a:pPr marL="0" lvl="0" indent="0" algn="l" rtl="0">
              <a:spcBef>
                <a:spcPts val="0"/>
              </a:spcBef>
              <a:spcAft>
                <a:spcPts val="0"/>
              </a:spcAft>
              <a:buNone/>
            </a:pPr>
            <a:br>
              <a:rPr lang="en-US" sz="1200" b="0" i="0" u="none" strike="noStrike" dirty="0">
                <a:solidFill>
                  <a:schemeClr val="dk1"/>
                </a:solidFill>
                <a:latin typeface="Calibri"/>
                <a:ea typeface="Calibri"/>
                <a:cs typeface="Calibri"/>
                <a:sym typeface="Calibri"/>
              </a:rPr>
            </a:br>
            <a:r>
              <a:rPr lang="en-US" sz="1200" b="0" i="0" u="none" strike="noStrike" dirty="0">
                <a:solidFill>
                  <a:schemeClr val="dk1"/>
                </a:solidFill>
                <a:latin typeface="Calibri"/>
                <a:ea typeface="Calibri"/>
                <a:cs typeface="Calibri"/>
                <a:sym typeface="Calibri"/>
              </a:rPr>
              <a:t>When in doubt, it is important to follow up—especially if you don’t know the children well. And of course, even if a behavior you observe isn’t bullying, it still may not be acceptable in a school or other setting.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Reference: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Gladden, Vivolo-Kantor, Hamburger, and Lumpkin (2024) </a:t>
            </a:r>
            <a:endParaRPr dirty="0"/>
          </a:p>
          <a:p>
            <a:pPr marL="0" lvl="0" indent="0" algn="l" rtl="0">
              <a:spcBef>
                <a:spcPts val="0"/>
              </a:spcBef>
              <a:spcAft>
                <a:spcPts val="0"/>
              </a:spcAft>
              <a:buNone/>
            </a:pPr>
            <a:br>
              <a:rPr lang="en-US" dirty="0"/>
            </a:br>
            <a:br>
              <a:rPr lang="en-US" dirty="0"/>
            </a:br>
            <a:br>
              <a:rPr lang="en-US" dirty="0"/>
            </a:br>
            <a:br>
              <a:rPr lang="en-US" dirty="0"/>
            </a:br>
            <a:endParaRPr dirty="0"/>
          </a:p>
        </p:txBody>
      </p:sp>
      <p:sp>
        <p:nvSpPr>
          <p:cNvPr id="202" name="Google Shape;20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Bullied children typically experience multiple incidents—or a pattern of aggression against them.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But according to the CDC’s Uniform Definition, bullying also may exist if there is a high likelihood </a:t>
            </a:r>
            <a:r>
              <a:rPr lang="en-US" sz="1200" b="0" i="0" u="none" strike="noStrike" dirty="0" err="1">
                <a:solidFill>
                  <a:schemeClr val="dk1"/>
                </a:solidFill>
                <a:latin typeface="Calibri"/>
                <a:ea typeface="Calibri"/>
                <a:cs typeface="Calibri"/>
                <a:sym typeface="Calibri"/>
              </a:rPr>
              <a:t>that'the</a:t>
            </a:r>
            <a:r>
              <a:rPr lang="en-US" sz="1200" b="0" i="0" u="none" strike="noStrike" dirty="0">
                <a:solidFill>
                  <a:schemeClr val="dk1"/>
                </a:solidFill>
                <a:latin typeface="Calibri"/>
                <a:ea typeface="Calibri"/>
                <a:cs typeface="Calibri"/>
                <a:sym typeface="Calibri"/>
              </a:rPr>
              <a:t> behavior will be repeated.'</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In other words, just because bullying typically is repeated over time doesn’t mean that a one-</a:t>
            </a:r>
            <a:r>
              <a:rPr lang="en-US" sz="1200" b="0" i="0" u="none" strike="noStrike" dirty="0" err="1">
                <a:solidFill>
                  <a:schemeClr val="dk1"/>
                </a:solidFill>
                <a:latin typeface="Calibri"/>
                <a:ea typeface="Calibri"/>
                <a:cs typeface="Calibri"/>
                <a:sym typeface="Calibri"/>
              </a:rPr>
              <a:t>time'instance</a:t>
            </a:r>
            <a:r>
              <a:rPr lang="en-US" sz="1200" b="0" i="0" u="none" strike="noStrike" dirty="0">
                <a:solidFill>
                  <a:schemeClr val="dk1"/>
                </a:solidFill>
                <a:latin typeface="Calibri"/>
                <a:ea typeface="Calibri"/>
                <a:cs typeface="Calibri"/>
                <a:sym typeface="Calibri"/>
              </a:rPr>
              <a:t> isn’t bullying or that adults should wait for a pattern to emerge before responding.'</a:t>
            </a:r>
            <a:endParaRPr dirty="0"/>
          </a:p>
          <a:p>
            <a:pPr marL="0" lvl="0" indent="0" algn="l" rtl="0">
              <a:spcBef>
                <a:spcPts val="0"/>
              </a:spcBef>
              <a:spcAft>
                <a:spcPts val="0"/>
              </a:spcAft>
              <a:buNone/>
            </a:pPr>
            <a:r>
              <a:rPr lang="en-US" sz="1200" b="0" i="0" u="none" strike="noStrike" dirty="0" err="1">
                <a:solidFill>
                  <a:schemeClr val="dk1"/>
                </a:solidFill>
                <a:latin typeface="Calibri"/>
                <a:ea typeface="Calibri"/>
                <a:cs typeface="Calibri"/>
                <a:sym typeface="Calibri"/>
              </a:rPr>
              <a:t>Reference:'Gladden</a:t>
            </a:r>
            <a:r>
              <a:rPr lang="en-US" sz="1200" b="0" i="0" u="none" strike="noStrike" dirty="0">
                <a:solidFill>
                  <a:schemeClr val="dk1"/>
                </a:solidFill>
                <a:latin typeface="Calibri"/>
                <a:ea typeface="Calibri"/>
                <a:cs typeface="Calibri"/>
                <a:sym typeface="Calibri"/>
              </a:rPr>
              <a:t>, Vivolo-Kantor, Hamburger, and Lumpkin (2024)'</a:t>
            </a:r>
            <a:endParaRPr dirty="0"/>
          </a:p>
          <a:p>
            <a:pPr marL="0" lvl="0" indent="0" algn="l" rtl="0">
              <a:spcBef>
                <a:spcPts val="0"/>
              </a:spcBef>
              <a:spcAft>
                <a:spcPts val="0"/>
              </a:spcAft>
              <a:buNone/>
            </a:pPr>
            <a:br>
              <a:rPr lang="en-US" dirty="0"/>
            </a:br>
            <a:br>
              <a:rPr lang="en-US" dirty="0"/>
            </a:br>
            <a:br>
              <a:rPr lang="en-US" dirty="0"/>
            </a:br>
            <a:br>
              <a:rPr lang="en-US" dirty="0"/>
            </a:br>
            <a:br>
              <a:rPr lang="en-US" dirty="0"/>
            </a:br>
            <a:br>
              <a:rPr lang="en-US" dirty="0"/>
            </a:br>
            <a:endParaRPr dirty="0"/>
          </a:p>
        </p:txBody>
      </p:sp>
      <p:sp>
        <p:nvSpPr>
          <p:cNvPr id="223" name="Google Shape;22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7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7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6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6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6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7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7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7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7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7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75"/>
          <p:cNvSpPr>
            <a:spLocks noGrp="1"/>
          </p:cNvSpPr>
          <p:nvPr>
            <p:ph type="pic" idx="2"/>
          </p:nvPr>
        </p:nvSpPr>
        <p:spPr>
          <a:xfrm>
            <a:off x="5183188" y="987425"/>
            <a:ext cx="6172200" cy="4873625"/>
          </a:xfrm>
          <a:prstGeom prst="rect">
            <a:avLst/>
          </a:prstGeom>
          <a:noFill/>
          <a:ln>
            <a:noFill/>
          </a:ln>
        </p:spPr>
      </p:sp>
      <p:sp>
        <p:nvSpPr>
          <p:cNvPr id="68" name="Google Shape;68;p7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6.png"/></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afesupportivelearning.edu.gov/topic-research/school-climate-measurement/school-climate-survey-compendium" TargetMode="External"/><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hyperlink" Target="http://www.cdc.gov/violenceprevetion" TargetMode="External"/><Relationship Id="rId5" Type="http://schemas.openxmlformats.org/officeDocument/2006/relationships/hyperlink" Target="http://www.stopbullying.gov/" TargetMode="External"/><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descr="A group of people posing for the camera&#10;&#10;Description automatically generated with medium confidence"/>
          <p:cNvPicPr preferRelativeResize="0"/>
          <p:nvPr/>
        </p:nvPicPr>
        <p:blipFill rotWithShape="1">
          <a:blip r:embed="rId3">
            <a:alphaModFix/>
          </a:blip>
          <a:srcRect/>
          <a:stretch/>
        </p:blipFill>
        <p:spPr>
          <a:xfrm>
            <a:off x="-131490" y="-137764"/>
            <a:ext cx="6677218" cy="6995764"/>
          </a:xfrm>
          <a:prstGeom prst="rect">
            <a:avLst/>
          </a:prstGeom>
          <a:noFill/>
          <a:ln>
            <a:noFill/>
          </a:ln>
        </p:spPr>
      </p:pic>
      <p:sp>
        <p:nvSpPr>
          <p:cNvPr id="90" name="Google Shape;90;p1"/>
          <p:cNvSpPr/>
          <p:nvPr/>
        </p:nvSpPr>
        <p:spPr>
          <a:xfrm>
            <a:off x="-137799" y="3815255"/>
            <a:ext cx="6689835" cy="3042745"/>
          </a:xfrm>
          <a:prstGeom prst="triangle">
            <a:avLst>
              <a:gd name="adj" fmla="val 42815"/>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7030A0"/>
              </a:solidFill>
              <a:latin typeface="Calibri"/>
              <a:ea typeface="Calibri"/>
              <a:cs typeface="Calibri"/>
              <a:sym typeface="Calibri"/>
            </a:endParaRPr>
          </a:p>
        </p:txBody>
      </p:sp>
      <p:sp>
        <p:nvSpPr>
          <p:cNvPr id="91" name="Google Shape;91;p1"/>
          <p:cNvSpPr/>
          <p:nvPr/>
        </p:nvSpPr>
        <p:spPr>
          <a:xfrm>
            <a:off x="4298241" y="3042745"/>
            <a:ext cx="7667625" cy="1588249"/>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2" name="Google Shape;92;p1" descr="A picture containing green&#10;&#10;Description automatically generated"/>
          <p:cNvPicPr preferRelativeResize="0"/>
          <p:nvPr/>
        </p:nvPicPr>
        <p:blipFill rotWithShape="1">
          <a:blip r:embed="rId4">
            <a:alphaModFix/>
          </a:blip>
          <a:srcRect b="9939"/>
          <a:stretch/>
        </p:blipFill>
        <p:spPr>
          <a:xfrm>
            <a:off x="4014242" y="2705723"/>
            <a:ext cx="7809624" cy="1733542"/>
          </a:xfrm>
          <a:prstGeom prst="rect">
            <a:avLst/>
          </a:prstGeom>
          <a:noFill/>
          <a:ln>
            <a:noFill/>
          </a:ln>
        </p:spPr>
      </p:pic>
      <p:sp>
        <p:nvSpPr>
          <p:cNvPr id="93" name="Google Shape;93;p1"/>
          <p:cNvSpPr txBox="1"/>
          <p:nvPr/>
        </p:nvSpPr>
        <p:spPr>
          <a:xfrm>
            <a:off x="4298241" y="2849219"/>
            <a:ext cx="7241625"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i="0" u="none" strike="noStrike" cap="none">
                <a:solidFill>
                  <a:schemeClr val="lt1"/>
                </a:solidFill>
                <a:latin typeface="Gill Sans"/>
                <a:ea typeface="Gill Sans"/>
                <a:cs typeface="Gill Sans"/>
                <a:sym typeface="Gill Sans"/>
              </a:rPr>
              <a:t>Bullying Prevention &amp; Response Training</a:t>
            </a:r>
            <a:endParaRPr/>
          </a:p>
        </p:txBody>
      </p:sp>
      <p:pic>
        <p:nvPicPr>
          <p:cNvPr id="94" name="Google Shape;94;p1" descr="Cheers with solid fill"/>
          <p:cNvPicPr preferRelativeResize="0"/>
          <p:nvPr/>
        </p:nvPicPr>
        <p:blipFill rotWithShape="1">
          <a:blip r:embed="rId5">
            <a:alphaModFix/>
          </a:blip>
          <a:srcRect/>
          <a:stretch/>
        </p:blipFill>
        <p:spPr>
          <a:xfrm>
            <a:off x="1774721" y="4756354"/>
            <a:ext cx="1929804" cy="1929804"/>
          </a:xfrm>
          <a:prstGeom prst="rect">
            <a:avLst/>
          </a:prstGeom>
          <a:noFill/>
          <a:ln>
            <a:noFill/>
          </a:ln>
        </p:spPr>
      </p:pic>
      <p:pic>
        <p:nvPicPr>
          <p:cNvPr id="95" name="Google Shape;95;p1" descr="Logo&#10;&#10;Description automatically generated"/>
          <p:cNvPicPr preferRelativeResize="0"/>
          <p:nvPr/>
        </p:nvPicPr>
        <p:blipFill rotWithShape="1">
          <a:blip r:embed="rId6">
            <a:alphaModFix/>
          </a:blip>
          <a:srcRect/>
          <a:stretch/>
        </p:blipFill>
        <p:spPr>
          <a:xfrm>
            <a:off x="10039648" y="286988"/>
            <a:ext cx="1926218" cy="1323434"/>
          </a:xfrm>
          <a:prstGeom prst="rect">
            <a:avLst/>
          </a:prstGeom>
          <a:noFill/>
          <a:ln>
            <a:noFill/>
          </a:ln>
        </p:spPr>
      </p:pic>
      <p:sp>
        <p:nvSpPr>
          <p:cNvPr id="96" name="Google Shape;96;p1"/>
          <p:cNvSpPr txBox="1"/>
          <p:nvPr/>
        </p:nvSpPr>
        <p:spPr>
          <a:xfrm>
            <a:off x="4298241" y="6514250"/>
            <a:ext cx="7842250"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chemeClr val="dk1"/>
                </a:solidFill>
                <a:latin typeface="Gill Sans"/>
                <a:ea typeface="Gill Sans"/>
                <a:cs typeface="Gill Sans"/>
                <a:sym typeface="Gill Sans"/>
              </a:rPr>
              <a:t>Sources: U.S. Department of Education, StopBullying.Gov</a:t>
            </a:r>
            <a:endParaRPr sz="1200">
              <a:solidFill>
                <a:schemeClr val="dk1"/>
              </a:solidFill>
              <a:latin typeface="Gill Sans"/>
              <a:ea typeface="Gill Sans"/>
              <a:cs typeface="Gill Sans"/>
              <a:sym typeface="Gill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0"/>
          <p:cNvSpPr/>
          <p:nvPr/>
        </p:nvSpPr>
        <p:spPr>
          <a:xfrm rot="-5400000">
            <a:off x="4782404" y="-3173632"/>
            <a:ext cx="4235963" cy="10583228"/>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3" name="Google Shape;243;p10"/>
          <p:cNvSpPr/>
          <p:nvPr/>
        </p:nvSpPr>
        <p:spPr>
          <a:xfrm>
            <a:off x="899752" y="870004"/>
            <a:ext cx="5173175" cy="1081510"/>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4" name="Google Shape;244;p10" descr="A picture containing green&#10;&#10;Description automatically generated"/>
          <p:cNvPicPr preferRelativeResize="0"/>
          <p:nvPr/>
        </p:nvPicPr>
        <p:blipFill rotWithShape="1">
          <a:blip r:embed="rId3">
            <a:alphaModFix/>
          </a:blip>
          <a:srcRect l="3461" b="9939"/>
          <a:stretch/>
        </p:blipFill>
        <p:spPr>
          <a:xfrm>
            <a:off x="550291" y="774118"/>
            <a:ext cx="5376234" cy="1050695"/>
          </a:xfrm>
          <a:prstGeom prst="rect">
            <a:avLst/>
          </a:prstGeom>
          <a:noFill/>
          <a:ln>
            <a:noFill/>
          </a:ln>
        </p:spPr>
      </p:pic>
      <p:sp>
        <p:nvSpPr>
          <p:cNvPr id="245" name="Google Shape;245;p10"/>
          <p:cNvSpPr txBox="1"/>
          <p:nvPr/>
        </p:nvSpPr>
        <p:spPr>
          <a:xfrm>
            <a:off x="942850" y="946782"/>
            <a:ext cx="459111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Challenge #3:</a:t>
            </a:r>
            <a:endParaRPr/>
          </a:p>
        </p:txBody>
      </p:sp>
      <p:sp>
        <p:nvSpPr>
          <p:cNvPr id="246" name="Google Shape;246;p10"/>
          <p:cNvSpPr txBox="1"/>
          <p:nvPr/>
        </p:nvSpPr>
        <p:spPr>
          <a:xfrm>
            <a:off x="6352576" y="902927"/>
            <a:ext cx="615911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chemeClr val="lt1"/>
                </a:solidFill>
                <a:latin typeface="Gill Sans"/>
                <a:ea typeface="Gill Sans"/>
                <a:cs typeface="Gill Sans"/>
                <a:sym typeface="Gill Sans"/>
              </a:rPr>
              <a:t>What constitutes a power imbalance?</a:t>
            </a:r>
            <a:endParaRPr/>
          </a:p>
        </p:txBody>
      </p:sp>
      <p:sp>
        <p:nvSpPr>
          <p:cNvPr id="247" name="Google Shape;247;p10"/>
          <p:cNvSpPr/>
          <p:nvPr/>
        </p:nvSpPr>
        <p:spPr>
          <a:xfrm rot="5400000">
            <a:off x="1034454" y="2859585"/>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8" name="Google Shape;248;p10" descr="Logo&#10;&#10;Description automatically generated"/>
          <p:cNvPicPr preferRelativeResize="0"/>
          <p:nvPr/>
        </p:nvPicPr>
        <p:blipFill rotWithShape="1">
          <a:blip r:embed="rId4">
            <a:alphaModFix/>
          </a:blip>
          <a:srcRect/>
          <a:stretch/>
        </p:blipFill>
        <p:spPr>
          <a:xfrm>
            <a:off x="10674933" y="5638800"/>
            <a:ext cx="1230307" cy="845299"/>
          </a:xfrm>
          <a:prstGeom prst="rect">
            <a:avLst/>
          </a:prstGeom>
          <a:noFill/>
          <a:ln>
            <a:noFill/>
          </a:ln>
        </p:spPr>
      </p:pic>
      <p:sp>
        <p:nvSpPr>
          <p:cNvPr id="249" name="Google Shape;249;p10"/>
          <p:cNvSpPr txBox="1"/>
          <p:nvPr/>
        </p:nvSpPr>
        <p:spPr>
          <a:xfrm>
            <a:off x="1661788" y="2694507"/>
            <a:ext cx="329967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Physical characteristics</a:t>
            </a:r>
            <a:endParaRPr/>
          </a:p>
        </p:txBody>
      </p:sp>
      <p:sp>
        <p:nvSpPr>
          <p:cNvPr id="250" name="Google Shape;250;p10"/>
          <p:cNvSpPr/>
          <p:nvPr/>
        </p:nvSpPr>
        <p:spPr>
          <a:xfrm rot="5400000">
            <a:off x="1003781" y="4110753"/>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1" name="Google Shape;251;p10"/>
          <p:cNvSpPr txBox="1"/>
          <p:nvPr/>
        </p:nvSpPr>
        <p:spPr>
          <a:xfrm>
            <a:off x="1677868" y="3905538"/>
            <a:ext cx="329967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Popularity or peer association</a:t>
            </a:r>
            <a:endParaRPr/>
          </a:p>
        </p:txBody>
      </p:sp>
      <p:sp>
        <p:nvSpPr>
          <p:cNvPr id="252" name="Google Shape;252;p10"/>
          <p:cNvSpPr/>
          <p:nvPr/>
        </p:nvSpPr>
        <p:spPr>
          <a:xfrm rot="5400000">
            <a:off x="1022629" y="5361920"/>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3" name="Google Shape;253;p10"/>
          <p:cNvSpPr txBox="1"/>
          <p:nvPr/>
        </p:nvSpPr>
        <p:spPr>
          <a:xfrm>
            <a:off x="1661788" y="4974780"/>
            <a:ext cx="3299679"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Background/</a:t>
            </a:r>
            <a:endParaRPr/>
          </a:p>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demographic characteristics</a:t>
            </a:r>
            <a:endParaRPr/>
          </a:p>
        </p:txBody>
      </p:sp>
      <p:sp>
        <p:nvSpPr>
          <p:cNvPr id="254" name="Google Shape;254;p10"/>
          <p:cNvSpPr/>
          <p:nvPr/>
        </p:nvSpPr>
        <p:spPr>
          <a:xfrm rot="5400000">
            <a:off x="5188373" y="2859585"/>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5" name="Google Shape;255;p10"/>
          <p:cNvSpPr txBox="1"/>
          <p:nvPr/>
        </p:nvSpPr>
        <p:spPr>
          <a:xfrm>
            <a:off x="5793362" y="2657111"/>
            <a:ext cx="284480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Abilities and skills</a:t>
            </a:r>
            <a:endParaRPr/>
          </a:p>
        </p:txBody>
      </p:sp>
      <p:sp>
        <p:nvSpPr>
          <p:cNvPr id="256" name="Google Shape;256;p10"/>
          <p:cNvSpPr/>
          <p:nvPr/>
        </p:nvSpPr>
        <p:spPr>
          <a:xfrm rot="5400000">
            <a:off x="5188372" y="4099717"/>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7" name="Google Shape;257;p10"/>
          <p:cNvSpPr txBox="1"/>
          <p:nvPr/>
        </p:nvSpPr>
        <p:spPr>
          <a:xfrm>
            <a:off x="5793362" y="4974780"/>
            <a:ext cx="3299679"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Access to money, resources, information</a:t>
            </a:r>
            <a:endParaRPr/>
          </a:p>
        </p:txBody>
      </p:sp>
      <p:sp>
        <p:nvSpPr>
          <p:cNvPr id="258" name="Google Shape;258;p10"/>
          <p:cNvSpPr/>
          <p:nvPr/>
        </p:nvSpPr>
        <p:spPr>
          <a:xfrm rot="5400000">
            <a:off x="5188372" y="5356662"/>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9" name="Google Shape;259;p10"/>
          <p:cNvSpPr txBox="1"/>
          <p:nvPr/>
        </p:nvSpPr>
        <p:spPr>
          <a:xfrm>
            <a:off x="5793362" y="3894687"/>
            <a:ext cx="370623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Being outnumbered or presence of weapons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11" descr="A group of people in a classroom&#10;&#10;Description automatically generated with medium confidence"/>
          <p:cNvPicPr preferRelativeResize="0"/>
          <p:nvPr/>
        </p:nvPicPr>
        <p:blipFill rotWithShape="1">
          <a:blip r:embed="rId3">
            <a:alphaModFix/>
          </a:blip>
          <a:srcRect t="22568"/>
          <a:stretch/>
        </p:blipFill>
        <p:spPr>
          <a:xfrm>
            <a:off x="6915478" y="9977"/>
            <a:ext cx="5276522" cy="3006714"/>
          </a:xfrm>
          <a:prstGeom prst="rect">
            <a:avLst/>
          </a:prstGeom>
          <a:noFill/>
          <a:ln>
            <a:noFill/>
          </a:ln>
        </p:spPr>
      </p:pic>
      <p:sp>
        <p:nvSpPr>
          <p:cNvPr id="266" name="Google Shape;266;p11"/>
          <p:cNvSpPr/>
          <p:nvPr/>
        </p:nvSpPr>
        <p:spPr>
          <a:xfrm>
            <a:off x="6836897" y="-154745"/>
            <a:ext cx="3165232" cy="3495570"/>
          </a:xfrm>
          <a:prstGeom prst="triangle">
            <a:avLst>
              <a:gd name="adj" fmla="val 1755"/>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7" name="Google Shape;267;p11"/>
          <p:cNvSpPr/>
          <p:nvPr/>
        </p:nvSpPr>
        <p:spPr>
          <a:xfrm>
            <a:off x="5958348" y="88176"/>
            <a:ext cx="6233652" cy="685800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8" name="Google Shape;268;p11"/>
          <p:cNvSpPr txBox="1"/>
          <p:nvPr/>
        </p:nvSpPr>
        <p:spPr>
          <a:xfrm>
            <a:off x="1990771" y="2718909"/>
            <a:ext cx="504321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Gill Sans"/>
                <a:ea typeface="Gill Sans"/>
                <a:cs typeface="Gill Sans"/>
                <a:sym typeface="Gill Sans"/>
              </a:rPr>
              <a:t>Unwanted aggressive behavior.</a:t>
            </a:r>
            <a:endParaRPr/>
          </a:p>
        </p:txBody>
      </p:sp>
      <p:sp>
        <p:nvSpPr>
          <p:cNvPr id="269" name="Google Shape;269;p11"/>
          <p:cNvSpPr txBox="1"/>
          <p:nvPr/>
        </p:nvSpPr>
        <p:spPr>
          <a:xfrm>
            <a:off x="1990771" y="3628145"/>
            <a:ext cx="43969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Gill Sans"/>
                <a:ea typeface="Gill Sans"/>
                <a:cs typeface="Gill Sans"/>
                <a:sym typeface="Gill Sans"/>
              </a:rPr>
              <a:t>Physical or verbal actions.</a:t>
            </a:r>
            <a:endParaRPr/>
          </a:p>
        </p:txBody>
      </p:sp>
      <p:sp>
        <p:nvSpPr>
          <p:cNvPr id="270" name="Google Shape;270;p11"/>
          <p:cNvSpPr txBox="1"/>
          <p:nvPr/>
        </p:nvSpPr>
        <p:spPr>
          <a:xfrm>
            <a:off x="1975330" y="4397550"/>
            <a:ext cx="439698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Gill Sans"/>
                <a:ea typeface="Gill Sans"/>
                <a:cs typeface="Gill Sans"/>
                <a:sym typeface="Gill Sans"/>
              </a:rPr>
              <a:t>Observed or perceived power imbalance.</a:t>
            </a:r>
            <a:endParaRPr/>
          </a:p>
        </p:txBody>
      </p:sp>
      <p:sp>
        <p:nvSpPr>
          <p:cNvPr id="271" name="Google Shape;271;p11"/>
          <p:cNvSpPr txBox="1"/>
          <p:nvPr/>
        </p:nvSpPr>
        <p:spPr>
          <a:xfrm>
            <a:off x="1990771" y="5382362"/>
            <a:ext cx="464031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Gill Sans"/>
                <a:ea typeface="Gill Sans"/>
                <a:cs typeface="Gill Sans"/>
                <a:sym typeface="Gill Sans"/>
              </a:rPr>
              <a:t>Behavior is repeated or highly likely to be repeated.</a:t>
            </a:r>
            <a:endParaRPr/>
          </a:p>
        </p:txBody>
      </p:sp>
      <p:sp>
        <p:nvSpPr>
          <p:cNvPr id="272" name="Google Shape;272;p11"/>
          <p:cNvSpPr/>
          <p:nvPr/>
        </p:nvSpPr>
        <p:spPr>
          <a:xfrm>
            <a:off x="7133292" y="4267821"/>
            <a:ext cx="3645226" cy="1076094"/>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73" name="Google Shape;273;p11" descr="A picture containing green&#10;&#10;Description automatically generated"/>
          <p:cNvPicPr preferRelativeResize="0"/>
          <p:nvPr/>
        </p:nvPicPr>
        <p:blipFill rotWithShape="1">
          <a:blip r:embed="rId4">
            <a:alphaModFix/>
          </a:blip>
          <a:srcRect b="9939"/>
          <a:stretch/>
        </p:blipFill>
        <p:spPr>
          <a:xfrm>
            <a:off x="7033984" y="4152058"/>
            <a:ext cx="3645226" cy="1050695"/>
          </a:xfrm>
          <a:prstGeom prst="rect">
            <a:avLst/>
          </a:prstGeom>
          <a:noFill/>
          <a:ln>
            <a:noFill/>
          </a:ln>
        </p:spPr>
      </p:pic>
      <p:sp>
        <p:nvSpPr>
          <p:cNvPr id="274" name="Google Shape;274;p11"/>
          <p:cNvSpPr txBox="1"/>
          <p:nvPr/>
        </p:nvSpPr>
        <p:spPr>
          <a:xfrm>
            <a:off x="7308284" y="4365717"/>
            <a:ext cx="309662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Check-In</a:t>
            </a:r>
            <a:endParaRPr/>
          </a:p>
        </p:txBody>
      </p:sp>
      <p:sp>
        <p:nvSpPr>
          <p:cNvPr id="275" name="Google Shape;275;p11"/>
          <p:cNvSpPr/>
          <p:nvPr/>
        </p:nvSpPr>
        <p:spPr>
          <a:xfrm>
            <a:off x="998147" y="4482077"/>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6" name="Google Shape;276;p11"/>
          <p:cNvSpPr txBox="1"/>
          <p:nvPr/>
        </p:nvSpPr>
        <p:spPr>
          <a:xfrm>
            <a:off x="1062698" y="4514581"/>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C</a:t>
            </a:r>
            <a:endParaRPr/>
          </a:p>
        </p:txBody>
      </p:sp>
      <p:sp>
        <p:nvSpPr>
          <p:cNvPr id="277" name="Google Shape;277;p11"/>
          <p:cNvSpPr/>
          <p:nvPr/>
        </p:nvSpPr>
        <p:spPr>
          <a:xfrm>
            <a:off x="1009481" y="5411998"/>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8" name="Google Shape;278;p11"/>
          <p:cNvSpPr txBox="1"/>
          <p:nvPr/>
        </p:nvSpPr>
        <p:spPr>
          <a:xfrm>
            <a:off x="1080928" y="5459110"/>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D</a:t>
            </a:r>
            <a:endParaRPr/>
          </a:p>
        </p:txBody>
      </p:sp>
      <p:sp>
        <p:nvSpPr>
          <p:cNvPr id="279" name="Google Shape;279;p11"/>
          <p:cNvSpPr/>
          <p:nvPr/>
        </p:nvSpPr>
        <p:spPr>
          <a:xfrm>
            <a:off x="997024" y="3543599"/>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0" name="Google Shape;280;p11"/>
          <p:cNvSpPr txBox="1"/>
          <p:nvPr/>
        </p:nvSpPr>
        <p:spPr>
          <a:xfrm>
            <a:off x="1061575" y="3576103"/>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B</a:t>
            </a:r>
            <a:endParaRPr/>
          </a:p>
        </p:txBody>
      </p:sp>
      <p:sp>
        <p:nvSpPr>
          <p:cNvPr id="281" name="Google Shape;281;p11"/>
          <p:cNvSpPr/>
          <p:nvPr/>
        </p:nvSpPr>
        <p:spPr>
          <a:xfrm>
            <a:off x="1016377" y="2610165"/>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2" name="Google Shape;282;p11"/>
          <p:cNvSpPr txBox="1"/>
          <p:nvPr/>
        </p:nvSpPr>
        <p:spPr>
          <a:xfrm>
            <a:off x="1080928" y="2642669"/>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A</a:t>
            </a:r>
            <a:endParaRPr/>
          </a:p>
        </p:txBody>
      </p:sp>
      <p:sp>
        <p:nvSpPr>
          <p:cNvPr id="283" name="Google Shape;283;p11"/>
          <p:cNvSpPr txBox="1"/>
          <p:nvPr/>
        </p:nvSpPr>
        <p:spPr>
          <a:xfrm>
            <a:off x="738409" y="548556"/>
            <a:ext cx="6569875"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chemeClr val="dk1"/>
                </a:solidFill>
                <a:latin typeface="Gill Sans"/>
                <a:ea typeface="Gill Sans"/>
                <a:cs typeface="Gill Sans"/>
                <a:sym typeface="Gill Sans"/>
              </a:rPr>
              <a:t>Which of the following is NOT a key component of definition of bullying?</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12" descr="A picture containing person, floor, young&#10;&#10;Description automatically generated"/>
          <p:cNvPicPr preferRelativeResize="0"/>
          <p:nvPr/>
        </p:nvPicPr>
        <p:blipFill rotWithShape="1">
          <a:blip r:embed="rId3">
            <a:alphaModFix/>
          </a:blip>
          <a:srcRect l="3041" t="2214" r="7829"/>
          <a:stretch/>
        </p:blipFill>
        <p:spPr>
          <a:xfrm>
            <a:off x="0" y="0"/>
            <a:ext cx="9356714" cy="6857998"/>
          </a:xfrm>
          <a:prstGeom prst="rect">
            <a:avLst/>
          </a:prstGeom>
          <a:noFill/>
          <a:ln>
            <a:noFill/>
          </a:ln>
        </p:spPr>
      </p:pic>
      <p:pic>
        <p:nvPicPr>
          <p:cNvPr id="290" name="Google Shape;290;p12" descr="Logo&#10;&#10;Description automatically generated"/>
          <p:cNvPicPr preferRelativeResize="0"/>
          <p:nvPr/>
        </p:nvPicPr>
        <p:blipFill rotWithShape="1">
          <a:blip r:embed="rId4">
            <a:alphaModFix/>
          </a:blip>
          <a:srcRect/>
          <a:stretch/>
        </p:blipFill>
        <p:spPr>
          <a:xfrm>
            <a:off x="10349281" y="302166"/>
            <a:ext cx="1529255" cy="1050695"/>
          </a:xfrm>
          <a:prstGeom prst="rect">
            <a:avLst/>
          </a:prstGeom>
          <a:noFill/>
          <a:ln>
            <a:noFill/>
          </a:ln>
        </p:spPr>
      </p:pic>
      <p:sp>
        <p:nvSpPr>
          <p:cNvPr id="291" name="Google Shape;291;p12"/>
          <p:cNvSpPr/>
          <p:nvPr/>
        </p:nvSpPr>
        <p:spPr>
          <a:xfrm rot="-5400000">
            <a:off x="6483559" y="2992276"/>
            <a:ext cx="3428999" cy="4302445"/>
          </a:xfrm>
          <a:prstGeom prst="triangle">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2" name="Google Shape;292;p12"/>
          <p:cNvSpPr/>
          <p:nvPr/>
        </p:nvSpPr>
        <p:spPr>
          <a:xfrm>
            <a:off x="4119716" y="4245077"/>
            <a:ext cx="7079226" cy="1032387"/>
          </a:xfrm>
          <a:prstGeom prst="rect">
            <a:avLst/>
          </a:prstGeom>
          <a:solidFill>
            <a:srgbClr val="4119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3" name="Google Shape;293;p12"/>
          <p:cNvSpPr/>
          <p:nvPr/>
        </p:nvSpPr>
        <p:spPr>
          <a:xfrm>
            <a:off x="3967316" y="4092677"/>
            <a:ext cx="7079226" cy="1032387"/>
          </a:xfrm>
          <a:prstGeom prst="rect">
            <a:avLst/>
          </a:prstGeom>
          <a:solidFill>
            <a:srgbClr val="7030A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4" name="Google Shape;294;p12"/>
          <p:cNvSpPr/>
          <p:nvPr/>
        </p:nvSpPr>
        <p:spPr>
          <a:xfrm rot="5400000">
            <a:off x="258096" y="-258097"/>
            <a:ext cx="2344997" cy="2861191"/>
          </a:xfrm>
          <a:prstGeom prst="triangle">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5" name="Google Shape;295;p12"/>
          <p:cNvSpPr txBox="1"/>
          <p:nvPr/>
        </p:nvSpPr>
        <p:spPr>
          <a:xfrm>
            <a:off x="4085303" y="4254927"/>
            <a:ext cx="6843252"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Types of Bullying</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3"/>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2" name="Google Shape;302;p13"/>
          <p:cNvSpPr/>
          <p:nvPr/>
        </p:nvSpPr>
        <p:spPr>
          <a:xfrm>
            <a:off x="905572" y="791859"/>
            <a:ext cx="7065476"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3" name="Google Shape;303;p13" descr="A picture containing green&#10;&#10;Description automatically generated"/>
          <p:cNvPicPr preferRelativeResize="0"/>
          <p:nvPr/>
        </p:nvPicPr>
        <p:blipFill rotWithShape="1">
          <a:blip r:embed="rId3">
            <a:alphaModFix/>
          </a:blip>
          <a:srcRect l="3461" b="9939"/>
          <a:stretch/>
        </p:blipFill>
        <p:spPr>
          <a:xfrm>
            <a:off x="550113" y="630118"/>
            <a:ext cx="7293934" cy="1050695"/>
          </a:xfrm>
          <a:prstGeom prst="rect">
            <a:avLst/>
          </a:prstGeom>
          <a:noFill/>
          <a:ln>
            <a:noFill/>
          </a:ln>
        </p:spPr>
      </p:pic>
      <p:sp>
        <p:nvSpPr>
          <p:cNvPr id="304" name="Google Shape;304;p13"/>
          <p:cNvSpPr txBox="1"/>
          <p:nvPr/>
        </p:nvSpPr>
        <p:spPr>
          <a:xfrm>
            <a:off x="905571" y="809091"/>
            <a:ext cx="658301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Modes of Bullying</a:t>
            </a:r>
            <a:endParaRPr/>
          </a:p>
        </p:txBody>
      </p:sp>
      <p:sp>
        <p:nvSpPr>
          <p:cNvPr id="305" name="Google Shape;305;p13"/>
          <p:cNvSpPr txBox="1"/>
          <p:nvPr/>
        </p:nvSpPr>
        <p:spPr>
          <a:xfrm>
            <a:off x="1975514" y="2781211"/>
            <a:ext cx="88655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Direct bullying vs. indirect bullying</a:t>
            </a:r>
            <a:endParaRPr/>
          </a:p>
        </p:txBody>
      </p:sp>
      <p:sp>
        <p:nvSpPr>
          <p:cNvPr id="306" name="Google Shape;306;p13"/>
          <p:cNvSpPr/>
          <p:nvPr/>
        </p:nvSpPr>
        <p:spPr>
          <a:xfrm rot="5400000">
            <a:off x="1332298" y="2800626"/>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7" name="Google Shape;307;p13" descr="Logo&#10;&#10;Description automatically generated"/>
          <p:cNvPicPr preferRelativeResize="0"/>
          <p:nvPr/>
        </p:nvPicPr>
        <p:blipFill rotWithShape="1">
          <a:blip r:embed="rId4">
            <a:alphaModFix/>
          </a:blip>
          <a:srcRect/>
          <a:stretch/>
        </p:blipFill>
        <p:spPr>
          <a:xfrm>
            <a:off x="10674933" y="5638800"/>
            <a:ext cx="1230307" cy="845299"/>
          </a:xfrm>
          <a:prstGeom prst="rect">
            <a:avLst/>
          </a:prstGeom>
          <a:noFill/>
          <a:ln>
            <a:noFill/>
          </a:ln>
        </p:spPr>
      </p:pic>
      <p:sp>
        <p:nvSpPr>
          <p:cNvPr id="308" name="Google Shape;308;p13"/>
          <p:cNvSpPr/>
          <p:nvPr/>
        </p:nvSpPr>
        <p:spPr>
          <a:xfrm rot="5400000">
            <a:off x="2271855" y="3772323"/>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9" name="Google Shape;309;p13"/>
          <p:cNvSpPr txBox="1"/>
          <p:nvPr/>
        </p:nvSpPr>
        <p:spPr>
          <a:xfrm>
            <a:off x="2791579" y="3678102"/>
            <a:ext cx="8865582"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a:solidFill>
                  <a:schemeClr val="dk1"/>
                </a:solidFill>
                <a:latin typeface="Gill Sans"/>
                <a:ea typeface="Gill Sans"/>
                <a:cs typeface="Gill Sans"/>
                <a:sym typeface="Gill Sans"/>
              </a:rPr>
              <a:t>Physical</a:t>
            </a:r>
            <a:endParaRPr/>
          </a:p>
          <a:p>
            <a:pPr marL="0" marR="0" lvl="0" indent="0" algn="l" rtl="0">
              <a:spcBef>
                <a:spcPts val="0"/>
              </a:spcBef>
              <a:spcAft>
                <a:spcPts val="0"/>
              </a:spcAft>
              <a:buNone/>
            </a:pPr>
            <a:endParaRPr sz="2400">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400" i="1">
                <a:solidFill>
                  <a:schemeClr val="dk1"/>
                </a:solidFill>
                <a:latin typeface="Gill Sans"/>
                <a:ea typeface="Gill Sans"/>
                <a:cs typeface="Gill Sans"/>
                <a:sym typeface="Gill Sans"/>
              </a:rPr>
              <a:t>Verbal</a:t>
            </a:r>
            <a:endParaRPr/>
          </a:p>
          <a:p>
            <a:pPr marL="0" marR="0" lvl="0" indent="0" algn="l" rtl="0">
              <a:spcBef>
                <a:spcPts val="0"/>
              </a:spcBef>
              <a:spcAft>
                <a:spcPts val="0"/>
              </a:spcAft>
              <a:buNone/>
            </a:pPr>
            <a:endParaRPr sz="2400">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400" i="1">
                <a:solidFill>
                  <a:schemeClr val="dk1"/>
                </a:solidFill>
                <a:latin typeface="Gill Sans"/>
                <a:ea typeface="Gill Sans"/>
                <a:cs typeface="Gill Sans"/>
                <a:sym typeface="Gill Sans"/>
              </a:rPr>
              <a:t>Relational</a:t>
            </a:r>
            <a:r>
              <a:rPr lang="en-US" sz="2400">
                <a:solidFill>
                  <a:schemeClr val="dk1"/>
                </a:solidFill>
                <a:latin typeface="Gill Sans"/>
                <a:ea typeface="Gill Sans"/>
                <a:cs typeface="Gill Sans"/>
                <a:sym typeface="Gill Sans"/>
              </a:rPr>
              <a:t> (Designed to harm reputation and relationships)</a:t>
            </a:r>
            <a:endParaRPr/>
          </a:p>
        </p:txBody>
      </p:sp>
      <p:sp>
        <p:nvSpPr>
          <p:cNvPr id="310" name="Google Shape;310;p13"/>
          <p:cNvSpPr/>
          <p:nvPr/>
        </p:nvSpPr>
        <p:spPr>
          <a:xfrm rot="5400000">
            <a:off x="2271855" y="4504850"/>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1" name="Google Shape;311;p13"/>
          <p:cNvSpPr/>
          <p:nvPr/>
        </p:nvSpPr>
        <p:spPr>
          <a:xfrm rot="5400000">
            <a:off x="2268736" y="5237377"/>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14" descr="A group of people in a classroom&#10;&#10;Description automatically generated with medium confidence"/>
          <p:cNvPicPr preferRelativeResize="0"/>
          <p:nvPr/>
        </p:nvPicPr>
        <p:blipFill rotWithShape="1">
          <a:blip r:embed="rId3">
            <a:alphaModFix/>
          </a:blip>
          <a:srcRect t="22568"/>
          <a:stretch/>
        </p:blipFill>
        <p:spPr>
          <a:xfrm>
            <a:off x="6915478" y="9977"/>
            <a:ext cx="5276522" cy="3006714"/>
          </a:xfrm>
          <a:prstGeom prst="rect">
            <a:avLst/>
          </a:prstGeom>
          <a:noFill/>
          <a:ln>
            <a:noFill/>
          </a:ln>
        </p:spPr>
      </p:pic>
      <p:sp>
        <p:nvSpPr>
          <p:cNvPr id="318" name="Google Shape;318;p14"/>
          <p:cNvSpPr/>
          <p:nvPr/>
        </p:nvSpPr>
        <p:spPr>
          <a:xfrm>
            <a:off x="6836897" y="-154745"/>
            <a:ext cx="3165232" cy="3495570"/>
          </a:xfrm>
          <a:prstGeom prst="triangle">
            <a:avLst>
              <a:gd name="adj" fmla="val 1755"/>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9" name="Google Shape;319;p14"/>
          <p:cNvSpPr/>
          <p:nvPr/>
        </p:nvSpPr>
        <p:spPr>
          <a:xfrm>
            <a:off x="5958348" y="88176"/>
            <a:ext cx="6233652" cy="685800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0" name="Google Shape;320;p14"/>
          <p:cNvSpPr txBox="1"/>
          <p:nvPr/>
        </p:nvSpPr>
        <p:spPr>
          <a:xfrm>
            <a:off x="1987251" y="2636553"/>
            <a:ext cx="577300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Gill Sans"/>
                <a:ea typeface="Gill Sans"/>
                <a:cs typeface="Gill Sans"/>
                <a:sym typeface="Gill Sans"/>
              </a:rPr>
              <a:t>Involve aggressive behavior(s) that are not directly communicated to the youth.</a:t>
            </a:r>
            <a:endParaRPr/>
          </a:p>
        </p:txBody>
      </p:sp>
      <p:sp>
        <p:nvSpPr>
          <p:cNvPr id="321" name="Google Shape;321;p14"/>
          <p:cNvSpPr txBox="1"/>
          <p:nvPr/>
        </p:nvSpPr>
        <p:spPr>
          <a:xfrm>
            <a:off x="1989473" y="3752840"/>
            <a:ext cx="43969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Gill Sans"/>
                <a:ea typeface="Gill Sans"/>
                <a:cs typeface="Gill Sans"/>
                <a:sym typeface="Gill Sans"/>
              </a:rPr>
              <a:t>May include spreading rumors.</a:t>
            </a:r>
            <a:endParaRPr/>
          </a:p>
        </p:txBody>
      </p:sp>
      <p:sp>
        <p:nvSpPr>
          <p:cNvPr id="322" name="Google Shape;322;p14"/>
          <p:cNvSpPr txBox="1"/>
          <p:nvPr/>
        </p:nvSpPr>
        <p:spPr>
          <a:xfrm>
            <a:off x="1989473" y="4506652"/>
            <a:ext cx="439698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Gill Sans"/>
                <a:ea typeface="Gill Sans"/>
                <a:cs typeface="Gill Sans"/>
                <a:sym typeface="Gill Sans"/>
              </a:rPr>
              <a:t>May include encouraging others to exclude someone.</a:t>
            </a:r>
            <a:endParaRPr/>
          </a:p>
        </p:txBody>
      </p:sp>
      <p:sp>
        <p:nvSpPr>
          <p:cNvPr id="323" name="Google Shape;323;p14"/>
          <p:cNvSpPr txBox="1"/>
          <p:nvPr/>
        </p:nvSpPr>
        <p:spPr>
          <a:xfrm>
            <a:off x="1989474" y="5621239"/>
            <a:ext cx="46403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Gill Sans"/>
                <a:ea typeface="Gill Sans"/>
                <a:cs typeface="Gill Sans"/>
                <a:sym typeface="Gill Sans"/>
              </a:rPr>
              <a:t>All of the above.</a:t>
            </a:r>
            <a:endParaRPr/>
          </a:p>
        </p:txBody>
      </p:sp>
      <p:sp>
        <p:nvSpPr>
          <p:cNvPr id="324" name="Google Shape;324;p14"/>
          <p:cNvSpPr/>
          <p:nvPr/>
        </p:nvSpPr>
        <p:spPr>
          <a:xfrm>
            <a:off x="7133292" y="4267821"/>
            <a:ext cx="3645226" cy="1076094"/>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25" name="Google Shape;325;p14" descr="A picture containing green&#10;&#10;Description automatically generated"/>
          <p:cNvPicPr preferRelativeResize="0"/>
          <p:nvPr/>
        </p:nvPicPr>
        <p:blipFill rotWithShape="1">
          <a:blip r:embed="rId4">
            <a:alphaModFix/>
          </a:blip>
          <a:srcRect b="9939"/>
          <a:stretch/>
        </p:blipFill>
        <p:spPr>
          <a:xfrm>
            <a:off x="7033984" y="4152058"/>
            <a:ext cx="3645226" cy="1050695"/>
          </a:xfrm>
          <a:prstGeom prst="rect">
            <a:avLst/>
          </a:prstGeom>
          <a:noFill/>
          <a:ln>
            <a:noFill/>
          </a:ln>
        </p:spPr>
      </p:pic>
      <p:sp>
        <p:nvSpPr>
          <p:cNvPr id="326" name="Google Shape;326;p14"/>
          <p:cNvSpPr txBox="1"/>
          <p:nvPr/>
        </p:nvSpPr>
        <p:spPr>
          <a:xfrm>
            <a:off x="7308284" y="4365717"/>
            <a:ext cx="309662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Check-In</a:t>
            </a:r>
            <a:endParaRPr/>
          </a:p>
        </p:txBody>
      </p:sp>
      <p:sp>
        <p:nvSpPr>
          <p:cNvPr id="327" name="Google Shape;327;p14"/>
          <p:cNvSpPr/>
          <p:nvPr/>
        </p:nvSpPr>
        <p:spPr>
          <a:xfrm>
            <a:off x="996850" y="4583752"/>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8" name="Google Shape;328;p14"/>
          <p:cNvSpPr txBox="1"/>
          <p:nvPr/>
        </p:nvSpPr>
        <p:spPr>
          <a:xfrm>
            <a:off x="1061401" y="4616256"/>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C</a:t>
            </a:r>
            <a:endParaRPr/>
          </a:p>
        </p:txBody>
      </p:sp>
      <p:sp>
        <p:nvSpPr>
          <p:cNvPr id="329" name="Google Shape;329;p14"/>
          <p:cNvSpPr/>
          <p:nvPr/>
        </p:nvSpPr>
        <p:spPr>
          <a:xfrm>
            <a:off x="1008184" y="5513673"/>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0" name="Google Shape;330;p14"/>
          <p:cNvSpPr txBox="1"/>
          <p:nvPr/>
        </p:nvSpPr>
        <p:spPr>
          <a:xfrm>
            <a:off x="1079631" y="5560785"/>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D</a:t>
            </a:r>
            <a:endParaRPr/>
          </a:p>
        </p:txBody>
      </p:sp>
      <p:sp>
        <p:nvSpPr>
          <p:cNvPr id="331" name="Google Shape;331;p14"/>
          <p:cNvSpPr/>
          <p:nvPr/>
        </p:nvSpPr>
        <p:spPr>
          <a:xfrm>
            <a:off x="995727" y="3645274"/>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2" name="Google Shape;332;p14"/>
          <p:cNvSpPr txBox="1"/>
          <p:nvPr/>
        </p:nvSpPr>
        <p:spPr>
          <a:xfrm>
            <a:off x="1060278" y="3677778"/>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B</a:t>
            </a:r>
            <a:endParaRPr/>
          </a:p>
        </p:txBody>
      </p:sp>
      <p:sp>
        <p:nvSpPr>
          <p:cNvPr id="333" name="Google Shape;333;p14"/>
          <p:cNvSpPr/>
          <p:nvPr/>
        </p:nvSpPr>
        <p:spPr>
          <a:xfrm>
            <a:off x="995727" y="2725747"/>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4" name="Google Shape;334;p14"/>
          <p:cNvSpPr txBox="1"/>
          <p:nvPr/>
        </p:nvSpPr>
        <p:spPr>
          <a:xfrm>
            <a:off x="1060278" y="2758251"/>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A</a:t>
            </a:r>
            <a:endParaRPr/>
          </a:p>
        </p:txBody>
      </p:sp>
      <p:sp>
        <p:nvSpPr>
          <p:cNvPr id="335" name="Google Shape;335;p14"/>
          <p:cNvSpPr txBox="1"/>
          <p:nvPr/>
        </p:nvSpPr>
        <p:spPr>
          <a:xfrm>
            <a:off x="788929" y="533660"/>
            <a:ext cx="6569875"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chemeClr val="dk1"/>
                </a:solidFill>
                <a:latin typeface="Gill Sans"/>
                <a:ea typeface="Gill Sans"/>
                <a:cs typeface="Gill Sans"/>
                <a:sym typeface="Gill Sans"/>
              </a:rPr>
              <a:t>Which of the following is true? Indirect modes of bullying…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15"/>
          <p:cNvPicPr preferRelativeResize="0"/>
          <p:nvPr/>
        </p:nvPicPr>
        <p:blipFill rotWithShape="1">
          <a:blip r:embed="rId3">
            <a:alphaModFix amt="85000"/>
          </a:blip>
          <a:srcRect l="10988" t="1846"/>
          <a:stretch/>
        </p:blipFill>
        <p:spPr>
          <a:xfrm>
            <a:off x="0" y="-1"/>
            <a:ext cx="8196177" cy="6858001"/>
          </a:xfrm>
          <a:prstGeom prst="rect">
            <a:avLst/>
          </a:prstGeom>
          <a:noFill/>
          <a:ln>
            <a:noFill/>
          </a:ln>
        </p:spPr>
      </p:pic>
      <p:pic>
        <p:nvPicPr>
          <p:cNvPr id="341" name="Google Shape;341;p15" descr="Logo&#10;&#10;Description automatically generated"/>
          <p:cNvPicPr preferRelativeResize="0"/>
          <p:nvPr/>
        </p:nvPicPr>
        <p:blipFill rotWithShape="1">
          <a:blip r:embed="rId4">
            <a:alphaModFix/>
          </a:blip>
          <a:srcRect/>
          <a:stretch/>
        </p:blipFill>
        <p:spPr>
          <a:xfrm>
            <a:off x="10349281" y="302166"/>
            <a:ext cx="1529255" cy="1050695"/>
          </a:xfrm>
          <a:prstGeom prst="rect">
            <a:avLst/>
          </a:prstGeom>
          <a:noFill/>
          <a:ln>
            <a:noFill/>
          </a:ln>
        </p:spPr>
      </p:pic>
      <p:sp>
        <p:nvSpPr>
          <p:cNvPr id="342" name="Google Shape;342;p15"/>
          <p:cNvSpPr/>
          <p:nvPr/>
        </p:nvSpPr>
        <p:spPr>
          <a:xfrm rot="-5400000">
            <a:off x="5745483" y="4254906"/>
            <a:ext cx="2344997" cy="2861191"/>
          </a:xfrm>
          <a:prstGeom prst="triangle">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3" name="Google Shape;343;p15"/>
          <p:cNvSpPr/>
          <p:nvPr/>
        </p:nvSpPr>
        <p:spPr>
          <a:xfrm>
            <a:off x="4119716" y="4245077"/>
            <a:ext cx="7079226" cy="1032387"/>
          </a:xfrm>
          <a:prstGeom prst="rect">
            <a:avLst/>
          </a:prstGeom>
          <a:solidFill>
            <a:srgbClr val="4119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4" name="Google Shape;344;p15"/>
          <p:cNvSpPr/>
          <p:nvPr/>
        </p:nvSpPr>
        <p:spPr>
          <a:xfrm>
            <a:off x="3967316" y="4092677"/>
            <a:ext cx="7079226" cy="1032387"/>
          </a:xfrm>
          <a:prstGeom prst="rect">
            <a:avLst/>
          </a:prstGeom>
          <a:solidFill>
            <a:srgbClr val="7030A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5" name="Google Shape;345;p15"/>
          <p:cNvSpPr/>
          <p:nvPr/>
        </p:nvSpPr>
        <p:spPr>
          <a:xfrm rot="5400000">
            <a:off x="258096" y="-258097"/>
            <a:ext cx="2344997" cy="2861191"/>
          </a:xfrm>
          <a:prstGeom prst="triangle">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6" name="Google Shape;346;p15"/>
          <p:cNvSpPr txBox="1"/>
          <p:nvPr/>
        </p:nvSpPr>
        <p:spPr>
          <a:xfrm>
            <a:off x="4085303" y="4254927"/>
            <a:ext cx="6843252"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Key Findings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16"/>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3" name="Google Shape;353;p16"/>
          <p:cNvSpPr/>
          <p:nvPr/>
        </p:nvSpPr>
        <p:spPr>
          <a:xfrm>
            <a:off x="922825" y="651873"/>
            <a:ext cx="7065476"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54" name="Google Shape;354;p16" descr="A picture containing green&#10;&#10;Description automatically generated"/>
          <p:cNvPicPr preferRelativeResize="0"/>
          <p:nvPr/>
        </p:nvPicPr>
        <p:blipFill rotWithShape="1">
          <a:blip r:embed="rId3">
            <a:alphaModFix/>
          </a:blip>
          <a:srcRect l="3461" b="9939"/>
          <a:stretch/>
        </p:blipFill>
        <p:spPr>
          <a:xfrm>
            <a:off x="567366" y="490132"/>
            <a:ext cx="7293934" cy="1050695"/>
          </a:xfrm>
          <a:prstGeom prst="rect">
            <a:avLst/>
          </a:prstGeom>
          <a:noFill/>
          <a:ln>
            <a:noFill/>
          </a:ln>
        </p:spPr>
      </p:pic>
      <p:sp>
        <p:nvSpPr>
          <p:cNvPr id="355" name="Google Shape;355;p16"/>
          <p:cNvSpPr txBox="1"/>
          <p:nvPr/>
        </p:nvSpPr>
        <p:spPr>
          <a:xfrm>
            <a:off x="922824" y="669105"/>
            <a:ext cx="658301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Finding #1</a:t>
            </a:r>
            <a:endParaRPr/>
          </a:p>
        </p:txBody>
      </p:sp>
      <p:sp>
        <p:nvSpPr>
          <p:cNvPr id="356" name="Google Shape;356;p16"/>
          <p:cNvSpPr txBox="1"/>
          <p:nvPr/>
        </p:nvSpPr>
        <p:spPr>
          <a:xfrm>
            <a:off x="2061840" y="2326908"/>
            <a:ext cx="8865582"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Gill Sans"/>
                <a:ea typeface="Gill Sans"/>
                <a:cs typeface="Gill Sans"/>
                <a:sym typeface="Gill Sans"/>
              </a:rPr>
              <a:t>Many children are involved in bullying.</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p:txBody>
      </p:sp>
      <p:sp>
        <p:nvSpPr>
          <p:cNvPr id="357" name="Google Shape;357;p16"/>
          <p:cNvSpPr/>
          <p:nvPr/>
        </p:nvSpPr>
        <p:spPr>
          <a:xfrm rot="5400000">
            <a:off x="1480382" y="2455426"/>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58" name="Google Shape;358;p16" descr="Logo&#10;&#10;Description automatically generated"/>
          <p:cNvPicPr preferRelativeResize="0"/>
          <p:nvPr/>
        </p:nvPicPr>
        <p:blipFill rotWithShape="1">
          <a:blip r:embed="rId4">
            <a:alphaModFix/>
          </a:blip>
          <a:srcRect/>
          <a:stretch/>
        </p:blipFill>
        <p:spPr>
          <a:xfrm>
            <a:off x="10674933" y="5638800"/>
            <a:ext cx="1230307" cy="845299"/>
          </a:xfrm>
          <a:prstGeom prst="rect">
            <a:avLst/>
          </a:prstGeom>
          <a:noFill/>
          <a:ln>
            <a:noFill/>
          </a:ln>
        </p:spPr>
      </p:pic>
      <p:pic>
        <p:nvPicPr>
          <p:cNvPr id="359" name="Google Shape;359;p16" descr="Icon&#10;&#10;Description automatically generated with low confidence"/>
          <p:cNvPicPr preferRelativeResize="0"/>
          <p:nvPr/>
        </p:nvPicPr>
        <p:blipFill rotWithShape="1">
          <a:blip r:embed="rId5">
            <a:alphaModFix/>
          </a:blip>
          <a:srcRect t="5302" b="4364"/>
          <a:stretch/>
        </p:blipFill>
        <p:spPr>
          <a:xfrm>
            <a:off x="3061985" y="3171054"/>
            <a:ext cx="1946104" cy="1748837"/>
          </a:xfrm>
          <a:prstGeom prst="rect">
            <a:avLst/>
          </a:prstGeom>
          <a:noFill/>
          <a:ln>
            <a:noFill/>
          </a:ln>
        </p:spPr>
      </p:pic>
      <p:pic>
        <p:nvPicPr>
          <p:cNvPr id="360" name="Google Shape;360;p16" descr="Icon&#10;&#10;Description automatically generated with low confidence"/>
          <p:cNvPicPr preferRelativeResize="0"/>
          <p:nvPr/>
        </p:nvPicPr>
        <p:blipFill rotWithShape="1">
          <a:blip r:embed="rId6">
            <a:alphaModFix/>
          </a:blip>
          <a:srcRect/>
          <a:stretch/>
        </p:blipFill>
        <p:spPr>
          <a:xfrm>
            <a:off x="6608873" y="3125906"/>
            <a:ext cx="1793936" cy="1748837"/>
          </a:xfrm>
          <a:prstGeom prst="rect">
            <a:avLst/>
          </a:prstGeom>
          <a:noFill/>
          <a:ln>
            <a:noFill/>
          </a:ln>
        </p:spPr>
      </p:pic>
      <p:sp>
        <p:nvSpPr>
          <p:cNvPr id="361" name="Google Shape;361;p16"/>
          <p:cNvSpPr txBox="1"/>
          <p:nvPr/>
        </p:nvSpPr>
        <p:spPr>
          <a:xfrm>
            <a:off x="2362227" y="5075961"/>
            <a:ext cx="3345620"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1">
                <a:solidFill>
                  <a:schemeClr val="dk1"/>
                </a:solidFill>
                <a:latin typeface="Gill Sans"/>
                <a:ea typeface="Gill Sans"/>
                <a:cs typeface="Gill Sans"/>
                <a:sym typeface="Gill Sans"/>
              </a:rPr>
              <a:t>22% </a:t>
            </a:r>
            <a:r>
              <a:rPr lang="en-US" sz="2000" i="1">
                <a:solidFill>
                  <a:schemeClr val="dk1"/>
                </a:solidFill>
                <a:latin typeface="Gill Sans"/>
                <a:ea typeface="Gill Sans"/>
                <a:cs typeface="Gill Sans"/>
                <a:sym typeface="Gill Sans"/>
              </a:rPr>
              <a:t>of students ages 12-18 were bullied at school in the 2012-2013 academic year. </a:t>
            </a:r>
            <a:endParaRPr/>
          </a:p>
          <a:p>
            <a:pPr marL="0" marR="0" lvl="0" indent="0" algn="ctr" rtl="0">
              <a:spcBef>
                <a:spcPts val="0"/>
              </a:spcBef>
              <a:spcAft>
                <a:spcPts val="0"/>
              </a:spcAft>
              <a:buNone/>
            </a:pPr>
            <a:endParaRPr sz="2400">
              <a:solidFill>
                <a:schemeClr val="dk1"/>
              </a:solidFill>
              <a:latin typeface="Gill Sans"/>
              <a:ea typeface="Gill Sans"/>
              <a:cs typeface="Gill Sans"/>
              <a:sym typeface="Gill Sans"/>
            </a:endParaRPr>
          </a:p>
        </p:txBody>
      </p:sp>
      <p:sp>
        <p:nvSpPr>
          <p:cNvPr id="362" name="Google Shape;362;p16"/>
          <p:cNvSpPr txBox="1"/>
          <p:nvPr/>
        </p:nvSpPr>
        <p:spPr>
          <a:xfrm>
            <a:off x="5833031" y="5085939"/>
            <a:ext cx="334562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1">
                <a:solidFill>
                  <a:schemeClr val="dk1"/>
                </a:solidFill>
                <a:latin typeface="Gill Sans"/>
                <a:ea typeface="Gill Sans"/>
                <a:cs typeface="Gill Sans"/>
                <a:sym typeface="Gill Sans"/>
              </a:rPr>
              <a:t>20% </a:t>
            </a:r>
            <a:r>
              <a:rPr lang="en-US" sz="2000" i="1">
                <a:solidFill>
                  <a:schemeClr val="dk1"/>
                </a:solidFill>
                <a:latin typeface="Gill Sans"/>
                <a:ea typeface="Gill Sans"/>
                <a:cs typeface="Gill Sans"/>
                <a:sym typeface="Gill Sans"/>
              </a:rPr>
              <a:t>of high school students were bullied on school property at least once in the last year. </a:t>
            </a:r>
            <a:endParaRPr sz="2400">
              <a:solidFill>
                <a:schemeClr val="dk1"/>
              </a:solidFill>
              <a:latin typeface="Gill Sans"/>
              <a:ea typeface="Gill Sans"/>
              <a:cs typeface="Gill Sans"/>
              <a:sym typeface="Gill Sans"/>
            </a:endParaRPr>
          </a:p>
        </p:txBody>
      </p:sp>
      <p:sp>
        <p:nvSpPr>
          <p:cNvPr id="363" name="Google Shape;363;p16"/>
          <p:cNvSpPr txBox="1"/>
          <p:nvPr/>
        </p:nvSpPr>
        <p:spPr>
          <a:xfrm>
            <a:off x="286760" y="6415157"/>
            <a:ext cx="784225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Gill Sans"/>
                <a:ea typeface="Gill Sans"/>
                <a:cs typeface="Gill Sans"/>
                <a:sym typeface="Gill Sans"/>
              </a:rPr>
              <a:t>U.S. Department of Education (2015), Kann et al. (2014)</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17"/>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0" name="Google Shape;370;p17"/>
          <p:cNvSpPr/>
          <p:nvPr/>
        </p:nvSpPr>
        <p:spPr>
          <a:xfrm>
            <a:off x="922825" y="651873"/>
            <a:ext cx="7065476"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71" name="Google Shape;371;p17" descr="A picture containing green&#10;&#10;Description automatically generated"/>
          <p:cNvPicPr preferRelativeResize="0"/>
          <p:nvPr/>
        </p:nvPicPr>
        <p:blipFill rotWithShape="1">
          <a:blip r:embed="rId3">
            <a:alphaModFix/>
          </a:blip>
          <a:srcRect l="3461" b="9939"/>
          <a:stretch/>
        </p:blipFill>
        <p:spPr>
          <a:xfrm>
            <a:off x="567366" y="490132"/>
            <a:ext cx="7293934" cy="1050695"/>
          </a:xfrm>
          <a:prstGeom prst="rect">
            <a:avLst/>
          </a:prstGeom>
          <a:noFill/>
          <a:ln>
            <a:noFill/>
          </a:ln>
        </p:spPr>
      </p:pic>
      <p:sp>
        <p:nvSpPr>
          <p:cNvPr id="372" name="Google Shape;372;p17"/>
          <p:cNvSpPr txBox="1"/>
          <p:nvPr/>
        </p:nvSpPr>
        <p:spPr>
          <a:xfrm>
            <a:off x="922824" y="669105"/>
            <a:ext cx="658301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Forms of Bullying</a:t>
            </a:r>
            <a:endParaRPr/>
          </a:p>
        </p:txBody>
      </p:sp>
      <p:pic>
        <p:nvPicPr>
          <p:cNvPr id="373" name="Google Shape;373;p17" descr="Logo&#10;&#10;Description automatically generated"/>
          <p:cNvPicPr preferRelativeResize="0"/>
          <p:nvPr/>
        </p:nvPicPr>
        <p:blipFill rotWithShape="1">
          <a:blip r:embed="rId4">
            <a:alphaModFix/>
          </a:blip>
          <a:srcRect/>
          <a:stretch/>
        </p:blipFill>
        <p:spPr>
          <a:xfrm>
            <a:off x="10674933" y="5638800"/>
            <a:ext cx="1230307" cy="845299"/>
          </a:xfrm>
          <a:prstGeom prst="rect">
            <a:avLst/>
          </a:prstGeom>
          <a:noFill/>
          <a:ln>
            <a:noFill/>
          </a:ln>
        </p:spPr>
      </p:pic>
      <p:sp>
        <p:nvSpPr>
          <p:cNvPr id="374" name="Google Shape;374;p17"/>
          <p:cNvSpPr txBox="1"/>
          <p:nvPr/>
        </p:nvSpPr>
        <p:spPr>
          <a:xfrm>
            <a:off x="286760" y="6415157"/>
            <a:ext cx="784225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Gill Sans"/>
                <a:ea typeface="Gill Sans"/>
                <a:cs typeface="Gill Sans"/>
                <a:sym typeface="Gill Sans"/>
              </a:rPr>
              <a:t>U.S. Department of Education (2015)</a:t>
            </a:r>
            <a:endParaRPr/>
          </a:p>
        </p:txBody>
      </p:sp>
      <p:pic>
        <p:nvPicPr>
          <p:cNvPr id="375" name="Google Shape;375;p17" descr="Chart, funnel chart&#10;&#10;Description automatically generated"/>
          <p:cNvPicPr preferRelativeResize="0"/>
          <p:nvPr/>
        </p:nvPicPr>
        <p:blipFill rotWithShape="1">
          <a:blip r:embed="rId5">
            <a:alphaModFix/>
          </a:blip>
          <a:srcRect/>
          <a:stretch/>
        </p:blipFill>
        <p:spPr>
          <a:xfrm>
            <a:off x="2388219" y="2026936"/>
            <a:ext cx="4044570" cy="4073460"/>
          </a:xfrm>
          <a:prstGeom prst="rect">
            <a:avLst/>
          </a:prstGeom>
          <a:noFill/>
          <a:ln>
            <a:noFill/>
          </a:ln>
        </p:spPr>
      </p:pic>
      <p:sp>
        <p:nvSpPr>
          <p:cNvPr id="376" name="Google Shape;376;p17"/>
          <p:cNvSpPr txBox="1"/>
          <p:nvPr/>
        </p:nvSpPr>
        <p:spPr>
          <a:xfrm>
            <a:off x="5914482" y="2195910"/>
            <a:ext cx="523194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Made fun of, called names, insulted</a:t>
            </a:r>
            <a:endParaRPr/>
          </a:p>
        </p:txBody>
      </p:sp>
      <p:sp>
        <p:nvSpPr>
          <p:cNvPr id="377" name="Google Shape;377;p17"/>
          <p:cNvSpPr txBox="1"/>
          <p:nvPr/>
        </p:nvSpPr>
        <p:spPr>
          <a:xfrm>
            <a:off x="6171757" y="2758330"/>
            <a:ext cx="523194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Subject of rumors</a:t>
            </a:r>
            <a:endParaRPr/>
          </a:p>
        </p:txBody>
      </p:sp>
      <p:sp>
        <p:nvSpPr>
          <p:cNvPr id="378" name="Google Shape;378;p17"/>
          <p:cNvSpPr txBox="1"/>
          <p:nvPr/>
        </p:nvSpPr>
        <p:spPr>
          <a:xfrm>
            <a:off x="4145434" y="3328372"/>
            <a:ext cx="523194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Pushed, shoved, tripped, spit on</a:t>
            </a:r>
            <a:endParaRPr/>
          </a:p>
        </p:txBody>
      </p:sp>
      <p:sp>
        <p:nvSpPr>
          <p:cNvPr id="379" name="Google Shape;379;p17"/>
          <p:cNvSpPr txBox="1"/>
          <p:nvPr/>
        </p:nvSpPr>
        <p:spPr>
          <a:xfrm>
            <a:off x="3925874" y="3869327"/>
            <a:ext cx="523194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Excluded from activities on purpose</a:t>
            </a:r>
            <a:endParaRPr/>
          </a:p>
        </p:txBody>
      </p:sp>
      <p:sp>
        <p:nvSpPr>
          <p:cNvPr id="380" name="Google Shape;380;p17"/>
          <p:cNvSpPr txBox="1"/>
          <p:nvPr/>
        </p:nvSpPr>
        <p:spPr>
          <a:xfrm>
            <a:off x="3684422" y="4410282"/>
            <a:ext cx="523194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Threatened with harm</a:t>
            </a:r>
            <a:endParaRPr/>
          </a:p>
        </p:txBody>
      </p:sp>
      <p:sp>
        <p:nvSpPr>
          <p:cNvPr id="381" name="Google Shape;381;p17"/>
          <p:cNvSpPr txBox="1"/>
          <p:nvPr/>
        </p:nvSpPr>
        <p:spPr>
          <a:xfrm>
            <a:off x="3160079" y="4983923"/>
            <a:ext cx="562764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Forced to do things they didn’t want to do</a:t>
            </a:r>
            <a:endParaRPr/>
          </a:p>
        </p:txBody>
      </p:sp>
      <p:sp>
        <p:nvSpPr>
          <p:cNvPr id="382" name="Google Shape;382;p17"/>
          <p:cNvSpPr txBox="1"/>
          <p:nvPr/>
        </p:nvSpPr>
        <p:spPr>
          <a:xfrm>
            <a:off x="3160079" y="5510771"/>
            <a:ext cx="562764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Had property destroyed</a:t>
            </a:r>
            <a:endParaRPr/>
          </a:p>
        </p:txBody>
      </p:sp>
      <p:sp>
        <p:nvSpPr>
          <p:cNvPr id="383" name="Google Shape;383;p17"/>
          <p:cNvSpPr txBox="1"/>
          <p:nvPr/>
        </p:nvSpPr>
        <p:spPr>
          <a:xfrm>
            <a:off x="1543426" y="2195910"/>
            <a:ext cx="979873"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i="1">
                <a:solidFill>
                  <a:schemeClr val="dk1"/>
                </a:solidFill>
                <a:latin typeface="Gill Sans"/>
                <a:ea typeface="Gill Sans"/>
                <a:cs typeface="Gill Sans"/>
                <a:sym typeface="Gill Sans"/>
              </a:rPr>
              <a:t>14%</a:t>
            </a:r>
            <a:endParaRPr sz="2000" i="1">
              <a:solidFill>
                <a:schemeClr val="dk1"/>
              </a:solidFill>
              <a:latin typeface="Gill Sans"/>
              <a:ea typeface="Gill Sans"/>
              <a:cs typeface="Gill Sans"/>
              <a:sym typeface="Gill Sans"/>
            </a:endParaRPr>
          </a:p>
        </p:txBody>
      </p:sp>
      <p:sp>
        <p:nvSpPr>
          <p:cNvPr id="384" name="Google Shape;384;p17"/>
          <p:cNvSpPr txBox="1"/>
          <p:nvPr/>
        </p:nvSpPr>
        <p:spPr>
          <a:xfrm>
            <a:off x="1543426" y="2743924"/>
            <a:ext cx="979873"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i="1">
                <a:solidFill>
                  <a:schemeClr val="dk1"/>
                </a:solidFill>
                <a:latin typeface="Gill Sans"/>
                <a:ea typeface="Gill Sans"/>
                <a:cs typeface="Gill Sans"/>
                <a:sym typeface="Gill Sans"/>
              </a:rPr>
              <a:t>13%</a:t>
            </a:r>
            <a:endParaRPr sz="2000" i="1">
              <a:solidFill>
                <a:schemeClr val="dk1"/>
              </a:solidFill>
              <a:latin typeface="Gill Sans"/>
              <a:ea typeface="Gill Sans"/>
              <a:cs typeface="Gill Sans"/>
              <a:sym typeface="Gill Sans"/>
            </a:endParaRPr>
          </a:p>
        </p:txBody>
      </p:sp>
      <p:sp>
        <p:nvSpPr>
          <p:cNvPr id="385" name="Google Shape;385;p17"/>
          <p:cNvSpPr txBox="1"/>
          <p:nvPr/>
        </p:nvSpPr>
        <p:spPr>
          <a:xfrm>
            <a:off x="1543426" y="3328372"/>
            <a:ext cx="979873"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i="1">
                <a:solidFill>
                  <a:schemeClr val="dk1"/>
                </a:solidFill>
                <a:latin typeface="Gill Sans"/>
                <a:ea typeface="Gill Sans"/>
                <a:cs typeface="Gill Sans"/>
                <a:sym typeface="Gill Sans"/>
              </a:rPr>
              <a:t>6%</a:t>
            </a:r>
            <a:endParaRPr sz="2000" i="1">
              <a:solidFill>
                <a:schemeClr val="dk1"/>
              </a:solidFill>
              <a:latin typeface="Gill Sans"/>
              <a:ea typeface="Gill Sans"/>
              <a:cs typeface="Gill Sans"/>
              <a:sym typeface="Gill Sans"/>
            </a:endParaRPr>
          </a:p>
        </p:txBody>
      </p:sp>
      <p:sp>
        <p:nvSpPr>
          <p:cNvPr id="386" name="Google Shape;386;p17"/>
          <p:cNvSpPr txBox="1"/>
          <p:nvPr/>
        </p:nvSpPr>
        <p:spPr>
          <a:xfrm>
            <a:off x="1543426" y="3869327"/>
            <a:ext cx="979873"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i="1">
                <a:solidFill>
                  <a:schemeClr val="dk1"/>
                </a:solidFill>
                <a:latin typeface="Gill Sans"/>
                <a:ea typeface="Gill Sans"/>
                <a:cs typeface="Gill Sans"/>
                <a:sym typeface="Gill Sans"/>
              </a:rPr>
              <a:t>5%</a:t>
            </a:r>
            <a:endParaRPr sz="2000" i="1">
              <a:solidFill>
                <a:schemeClr val="dk1"/>
              </a:solidFill>
              <a:latin typeface="Gill Sans"/>
              <a:ea typeface="Gill Sans"/>
              <a:cs typeface="Gill Sans"/>
              <a:sym typeface="Gill Sans"/>
            </a:endParaRPr>
          </a:p>
        </p:txBody>
      </p:sp>
      <p:sp>
        <p:nvSpPr>
          <p:cNvPr id="387" name="Google Shape;387;p17"/>
          <p:cNvSpPr txBox="1"/>
          <p:nvPr/>
        </p:nvSpPr>
        <p:spPr>
          <a:xfrm>
            <a:off x="1543426" y="4410282"/>
            <a:ext cx="979873"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i="1">
                <a:solidFill>
                  <a:schemeClr val="dk1"/>
                </a:solidFill>
                <a:latin typeface="Gill Sans"/>
                <a:ea typeface="Gill Sans"/>
                <a:cs typeface="Gill Sans"/>
                <a:sym typeface="Gill Sans"/>
              </a:rPr>
              <a:t>4%</a:t>
            </a:r>
            <a:endParaRPr sz="2000" i="1">
              <a:solidFill>
                <a:schemeClr val="dk1"/>
              </a:solidFill>
              <a:latin typeface="Gill Sans"/>
              <a:ea typeface="Gill Sans"/>
              <a:cs typeface="Gill Sans"/>
              <a:sym typeface="Gill Sans"/>
            </a:endParaRPr>
          </a:p>
        </p:txBody>
      </p:sp>
      <p:sp>
        <p:nvSpPr>
          <p:cNvPr id="388" name="Google Shape;388;p17"/>
          <p:cNvSpPr txBox="1"/>
          <p:nvPr/>
        </p:nvSpPr>
        <p:spPr>
          <a:xfrm>
            <a:off x="1543426" y="4951237"/>
            <a:ext cx="979873"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i="1">
                <a:solidFill>
                  <a:schemeClr val="dk1"/>
                </a:solidFill>
                <a:latin typeface="Gill Sans"/>
                <a:ea typeface="Gill Sans"/>
                <a:cs typeface="Gill Sans"/>
                <a:sym typeface="Gill Sans"/>
              </a:rPr>
              <a:t>2%</a:t>
            </a:r>
            <a:endParaRPr sz="2000" i="1">
              <a:solidFill>
                <a:schemeClr val="dk1"/>
              </a:solidFill>
              <a:latin typeface="Gill Sans"/>
              <a:ea typeface="Gill Sans"/>
              <a:cs typeface="Gill Sans"/>
              <a:sym typeface="Gill Sans"/>
            </a:endParaRPr>
          </a:p>
        </p:txBody>
      </p:sp>
      <p:sp>
        <p:nvSpPr>
          <p:cNvPr id="389" name="Google Shape;389;p17"/>
          <p:cNvSpPr txBox="1"/>
          <p:nvPr/>
        </p:nvSpPr>
        <p:spPr>
          <a:xfrm>
            <a:off x="1544530" y="5508488"/>
            <a:ext cx="979873"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i="1">
                <a:solidFill>
                  <a:schemeClr val="dk1"/>
                </a:solidFill>
                <a:latin typeface="Gill Sans"/>
                <a:ea typeface="Gill Sans"/>
                <a:cs typeface="Gill Sans"/>
                <a:sym typeface="Gill Sans"/>
              </a:rPr>
              <a:t>2%</a:t>
            </a:r>
            <a:endParaRPr sz="2000" i="1">
              <a:solidFill>
                <a:schemeClr val="dk1"/>
              </a:solidFill>
              <a:latin typeface="Gill Sans"/>
              <a:ea typeface="Gill Sans"/>
              <a:cs typeface="Gill Sans"/>
              <a:sym typeface="Gill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8"/>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6" name="Google Shape;396;p18"/>
          <p:cNvSpPr/>
          <p:nvPr/>
        </p:nvSpPr>
        <p:spPr>
          <a:xfrm>
            <a:off x="922825" y="651873"/>
            <a:ext cx="7065476"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97" name="Google Shape;397;p18" descr="A picture containing green&#10;&#10;Description automatically generated"/>
          <p:cNvPicPr preferRelativeResize="0"/>
          <p:nvPr/>
        </p:nvPicPr>
        <p:blipFill rotWithShape="1">
          <a:blip r:embed="rId3">
            <a:alphaModFix/>
          </a:blip>
          <a:srcRect l="3461" b="9939"/>
          <a:stretch/>
        </p:blipFill>
        <p:spPr>
          <a:xfrm>
            <a:off x="567366" y="490132"/>
            <a:ext cx="7293934" cy="1050695"/>
          </a:xfrm>
          <a:prstGeom prst="rect">
            <a:avLst/>
          </a:prstGeom>
          <a:noFill/>
          <a:ln>
            <a:noFill/>
          </a:ln>
        </p:spPr>
      </p:pic>
      <p:sp>
        <p:nvSpPr>
          <p:cNvPr id="398" name="Google Shape;398;p18"/>
          <p:cNvSpPr txBox="1"/>
          <p:nvPr/>
        </p:nvSpPr>
        <p:spPr>
          <a:xfrm>
            <a:off x="922824" y="669105"/>
            <a:ext cx="658301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Finding #2</a:t>
            </a:r>
            <a:endParaRPr/>
          </a:p>
        </p:txBody>
      </p:sp>
      <p:sp>
        <p:nvSpPr>
          <p:cNvPr id="399" name="Google Shape;399;p18"/>
          <p:cNvSpPr txBox="1"/>
          <p:nvPr/>
        </p:nvSpPr>
        <p:spPr>
          <a:xfrm>
            <a:off x="2061840" y="2118500"/>
            <a:ext cx="8631172" cy="18466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chemeClr val="dk1"/>
                </a:solidFill>
                <a:latin typeface="Gill Sans"/>
                <a:ea typeface="Gill Sans"/>
                <a:cs typeface="Gill Sans"/>
                <a:sym typeface="Gill Sans"/>
              </a:rPr>
              <a:t>There are gender similarities and differences with regards to experience with and presentation of bullying.</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p:txBody>
      </p:sp>
      <p:sp>
        <p:nvSpPr>
          <p:cNvPr id="400" name="Google Shape;400;p18"/>
          <p:cNvSpPr/>
          <p:nvPr/>
        </p:nvSpPr>
        <p:spPr>
          <a:xfrm rot="5400000">
            <a:off x="1480381" y="2181826"/>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01" name="Google Shape;401;p18" descr="Logo&#10;&#10;Description automatically generated"/>
          <p:cNvPicPr preferRelativeResize="0"/>
          <p:nvPr/>
        </p:nvPicPr>
        <p:blipFill rotWithShape="1">
          <a:blip r:embed="rId4">
            <a:alphaModFix/>
          </a:blip>
          <a:srcRect/>
          <a:stretch/>
        </p:blipFill>
        <p:spPr>
          <a:xfrm>
            <a:off x="10624297" y="393318"/>
            <a:ext cx="1230307" cy="845299"/>
          </a:xfrm>
          <a:prstGeom prst="rect">
            <a:avLst/>
          </a:prstGeom>
          <a:noFill/>
          <a:ln>
            <a:noFill/>
          </a:ln>
        </p:spPr>
      </p:pic>
      <p:sp>
        <p:nvSpPr>
          <p:cNvPr id="402" name="Google Shape;402;p18"/>
          <p:cNvSpPr txBox="1"/>
          <p:nvPr/>
        </p:nvSpPr>
        <p:spPr>
          <a:xfrm>
            <a:off x="4332145" y="6490749"/>
            <a:ext cx="7842250"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chemeClr val="dk1"/>
                </a:solidFill>
                <a:latin typeface="Gill Sans"/>
                <a:ea typeface="Gill Sans"/>
                <a:cs typeface="Gill Sans"/>
                <a:sym typeface="Gill Sans"/>
              </a:rPr>
              <a:t>U.S. Department of Education</a:t>
            </a:r>
            <a:endParaRPr/>
          </a:p>
        </p:txBody>
      </p:sp>
      <p:pic>
        <p:nvPicPr>
          <p:cNvPr id="403" name="Google Shape;403;p18" descr="Icon&#10;&#10;Description automatically generated with low confidence"/>
          <p:cNvPicPr preferRelativeResize="0"/>
          <p:nvPr/>
        </p:nvPicPr>
        <p:blipFill rotWithShape="1">
          <a:blip r:embed="rId5">
            <a:alphaModFix/>
          </a:blip>
          <a:srcRect/>
          <a:stretch/>
        </p:blipFill>
        <p:spPr>
          <a:xfrm>
            <a:off x="7693968" y="4091186"/>
            <a:ext cx="2568474" cy="1280160"/>
          </a:xfrm>
          <a:prstGeom prst="rect">
            <a:avLst/>
          </a:prstGeom>
          <a:noFill/>
          <a:ln>
            <a:noFill/>
          </a:ln>
        </p:spPr>
      </p:pic>
      <p:pic>
        <p:nvPicPr>
          <p:cNvPr id="404" name="Google Shape;404;p18" descr="Icon&#10;&#10;Description automatically generated"/>
          <p:cNvPicPr preferRelativeResize="0"/>
          <p:nvPr/>
        </p:nvPicPr>
        <p:blipFill rotWithShape="1">
          <a:blip r:embed="rId6">
            <a:alphaModFix/>
          </a:blip>
          <a:srcRect/>
          <a:stretch/>
        </p:blipFill>
        <p:spPr>
          <a:xfrm>
            <a:off x="4817394" y="4081179"/>
            <a:ext cx="2038165" cy="1331046"/>
          </a:xfrm>
          <a:prstGeom prst="rect">
            <a:avLst/>
          </a:prstGeom>
          <a:noFill/>
          <a:ln>
            <a:noFill/>
          </a:ln>
        </p:spPr>
      </p:pic>
      <p:pic>
        <p:nvPicPr>
          <p:cNvPr id="405" name="Google Shape;405;p18" descr="Icon&#10;&#10;Description automatically generated"/>
          <p:cNvPicPr preferRelativeResize="0"/>
          <p:nvPr/>
        </p:nvPicPr>
        <p:blipFill rotWithShape="1">
          <a:blip r:embed="rId7">
            <a:alphaModFix/>
          </a:blip>
          <a:srcRect/>
          <a:stretch/>
        </p:blipFill>
        <p:spPr>
          <a:xfrm>
            <a:off x="2028677" y="4110533"/>
            <a:ext cx="1450110" cy="1286256"/>
          </a:xfrm>
          <a:prstGeom prst="rect">
            <a:avLst/>
          </a:prstGeom>
          <a:noFill/>
          <a:ln>
            <a:noFill/>
          </a:ln>
        </p:spPr>
      </p:pic>
      <p:sp>
        <p:nvSpPr>
          <p:cNvPr id="406" name="Google Shape;406;p18"/>
          <p:cNvSpPr txBox="1"/>
          <p:nvPr/>
        </p:nvSpPr>
        <p:spPr>
          <a:xfrm>
            <a:off x="1498988" y="5360024"/>
            <a:ext cx="2509489"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i="1">
                <a:solidFill>
                  <a:schemeClr val="dk1"/>
                </a:solidFill>
                <a:latin typeface="Gill Sans"/>
                <a:ea typeface="Gill Sans"/>
                <a:cs typeface="Gill Sans"/>
                <a:sym typeface="Gill Sans"/>
              </a:rPr>
              <a:t>Boys and girls experience similar rates of bullying</a:t>
            </a:r>
            <a:endParaRPr/>
          </a:p>
        </p:txBody>
      </p:sp>
      <p:sp>
        <p:nvSpPr>
          <p:cNvPr id="407" name="Google Shape;407;p18"/>
          <p:cNvSpPr txBox="1"/>
          <p:nvPr/>
        </p:nvSpPr>
        <p:spPr>
          <a:xfrm>
            <a:off x="4611224" y="5412225"/>
            <a:ext cx="250948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i="1">
                <a:solidFill>
                  <a:schemeClr val="dk1"/>
                </a:solidFill>
                <a:latin typeface="Gill Sans"/>
                <a:ea typeface="Gill Sans"/>
                <a:cs typeface="Gill Sans"/>
                <a:sym typeface="Gill Sans"/>
              </a:rPr>
              <a:t>Boys are </a:t>
            </a:r>
            <a:r>
              <a:rPr lang="en-US" sz="2000" b="1" i="1">
                <a:solidFill>
                  <a:schemeClr val="dk1"/>
                </a:solidFill>
                <a:latin typeface="Gill Sans"/>
                <a:ea typeface="Gill Sans"/>
                <a:cs typeface="Gill Sans"/>
                <a:sym typeface="Gill Sans"/>
              </a:rPr>
              <a:t>1.7x</a:t>
            </a:r>
            <a:r>
              <a:rPr lang="en-US" sz="2000" i="1">
                <a:solidFill>
                  <a:schemeClr val="dk1"/>
                </a:solidFill>
                <a:latin typeface="Gill Sans"/>
                <a:ea typeface="Gill Sans"/>
                <a:cs typeface="Gill Sans"/>
                <a:sym typeface="Gill Sans"/>
              </a:rPr>
              <a:t> more likely to </a:t>
            </a:r>
            <a:r>
              <a:rPr lang="en-US" sz="2000" b="1" i="1">
                <a:solidFill>
                  <a:schemeClr val="dk1"/>
                </a:solidFill>
                <a:latin typeface="Gill Sans"/>
                <a:ea typeface="Gill Sans"/>
                <a:cs typeface="Gill Sans"/>
                <a:sym typeface="Gill Sans"/>
              </a:rPr>
              <a:t>bully others</a:t>
            </a:r>
            <a:endParaRPr/>
          </a:p>
        </p:txBody>
      </p:sp>
      <p:sp>
        <p:nvSpPr>
          <p:cNvPr id="408" name="Google Shape;408;p18"/>
          <p:cNvSpPr txBox="1"/>
          <p:nvPr/>
        </p:nvSpPr>
        <p:spPr>
          <a:xfrm>
            <a:off x="7723461" y="5381442"/>
            <a:ext cx="2509489"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i="1">
                <a:solidFill>
                  <a:schemeClr val="dk1"/>
                </a:solidFill>
                <a:latin typeface="Gill Sans"/>
                <a:ea typeface="Gill Sans"/>
                <a:cs typeface="Gill Sans"/>
                <a:sym typeface="Gill Sans"/>
              </a:rPr>
              <a:t>Boys are </a:t>
            </a:r>
            <a:r>
              <a:rPr lang="en-US" sz="2000" b="1" i="1">
                <a:solidFill>
                  <a:schemeClr val="dk1"/>
                </a:solidFill>
                <a:latin typeface="Gill Sans"/>
                <a:ea typeface="Gill Sans"/>
                <a:cs typeface="Gill Sans"/>
                <a:sym typeface="Gill Sans"/>
              </a:rPr>
              <a:t>2.5x</a:t>
            </a:r>
            <a:r>
              <a:rPr lang="en-US" sz="2000" i="1">
                <a:solidFill>
                  <a:schemeClr val="dk1"/>
                </a:solidFill>
                <a:latin typeface="Gill Sans"/>
                <a:ea typeface="Gill Sans"/>
                <a:cs typeface="Gill Sans"/>
                <a:sym typeface="Gill Sans"/>
              </a:rPr>
              <a:t> more likely to </a:t>
            </a:r>
            <a:r>
              <a:rPr lang="en-US" sz="2000" b="1" i="1">
                <a:solidFill>
                  <a:schemeClr val="dk1"/>
                </a:solidFill>
                <a:latin typeface="Gill Sans"/>
                <a:ea typeface="Gill Sans"/>
                <a:cs typeface="Gill Sans"/>
                <a:sym typeface="Gill Sans"/>
              </a:rPr>
              <a:t>bully and also be bullied</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19"/>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5" name="Google Shape;415;p19"/>
          <p:cNvSpPr/>
          <p:nvPr/>
        </p:nvSpPr>
        <p:spPr>
          <a:xfrm>
            <a:off x="922825" y="651873"/>
            <a:ext cx="7065476"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16" name="Google Shape;416;p19" descr="A picture containing green&#10;&#10;Description automatically generated"/>
          <p:cNvPicPr preferRelativeResize="0"/>
          <p:nvPr/>
        </p:nvPicPr>
        <p:blipFill rotWithShape="1">
          <a:blip r:embed="rId3">
            <a:alphaModFix/>
          </a:blip>
          <a:srcRect l="3461" b="9939"/>
          <a:stretch/>
        </p:blipFill>
        <p:spPr>
          <a:xfrm>
            <a:off x="567366" y="490132"/>
            <a:ext cx="7293934" cy="1050695"/>
          </a:xfrm>
          <a:prstGeom prst="rect">
            <a:avLst/>
          </a:prstGeom>
          <a:noFill/>
          <a:ln>
            <a:noFill/>
          </a:ln>
        </p:spPr>
      </p:pic>
      <p:sp>
        <p:nvSpPr>
          <p:cNvPr id="417" name="Google Shape;417;p19"/>
          <p:cNvSpPr txBox="1"/>
          <p:nvPr/>
        </p:nvSpPr>
        <p:spPr>
          <a:xfrm>
            <a:off x="922824" y="669105"/>
            <a:ext cx="658301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Gender Differences</a:t>
            </a:r>
            <a:endParaRPr/>
          </a:p>
        </p:txBody>
      </p:sp>
      <p:pic>
        <p:nvPicPr>
          <p:cNvPr id="418" name="Google Shape;418;p19" descr="Logo&#10;&#10;Description automatically generated"/>
          <p:cNvPicPr preferRelativeResize="0"/>
          <p:nvPr/>
        </p:nvPicPr>
        <p:blipFill rotWithShape="1">
          <a:blip r:embed="rId4">
            <a:alphaModFix/>
          </a:blip>
          <a:srcRect/>
          <a:stretch/>
        </p:blipFill>
        <p:spPr>
          <a:xfrm>
            <a:off x="10674933" y="5638800"/>
            <a:ext cx="1230307" cy="845299"/>
          </a:xfrm>
          <a:prstGeom prst="rect">
            <a:avLst/>
          </a:prstGeom>
          <a:noFill/>
          <a:ln>
            <a:noFill/>
          </a:ln>
        </p:spPr>
      </p:pic>
      <p:pic>
        <p:nvPicPr>
          <p:cNvPr id="419" name="Google Shape;419;p19" descr="Icon&#10;&#10;Description automatically generated"/>
          <p:cNvPicPr preferRelativeResize="0"/>
          <p:nvPr/>
        </p:nvPicPr>
        <p:blipFill rotWithShape="1">
          <a:blip r:embed="rId5">
            <a:alphaModFix/>
          </a:blip>
          <a:srcRect/>
          <a:stretch/>
        </p:blipFill>
        <p:spPr>
          <a:xfrm>
            <a:off x="1408496" y="2142744"/>
            <a:ext cx="1450110" cy="1286256"/>
          </a:xfrm>
          <a:prstGeom prst="rect">
            <a:avLst/>
          </a:prstGeom>
          <a:noFill/>
          <a:ln>
            <a:noFill/>
          </a:ln>
        </p:spPr>
      </p:pic>
      <p:pic>
        <p:nvPicPr>
          <p:cNvPr id="420" name="Google Shape;420;p19" descr="Icon&#10;&#10;Description automatically generated"/>
          <p:cNvPicPr preferRelativeResize="0"/>
          <p:nvPr/>
        </p:nvPicPr>
        <p:blipFill rotWithShape="1">
          <a:blip r:embed="rId6">
            <a:alphaModFix/>
          </a:blip>
          <a:srcRect/>
          <a:stretch/>
        </p:blipFill>
        <p:spPr>
          <a:xfrm>
            <a:off x="2016693" y="4897416"/>
            <a:ext cx="841913" cy="1291479"/>
          </a:xfrm>
          <a:prstGeom prst="rect">
            <a:avLst/>
          </a:prstGeom>
          <a:noFill/>
          <a:ln>
            <a:noFill/>
          </a:ln>
        </p:spPr>
      </p:pic>
      <p:pic>
        <p:nvPicPr>
          <p:cNvPr id="421" name="Google Shape;421;p19" descr="Icon&#10;&#10;Description automatically generated"/>
          <p:cNvPicPr preferRelativeResize="0"/>
          <p:nvPr/>
        </p:nvPicPr>
        <p:blipFill rotWithShape="1">
          <a:blip r:embed="rId7">
            <a:alphaModFix/>
          </a:blip>
          <a:srcRect/>
          <a:stretch/>
        </p:blipFill>
        <p:spPr>
          <a:xfrm>
            <a:off x="2033526" y="3498308"/>
            <a:ext cx="841913" cy="1286256"/>
          </a:xfrm>
          <a:prstGeom prst="rect">
            <a:avLst/>
          </a:prstGeom>
          <a:noFill/>
          <a:ln>
            <a:noFill/>
          </a:ln>
        </p:spPr>
      </p:pic>
      <p:sp>
        <p:nvSpPr>
          <p:cNvPr id="422" name="Google Shape;422;p19"/>
          <p:cNvSpPr/>
          <p:nvPr/>
        </p:nvSpPr>
        <p:spPr>
          <a:xfrm>
            <a:off x="3552092" y="2598966"/>
            <a:ext cx="1008578" cy="378069"/>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3" name="Google Shape;423;p19"/>
          <p:cNvSpPr/>
          <p:nvPr/>
        </p:nvSpPr>
        <p:spPr>
          <a:xfrm>
            <a:off x="3552092" y="3952401"/>
            <a:ext cx="1008578" cy="378069"/>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4" name="Google Shape;424;p19"/>
          <p:cNvSpPr/>
          <p:nvPr/>
        </p:nvSpPr>
        <p:spPr>
          <a:xfrm>
            <a:off x="3552092" y="5305836"/>
            <a:ext cx="1008578" cy="378069"/>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5" name="Google Shape;425;p19"/>
          <p:cNvSpPr txBox="1"/>
          <p:nvPr/>
        </p:nvSpPr>
        <p:spPr>
          <a:xfrm>
            <a:off x="5187556" y="2344299"/>
            <a:ext cx="463657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Similar rates of </a:t>
            </a:r>
            <a:r>
              <a:rPr lang="en-US" sz="2000" b="1">
                <a:solidFill>
                  <a:schemeClr val="dk1"/>
                </a:solidFill>
                <a:latin typeface="Gill Sans"/>
                <a:ea typeface="Gill Sans"/>
                <a:cs typeface="Gill Sans"/>
                <a:sym typeface="Gill Sans"/>
              </a:rPr>
              <a:t>threats, being forced to do things they don’t want to, and property damage</a:t>
            </a:r>
            <a:endParaRPr/>
          </a:p>
        </p:txBody>
      </p:sp>
      <p:sp>
        <p:nvSpPr>
          <p:cNvPr id="426" name="Google Shape;426;p19"/>
          <p:cNvSpPr txBox="1"/>
          <p:nvPr/>
        </p:nvSpPr>
        <p:spPr>
          <a:xfrm>
            <a:off x="5187556" y="3787492"/>
            <a:ext cx="463657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More likely to experience </a:t>
            </a:r>
            <a:r>
              <a:rPr lang="en-US" sz="2000" b="1">
                <a:solidFill>
                  <a:schemeClr val="dk1"/>
                </a:solidFill>
                <a:latin typeface="Gill Sans"/>
                <a:ea typeface="Gill Sans"/>
                <a:cs typeface="Gill Sans"/>
                <a:sym typeface="Gill Sans"/>
              </a:rPr>
              <a:t>physical bullying</a:t>
            </a:r>
            <a:endParaRPr/>
          </a:p>
        </p:txBody>
      </p:sp>
      <p:sp>
        <p:nvSpPr>
          <p:cNvPr id="427" name="Google Shape;427;p19"/>
          <p:cNvSpPr txBox="1"/>
          <p:nvPr/>
        </p:nvSpPr>
        <p:spPr>
          <a:xfrm>
            <a:off x="5187556" y="4987038"/>
            <a:ext cx="463657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More likely to experience </a:t>
            </a:r>
            <a:r>
              <a:rPr lang="en-US" sz="2000" b="1">
                <a:solidFill>
                  <a:schemeClr val="dk1"/>
                </a:solidFill>
                <a:latin typeface="Gill Sans"/>
                <a:ea typeface="Gill Sans"/>
                <a:cs typeface="Gill Sans"/>
                <a:sym typeface="Gill Sans"/>
              </a:rPr>
              <a:t>verbal bullying, rumor spreading, exclusion, and cyber bullying.</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2" descr="A group of people shaking hands&#10;&#10;Description automatically generated with low confidence"/>
          <p:cNvPicPr preferRelativeResize="0"/>
          <p:nvPr/>
        </p:nvPicPr>
        <p:blipFill rotWithShape="1">
          <a:blip r:embed="rId3">
            <a:alphaModFix/>
          </a:blip>
          <a:srcRect l="35078"/>
          <a:stretch/>
        </p:blipFill>
        <p:spPr>
          <a:xfrm>
            <a:off x="7856291" y="-1282083"/>
            <a:ext cx="5003303" cy="5109916"/>
          </a:xfrm>
          <a:prstGeom prst="rect">
            <a:avLst/>
          </a:prstGeom>
          <a:noFill/>
          <a:ln>
            <a:noFill/>
          </a:ln>
        </p:spPr>
      </p:pic>
      <p:sp>
        <p:nvSpPr>
          <p:cNvPr id="103" name="Google Shape;103;p2"/>
          <p:cNvSpPr/>
          <p:nvPr/>
        </p:nvSpPr>
        <p:spPr>
          <a:xfrm>
            <a:off x="7458408" y="-270459"/>
            <a:ext cx="5003302" cy="4317461"/>
          </a:xfrm>
          <a:prstGeom prst="triangle">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 name="Google Shape;104;p2"/>
          <p:cNvSpPr/>
          <p:nvPr/>
        </p:nvSpPr>
        <p:spPr>
          <a:xfrm rot="5400000">
            <a:off x="1947414" y="-1947412"/>
            <a:ext cx="4967820" cy="8862648"/>
          </a:xfrm>
          <a:prstGeom prst="triangle">
            <a:avLst>
              <a:gd name="adj" fmla="val 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5" name="Google Shape;105;p2"/>
          <p:cNvSpPr txBox="1"/>
          <p:nvPr/>
        </p:nvSpPr>
        <p:spPr>
          <a:xfrm>
            <a:off x="5819586" y="3057862"/>
            <a:ext cx="539923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00"/>
                </a:solidFill>
                <a:latin typeface="Gill Sans"/>
                <a:ea typeface="Gill Sans"/>
                <a:cs typeface="Gill Sans"/>
                <a:sym typeface="Gill Sans"/>
              </a:rPr>
              <a:t>Public Health</a:t>
            </a:r>
            <a:endParaRPr/>
          </a:p>
        </p:txBody>
      </p:sp>
      <p:sp>
        <p:nvSpPr>
          <p:cNvPr id="106" name="Google Shape;106;p2"/>
          <p:cNvSpPr txBox="1"/>
          <p:nvPr/>
        </p:nvSpPr>
        <p:spPr>
          <a:xfrm>
            <a:off x="5819586" y="4215025"/>
            <a:ext cx="763313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00"/>
                </a:solidFill>
                <a:latin typeface="Gill Sans"/>
                <a:ea typeface="Gill Sans"/>
                <a:cs typeface="Gill Sans"/>
                <a:sym typeface="Gill Sans"/>
              </a:rPr>
              <a:t>Community Stakeholders</a:t>
            </a:r>
            <a:endParaRPr/>
          </a:p>
        </p:txBody>
      </p:sp>
      <p:sp>
        <p:nvSpPr>
          <p:cNvPr id="107" name="Google Shape;107;p2"/>
          <p:cNvSpPr txBox="1"/>
          <p:nvPr/>
        </p:nvSpPr>
        <p:spPr>
          <a:xfrm>
            <a:off x="5819586" y="5380354"/>
            <a:ext cx="804447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00"/>
                </a:solidFill>
                <a:latin typeface="Gill Sans"/>
                <a:ea typeface="Gill Sans"/>
                <a:cs typeface="Gill Sans"/>
                <a:sym typeface="Gill Sans"/>
              </a:rPr>
              <a:t>Long-Term Strategies</a:t>
            </a:r>
            <a:endParaRPr/>
          </a:p>
        </p:txBody>
      </p:sp>
      <p:sp>
        <p:nvSpPr>
          <p:cNvPr id="108" name="Google Shape;108;p2"/>
          <p:cNvSpPr/>
          <p:nvPr/>
        </p:nvSpPr>
        <p:spPr>
          <a:xfrm>
            <a:off x="3886596" y="3021388"/>
            <a:ext cx="1671604" cy="637756"/>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2"/>
          <p:cNvSpPr/>
          <p:nvPr/>
        </p:nvSpPr>
        <p:spPr>
          <a:xfrm>
            <a:off x="3886594" y="4188890"/>
            <a:ext cx="1671605" cy="637756"/>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 name="Google Shape;110;p2"/>
          <p:cNvSpPr/>
          <p:nvPr/>
        </p:nvSpPr>
        <p:spPr>
          <a:xfrm>
            <a:off x="3884877" y="5356392"/>
            <a:ext cx="1671605" cy="637756"/>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 name="Google Shape;111;p2"/>
          <p:cNvSpPr txBox="1"/>
          <p:nvPr/>
        </p:nvSpPr>
        <p:spPr>
          <a:xfrm>
            <a:off x="4023093" y="3057862"/>
            <a:ext cx="139860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Why?</a:t>
            </a:r>
            <a:endParaRPr/>
          </a:p>
        </p:txBody>
      </p:sp>
      <p:sp>
        <p:nvSpPr>
          <p:cNvPr id="112" name="Google Shape;112;p2"/>
          <p:cNvSpPr txBox="1"/>
          <p:nvPr/>
        </p:nvSpPr>
        <p:spPr>
          <a:xfrm>
            <a:off x="4023093" y="4214357"/>
            <a:ext cx="139860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Who?</a:t>
            </a:r>
            <a:endParaRPr/>
          </a:p>
        </p:txBody>
      </p:sp>
      <p:sp>
        <p:nvSpPr>
          <p:cNvPr id="113" name="Google Shape;113;p2"/>
          <p:cNvSpPr txBox="1"/>
          <p:nvPr/>
        </p:nvSpPr>
        <p:spPr>
          <a:xfrm>
            <a:off x="3949768" y="5380354"/>
            <a:ext cx="154182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What?</a:t>
            </a:r>
            <a:endParaRPr/>
          </a:p>
        </p:txBody>
      </p:sp>
      <p:sp>
        <p:nvSpPr>
          <p:cNvPr id="114" name="Google Shape;114;p2"/>
          <p:cNvSpPr/>
          <p:nvPr/>
        </p:nvSpPr>
        <p:spPr>
          <a:xfrm>
            <a:off x="1892506" y="1334100"/>
            <a:ext cx="3910016" cy="1050695"/>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5" name="Google Shape;115;p2" descr="A picture containing green&#10;&#10;Description automatically generated"/>
          <p:cNvPicPr preferRelativeResize="0"/>
          <p:nvPr/>
        </p:nvPicPr>
        <p:blipFill rotWithShape="1">
          <a:blip r:embed="rId4">
            <a:alphaModFix/>
          </a:blip>
          <a:srcRect l="3461" b="9939"/>
          <a:stretch/>
        </p:blipFill>
        <p:spPr>
          <a:xfrm>
            <a:off x="1660236" y="1166717"/>
            <a:ext cx="3993304" cy="1050695"/>
          </a:xfrm>
          <a:prstGeom prst="rect">
            <a:avLst/>
          </a:prstGeom>
          <a:noFill/>
          <a:ln>
            <a:noFill/>
          </a:ln>
        </p:spPr>
      </p:pic>
      <p:sp>
        <p:nvSpPr>
          <p:cNvPr id="116" name="Google Shape;116;p2"/>
          <p:cNvSpPr txBox="1"/>
          <p:nvPr/>
        </p:nvSpPr>
        <p:spPr>
          <a:xfrm>
            <a:off x="1736294" y="1349868"/>
            <a:ext cx="384118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Overview</a:t>
            </a:r>
            <a:endParaRPr/>
          </a:p>
        </p:txBody>
      </p:sp>
      <p:sp>
        <p:nvSpPr>
          <p:cNvPr id="117" name="Google Shape;117;p2"/>
          <p:cNvSpPr txBox="1"/>
          <p:nvPr/>
        </p:nvSpPr>
        <p:spPr>
          <a:xfrm>
            <a:off x="101968" y="6494918"/>
            <a:ext cx="784225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Gill Sans"/>
                <a:ea typeface="Gill Sans"/>
                <a:cs typeface="Gill Sans"/>
                <a:sym typeface="Gill Sans"/>
              </a:rPr>
              <a:t>Sources: U.S. Department of Education, StopBullying.Gov</a:t>
            </a:r>
            <a:endParaRPr sz="1200">
              <a:solidFill>
                <a:schemeClr val="dk1"/>
              </a:solidFill>
              <a:latin typeface="Gill Sans"/>
              <a:ea typeface="Gill Sans"/>
              <a:cs typeface="Gill Sans"/>
              <a:sym typeface="Gill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20"/>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4" name="Google Shape;434;p20"/>
          <p:cNvSpPr/>
          <p:nvPr/>
        </p:nvSpPr>
        <p:spPr>
          <a:xfrm>
            <a:off x="922825" y="651873"/>
            <a:ext cx="7065476"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35" name="Google Shape;435;p20" descr="A picture containing green&#10;&#10;Description automatically generated"/>
          <p:cNvPicPr preferRelativeResize="0"/>
          <p:nvPr/>
        </p:nvPicPr>
        <p:blipFill rotWithShape="1">
          <a:blip r:embed="rId3">
            <a:alphaModFix/>
          </a:blip>
          <a:srcRect l="3461" b="9939"/>
          <a:stretch/>
        </p:blipFill>
        <p:spPr>
          <a:xfrm>
            <a:off x="567366" y="490132"/>
            <a:ext cx="7293934" cy="1050695"/>
          </a:xfrm>
          <a:prstGeom prst="rect">
            <a:avLst/>
          </a:prstGeom>
          <a:noFill/>
          <a:ln>
            <a:noFill/>
          </a:ln>
        </p:spPr>
      </p:pic>
      <p:sp>
        <p:nvSpPr>
          <p:cNvPr id="436" name="Google Shape;436;p20"/>
          <p:cNvSpPr txBox="1"/>
          <p:nvPr/>
        </p:nvSpPr>
        <p:spPr>
          <a:xfrm>
            <a:off x="922824" y="669105"/>
            <a:ext cx="658301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Finding #3</a:t>
            </a:r>
            <a:endParaRPr/>
          </a:p>
        </p:txBody>
      </p:sp>
      <p:sp>
        <p:nvSpPr>
          <p:cNvPr id="437" name="Google Shape;437;p20"/>
          <p:cNvSpPr txBox="1"/>
          <p:nvPr/>
        </p:nvSpPr>
        <p:spPr>
          <a:xfrm>
            <a:off x="1347389" y="2241522"/>
            <a:ext cx="4528296" cy="18466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chemeClr val="dk1"/>
                </a:solidFill>
                <a:latin typeface="Gill Sans"/>
                <a:ea typeface="Gill Sans"/>
                <a:cs typeface="Gill Sans"/>
                <a:sym typeface="Gill Sans"/>
              </a:rPr>
              <a:t>Children’s experiences with bullying vary by age. </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p:txBody>
      </p:sp>
      <p:sp>
        <p:nvSpPr>
          <p:cNvPr id="438" name="Google Shape;438;p20"/>
          <p:cNvSpPr/>
          <p:nvPr/>
        </p:nvSpPr>
        <p:spPr>
          <a:xfrm rot="5400000">
            <a:off x="740692" y="2299925"/>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39" name="Google Shape;439;p20" descr="Logo&#10;&#10;Description automatically generated"/>
          <p:cNvPicPr preferRelativeResize="0"/>
          <p:nvPr/>
        </p:nvPicPr>
        <p:blipFill rotWithShape="1">
          <a:blip r:embed="rId4">
            <a:alphaModFix/>
          </a:blip>
          <a:srcRect/>
          <a:stretch/>
        </p:blipFill>
        <p:spPr>
          <a:xfrm>
            <a:off x="10624297" y="393318"/>
            <a:ext cx="1230307" cy="845299"/>
          </a:xfrm>
          <a:prstGeom prst="rect">
            <a:avLst/>
          </a:prstGeom>
          <a:noFill/>
          <a:ln>
            <a:noFill/>
          </a:ln>
        </p:spPr>
      </p:pic>
      <p:sp>
        <p:nvSpPr>
          <p:cNvPr id="440" name="Google Shape;440;p20"/>
          <p:cNvSpPr txBox="1"/>
          <p:nvPr/>
        </p:nvSpPr>
        <p:spPr>
          <a:xfrm>
            <a:off x="7133593" y="2280448"/>
            <a:ext cx="349070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Percent bullied in the 2012-2013 school year</a:t>
            </a:r>
            <a:endParaRPr/>
          </a:p>
        </p:txBody>
      </p:sp>
      <p:pic>
        <p:nvPicPr>
          <p:cNvPr id="441" name="Google Shape;441;p20" descr="Chart, line chart&#10;&#10;Description automatically generated"/>
          <p:cNvPicPr preferRelativeResize="0"/>
          <p:nvPr/>
        </p:nvPicPr>
        <p:blipFill rotWithShape="1">
          <a:blip r:embed="rId5">
            <a:alphaModFix/>
          </a:blip>
          <a:srcRect/>
          <a:stretch/>
        </p:blipFill>
        <p:spPr>
          <a:xfrm>
            <a:off x="6363686" y="3019241"/>
            <a:ext cx="5060006" cy="3405773"/>
          </a:xfrm>
          <a:prstGeom prst="rect">
            <a:avLst/>
          </a:prstGeom>
          <a:noFill/>
          <a:ln>
            <a:noFill/>
          </a:ln>
        </p:spPr>
      </p:pic>
      <p:sp>
        <p:nvSpPr>
          <p:cNvPr id="442" name="Google Shape;442;p20"/>
          <p:cNvSpPr/>
          <p:nvPr/>
        </p:nvSpPr>
        <p:spPr>
          <a:xfrm rot="5400000">
            <a:off x="1455711" y="4295418"/>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3" name="Google Shape;443;p20"/>
          <p:cNvSpPr txBox="1"/>
          <p:nvPr/>
        </p:nvSpPr>
        <p:spPr>
          <a:xfrm>
            <a:off x="1870428" y="4201764"/>
            <a:ext cx="375664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Children most likely to be bullied in elementary school</a:t>
            </a:r>
            <a:endParaRPr/>
          </a:p>
        </p:txBody>
      </p:sp>
      <p:sp>
        <p:nvSpPr>
          <p:cNvPr id="444" name="Google Shape;444;p20"/>
          <p:cNvSpPr/>
          <p:nvPr/>
        </p:nvSpPr>
        <p:spPr>
          <a:xfrm rot="5400000">
            <a:off x="1455711" y="5256922"/>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5" name="Google Shape;445;p20"/>
          <p:cNvSpPr txBox="1"/>
          <p:nvPr/>
        </p:nvSpPr>
        <p:spPr>
          <a:xfrm>
            <a:off x="1870428" y="5145009"/>
            <a:ext cx="375664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Likelihood decreases through middle and high school</a:t>
            </a:r>
            <a:endParaRPr/>
          </a:p>
        </p:txBody>
      </p:sp>
      <p:sp>
        <p:nvSpPr>
          <p:cNvPr id="446" name="Google Shape;446;p20"/>
          <p:cNvSpPr txBox="1"/>
          <p:nvPr/>
        </p:nvSpPr>
        <p:spPr>
          <a:xfrm>
            <a:off x="286760" y="6415157"/>
            <a:ext cx="784225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Gill Sans"/>
                <a:ea typeface="Gill Sans"/>
                <a:cs typeface="Gill Sans"/>
                <a:sym typeface="Gill Sans"/>
              </a:rPr>
              <a:t>U.S. Department of Education (2015)</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p21" descr="Diagram&#10;&#10;Description automatically generated"/>
          <p:cNvPicPr preferRelativeResize="0"/>
          <p:nvPr/>
        </p:nvPicPr>
        <p:blipFill rotWithShape="1">
          <a:blip r:embed="rId3">
            <a:alphaModFix/>
          </a:blip>
          <a:srcRect/>
          <a:stretch/>
        </p:blipFill>
        <p:spPr>
          <a:xfrm>
            <a:off x="5847251" y="1555964"/>
            <a:ext cx="5421923" cy="5184641"/>
          </a:xfrm>
          <a:prstGeom prst="rect">
            <a:avLst/>
          </a:prstGeom>
          <a:noFill/>
          <a:ln>
            <a:noFill/>
          </a:ln>
        </p:spPr>
      </p:pic>
      <p:sp>
        <p:nvSpPr>
          <p:cNvPr id="453" name="Google Shape;453;p21"/>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4" name="Google Shape;454;p21"/>
          <p:cNvSpPr/>
          <p:nvPr/>
        </p:nvSpPr>
        <p:spPr>
          <a:xfrm>
            <a:off x="922825" y="651873"/>
            <a:ext cx="7065476"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55" name="Google Shape;455;p21" descr="A picture containing green&#10;&#10;Description automatically generated"/>
          <p:cNvPicPr preferRelativeResize="0"/>
          <p:nvPr/>
        </p:nvPicPr>
        <p:blipFill rotWithShape="1">
          <a:blip r:embed="rId4">
            <a:alphaModFix/>
          </a:blip>
          <a:srcRect l="3461" b="9939"/>
          <a:stretch/>
        </p:blipFill>
        <p:spPr>
          <a:xfrm>
            <a:off x="567366" y="490132"/>
            <a:ext cx="7293934" cy="1050695"/>
          </a:xfrm>
          <a:prstGeom prst="rect">
            <a:avLst/>
          </a:prstGeom>
          <a:noFill/>
          <a:ln>
            <a:noFill/>
          </a:ln>
        </p:spPr>
      </p:pic>
      <p:sp>
        <p:nvSpPr>
          <p:cNvPr id="456" name="Google Shape;456;p21"/>
          <p:cNvSpPr txBox="1"/>
          <p:nvPr/>
        </p:nvSpPr>
        <p:spPr>
          <a:xfrm>
            <a:off x="922824" y="669105"/>
            <a:ext cx="658301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Finding #4</a:t>
            </a:r>
            <a:endParaRPr/>
          </a:p>
        </p:txBody>
      </p:sp>
      <p:sp>
        <p:nvSpPr>
          <p:cNvPr id="457" name="Google Shape;457;p21"/>
          <p:cNvSpPr txBox="1"/>
          <p:nvPr/>
        </p:nvSpPr>
        <p:spPr>
          <a:xfrm>
            <a:off x="1376040" y="2346995"/>
            <a:ext cx="4040022" cy="24314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Gill Sans"/>
                <a:ea typeface="Gill Sans"/>
                <a:cs typeface="Gill Sans"/>
                <a:sym typeface="Gill Sans"/>
              </a:rPr>
              <a:t>There are various risk and protective factors for bullying.</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p:txBody>
      </p:sp>
      <p:sp>
        <p:nvSpPr>
          <p:cNvPr id="458" name="Google Shape;458;p21"/>
          <p:cNvSpPr/>
          <p:nvPr/>
        </p:nvSpPr>
        <p:spPr>
          <a:xfrm rot="5400000">
            <a:off x="784959" y="2412844"/>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59" name="Google Shape;459;p21" descr="Logo&#10;&#10;Description automatically generated"/>
          <p:cNvPicPr preferRelativeResize="0"/>
          <p:nvPr/>
        </p:nvPicPr>
        <p:blipFill rotWithShape="1">
          <a:blip r:embed="rId5">
            <a:alphaModFix/>
          </a:blip>
          <a:srcRect/>
          <a:stretch/>
        </p:blipFill>
        <p:spPr>
          <a:xfrm>
            <a:off x="10654021" y="420163"/>
            <a:ext cx="1230307" cy="845299"/>
          </a:xfrm>
          <a:prstGeom prst="rect">
            <a:avLst/>
          </a:prstGeom>
          <a:noFill/>
          <a:ln>
            <a:noFill/>
          </a:ln>
        </p:spPr>
      </p:pic>
      <p:sp>
        <p:nvSpPr>
          <p:cNvPr id="460" name="Google Shape;460;p21"/>
          <p:cNvSpPr/>
          <p:nvPr/>
        </p:nvSpPr>
        <p:spPr>
          <a:xfrm rot="5400000">
            <a:off x="1216876" y="4843628"/>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1" name="Google Shape;461;p21"/>
          <p:cNvSpPr txBox="1"/>
          <p:nvPr/>
        </p:nvSpPr>
        <p:spPr>
          <a:xfrm>
            <a:off x="1659413" y="4790278"/>
            <a:ext cx="375664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Ecological perspective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22"/>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8" name="Google Shape;468;p22"/>
          <p:cNvSpPr/>
          <p:nvPr/>
        </p:nvSpPr>
        <p:spPr>
          <a:xfrm>
            <a:off x="922825" y="651873"/>
            <a:ext cx="7065476"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69" name="Google Shape;469;p22" descr="A picture containing green&#10;&#10;Description automatically generated"/>
          <p:cNvPicPr preferRelativeResize="0"/>
          <p:nvPr/>
        </p:nvPicPr>
        <p:blipFill rotWithShape="1">
          <a:blip r:embed="rId3">
            <a:alphaModFix/>
          </a:blip>
          <a:srcRect l="3461" b="9939"/>
          <a:stretch/>
        </p:blipFill>
        <p:spPr>
          <a:xfrm>
            <a:off x="567366" y="490132"/>
            <a:ext cx="7293934" cy="1050695"/>
          </a:xfrm>
          <a:prstGeom prst="rect">
            <a:avLst/>
          </a:prstGeom>
          <a:noFill/>
          <a:ln>
            <a:noFill/>
          </a:ln>
        </p:spPr>
      </p:pic>
      <p:sp>
        <p:nvSpPr>
          <p:cNvPr id="470" name="Google Shape;470;p22"/>
          <p:cNvSpPr txBox="1"/>
          <p:nvPr/>
        </p:nvSpPr>
        <p:spPr>
          <a:xfrm>
            <a:off x="922824" y="669105"/>
            <a:ext cx="658301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Individual Factors</a:t>
            </a:r>
            <a:endParaRPr/>
          </a:p>
        </p:txBody>
      </p:sp>
      <p:sp>
        <p:nvSpPr>
          <p:cNvPr id="471" name="Google Shape;471;p22"/>
          <p:cNvSpPr/>
          <p:nvPr/>
        </p:nvSpPr>
        <p:spPr>
          <a:xfrm rot="5400000">
            <a:off x="1730491" y="2231491"/>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72" name="Google Shape;472;p22" descr="Logo&#10;&#10;Description automatically generated"/>
          <p:cNvPicPr preferRelativeResize="0"/>
          <p:nvPr/>
        </p:nvPicPr>
        <p:blipFill rotWithShape="1">
          <a:blip r:embed="rId4">
            <a:alphaModFix/>
          </a:blip>
          <a:srcRect/>
          <a:stretch/>
        </p:blipFill>
        <p:spPr>
          <a:xfrm>
            <a:off x="10654021" y="420163"/>
            <a:ext cx="1230307" cy="845299"/>
          </a:xfrm>
          <a:prstGeom prst="rect">
            <a:avLst/>
          </a:prstGeom>
          <a:noFill/>
          <a:ln>
            <a:noFill/>
          </a:ln>
        </p:spPr>
      </p:pic>
      <p:pic>
        <p:nvPicPr>
          <p:cNvPr id="473" name="Google Shape;473;p22" descr="Icon&#10;&#10;Description automatically generated"/>
          <p:cNvPicPr preferRelativeResize="0"/>
          <p:nvPr/>
        </p:nvPicPr>
        <p:blipFill rotWithShape="1">
          <a:blip r:embed="rId5">
            <a:alphaModFix/>
          </a:blip>
          <a:srcRect/>
          <a:stretch/>
        </p:blipFill>
        <p:spPr>
          <a:xfrm>
            <a:off x="7988301" y="2857499"/>
            <a:ext cx="2995688" cy="2769985"/>
          </a:xfrm>
          <a:prstGeom prst="rect">
            <a:avLst/>
          </a:prstGeom>
          <a:noFill/>
          <a:ln>
            <a:noFill/>
          </a:ln>
        </p:spPr>
      </p:pic>
      <p:sp>
        <p:nvSpPr>
          <p:cNvPr id="474" name="Google Shape;474;p22"/>
          <p:cNvSpPr txBox="1"/>
          <p:nvPr/>
        </p:nvSpPr>
        <p:spPr>
          <a:xfrm>
            <a:off x="2415089" y="2212884"/>
            <a:ext cx="6072861" cy="41549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Individual temperament</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Social competence</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Alcohol and drug use</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Disability</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Social isolation</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Sexual orientation</a:t>
            </a:r>
            <a:endParaRPr/>
          </a:p>
        </p:txBody>
      </p:sp>
      <p:sp>
        <p:nvSpPr>
          <p:cNvPr id="475" name="Google Shape;475;p22"/>
          <p:cNvSpPr/>
          <p:nvPr/>
        </p:nvSpPr>
        <p:spPr>
          <a:xfrm rot="5400000">
            <a:off x="1730491" y="2949731"/>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6" name="Google Shape;476;p22"/>
          <p:cNvSpPr/>
          <p:nvPr/>
        </p:nvSpPr>
        <p:spPr>
          <a:xfrm rot="5400000">
            <a:off x="1737599" y="3730453"/>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7" name="Google Shape;477;p22"/>
          <p:cNvSpPr/>
          <p:nvPr/>
        </p:nvSpPr>
        <p:spPr>
          <a:xfrm rot="5400000">
            <a:off x="1737599" y="4455437"/>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8" name="Google Shape;478;p22"/>
          <p:cNvSpPr/>
          <p:nvPr/>
        </p:nvSpPr>
        <p:spPr>
          <a:xfrm rot="5400000">
            <a:off x="1737599" y="5180421"/>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9" name="Google Shape;479;p22"/>
          <p:cNvSpPr/>
          <p:nvPr/>
        </p:nvSpPr>
        <p:spPr>
          <a:xfrm rot="5400000">
            <a:off x="1730491" y="5905405"/>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23"/>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6" name="Google Shape;486;p23"/>
          <p:cNvSpPr/>
          <p:nvPr/>
        </p:nvSpPr>
        <p:spPr>
          <a:xfrm>
            <a:off x="922825" y="651873"/>
            <a:ext cx="7065476"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87" name="Google Shape;487;p23" descr="A picture containing green&#10;&#10;Description automatically generated"/>
          <p:cNvPicPr preferRelativeResize="0"/>
          <p:nvPr/>
        </p:nvPicPr>
        <p:blipFill rotWithShape="1">
          <a:blip r:embed="rId3">
            <a:alphaModFix/>
          </a:blip>
          <a:srcRect l="3461" b="9939"/>
          <a:stretch/>
        </p:blipFill>
        <p:spPr>
          <a:xfrm>
            <a:off x="567366" y="490132"/>
            <a:ext cx="7293934" cy="1050695"/>
          </a:xfrm>
          <a:prstGeom prst="rect">
            <a:avLst/>
          </a:prstGeom>
          <a:noFill/>
          <a:ln>
            <a:noFill/>
          </a:ln>
        </p:spPr>
      </p:pic>
      <p:sp>
        <p:nvSpPr>
          <p:cNvPr id="488" name="Google Shape;488;p23"/>
          <p:cNvSpPr txBox="1"/>
          <p:nvPr/>
        </p:nvSpPr>
        <p:spPr>
          <a:xfrm>
            <a:off x="922824" y="669105"/>
            <a:ext cx="658301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Peer Factors</a:t>
            </a:r>
            <a:endParaRPr/>
          </a:p>
        </p:txBody>
      </p:sp>
      <p:sp>
        <p:nvSpPr>
          <p:cNvPr id="489" name="Google Shape;489;p23"/>
          <p:cNvSpPr/>
          <p:nvPr/>
        </p:nvSpPr>
        <p:spPr>
          <a:xfrm rot="5400000">
            <a:off x="1748074" y="3102967"/>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90" name="Google Shape;490;p23" descr="Logo&#10;&#10;Description automatically generated"/>
          <p:cNvPicPr preferRelativeResize="0"/>
          <p:nvPr/>
        </p:nvPicPr>
        <p:blipFill rotWithShape="1">
          <a:blip r:embed="rId4">
            <a:alphaModFix/>
          </a:blip>
          <a:srcRect/>
          <a:stretch/>
        </p:blipFill>
        <p:spPr>
          <a:xfrm>
            <a:off x="10654021" y="420163"/>
            <a:ext cx="1230307" cy="845299"/>
          </a:xfrm>
          <a:prstGeom prst="rect">
            <a:avLst/>
          </a:prstGeom>
          <a:noFill/>
          <a:ln>
            <a:noFill/>
          </a:ln>
        </p:spPr>
      </p:pic>
      <p:sp>
        <p:nvSpPr>
          <p:cNvPr id="491" name="Google Shape;491;p23"/>
          <p:cNvSpPr txBox="1"/>
          <p:nvPr/>
        </p:nvSpPr>
        <p:spPr>
          <a:xfrm>
            <a:off x="2432673" y="2874732"/>
            <a:ext cx="5284183"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Exposure to aggressive, violent, or delinquent peers </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Having at least one close friend</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Social support</a:t>
            </a:r>
            <a:endParaRPr/>
          </a:p>
        </p:txBody>
      </p:sp>
      <p:sp>
        <p:nvSpPr>
          <p:cNvPr id="492" name="Google Shape;492;p23"/>
          <p:cNvSpPr/>
          <p:nvPr/>
        </p:nvSpPr>
        <p:spPr>
          <a:xfrm rot="5400000">
            <a:off x="1748074" y="3958565"/>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3" name="Google Shape;493;p23"/>
          <p:cNvSpPr/>
          <p:nvPr/>
        </p:nvSpPr>
        <p:spPr>
          <a:xfrm rot="5400000">
            <a:off x="1748074" y="4738400"/>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94" name="Google Shape;494;p23" descr="A picture containing diagram&#10;&#10;Description automatically generated"/>
          <p:cNvPicPr preferRelativeResize="0"/>
          <p:nvPr/>
        </p:nvPicPr>
        <p:blipFill rotWithShape="1">
          <a:blip r:embed="rId5">
            <a:alphaModFix/>
          </a:blip>
          <a:srcRect/>
          <a:stretch/>
        </p:blipFill>
        <p:spPr>
          <a:xfrm>
            <a:off x="8165319" y="2857500"/>
            <a:ext cx="2781301" cy="266210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24"/>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1" name="Google Shape;501;p24"/>
          <p:cNvSpPr/>
          <p:nvPr/>
        </p:nvSpPr>
        <p:spPr>
          <a:xfrm>
            <a:off x="922825" y="651873"/>
            <a:ext cx="7065476"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02" name="Google Shape;502;p24" descr="A picture containing green&#10;&#10;Description automatically generated"/>
          <p:cNvPicPr preferRelativeResize="0"/>
          <p:nvPr/>
        </p:nvPicPr>
        <p:blipFill rotWithShape="1">
          <a:blip r:embed="rId3">
            <a:alphaModFix/>
          </a:blip>
          <a:srcRect l="3461" b="9939"/>
          <a:stretch/>
        </p:blipFill>
        <p:spPr>
          <a:xfrm>
            <a:off x="567366" y="490132"/>
            <a:ext cx="7293934" cy="1050695"/>
          </a:xfrm>
          <a:prstGeom prst="rect">
            <a:avLst/>
          </a:prstGeom>
          <a:noFill/>
          <a:ln>
            <a:noFill/>
          </a:ln>
        </p:spPr>
      </p:pic>
      <p:sp>
        <p:nvSpPr>
          <p:cNvPr id="503" name="Google Shape;503;p24"/>
          <p:cNvSpPr txBox="1"/>
          <p:nvPr/>
        </p:nvSpPr>
        <p:spPr>
          <a:xfrm>
            <a:off x="922824" y="669105"/>
            <a:ext cx="658301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Family Factors</a:t>
            </a:r>
            <a:endParaRPr/>
          </a:p>
        </p:txBody>
      </p:sp>
      <p:sp>
        <p:nvSpPr>
          <p:cNvPr id="504" name="Google Shape;504;p24"/>
          <p:cNvSpPr/>
          <p:nvPr/>
        </p:nvSpPr>
        <p:spPr>
          <a:xfrm rot="5400000">
            <a:off x="1730491" y="2231491"/>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05" name="Google Shape;505;p24" descr="Logo&#10;&#10;Description automatically generated"/>
          <p:cNvPicPr preferRelativeResize="0"/>
          <p:nvPr/>
        </p:nvPicPr>
        <p:blipFill rotWithShape="1">
          <a:blip r:embed="rId4">
            <a:alphaModFix/>
          </a:blip>
          <a:srcRect/>
          <a:stretch/>
        </p:blipFill>
        <p:spPr>
          <a:xfrm>
            <a:off x="10654021" y="420163"/>
            <a:ext cx="1230307" cy="845299"/>
          </a:xfrm>
          <a:prstGeom prst="rect">
            <a:avLst/>
          </a:prstGeom>
          <a:noFill/>
          <a:ln>
            <a:noFill/>
          </a:ln>
        </p:spPr>
      </p:pic>
      <p:sp>
        <p:nvSpPr>
          <p:cNvPr id="506" name="Google Shape;506;p24"/>
          <p:cNvSpPr txBox="1"/>
          <p:nvPr/>
        </p:nvSpPr>
        <p:spPr>
          <a:xfrm>
            <a:off x="2415089" y="2212884"/>
            <a:ext cx="6297590" cy="41549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Parental warmth and engagement</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Parental conflict</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Parental use of drugs and alcohol</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Domestic violence</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Parental involvement in justice system</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Child maltreatment</a:t>
            </a:r>
            <a:endParaRPr/>
          </a:p>
        </p:txBody>
      </p:sp>
      <p:sp>
        <p:nvSpPr>
          <p:cNvPr id="507" name="Google Shape;507;p24"/>
          <p:cNvSpPr/>
          <p:nvPr/>
        </p:nvSpPr>
        <p:spPr>
          <a:xfrm rot="5400000">
            <a:off x="1730491" y="2949731"/>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8" name="Google Shape;508;p24"/>
          <p:cNvSpPr/>
          <p:nvPr/>
        </p:nvSpPr>
        <p:spPr>
          <a:xfrm rot="5400000">
            <a:off x="1737599" y="3730453"/>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9" name="Google Shape;509;p24"/>
          <p:cNvSpPr/>
          <p:nvPr/>
        </p:nvSpPr>
        <p:spPr>
          <a:xfrm rot="5400000">
            <a:off x="1737599" y="4455437"/>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0" name="Google Shape;510;p24"/>
          <p:cNvSpPr/>
          <p:nvPr/>
        </p:nvSpPr>
        <p:spPr>
          <a:xfrm rot="5400000">
            <a:off x="1737599" y="5180421"/>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1" name="Google Shape;511;p24"/>
          <p:cNvSpPr/>
          <p:nvPr/>
        </p:nvSpPr>
        <p:spPr>
          <a:xfrm rot="5400000">
            <a:off x="1730491" y="5905405"/>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12" name="Google Shape;512;p24" descr="A picture containing diagram&#10;&#10;Description automatically generated"/>
          <p:cNvPicPr preferRelativeResize="0"/>
          <p:nvPr/>
        </p:nvPicPr>
        <p:blipFill rotWithShape="1">
          <a:blip r:embed="rId5">
            <a:alphaModFix/>
          </a:blip>
          <a:srcRect/>
          <a:stretch/>
        </p:blipFill>
        <p:spPr>
          <a:xfrm>
            <a:off x="8409106" y="2795482"/>
            <a:ext cx="2735609" cy="260377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25"/>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9" name="Google Shape;519;p25"/>
          <p:cNvSpPr/>
          <p:nvPr/>
        </p:nvSpPr>
        <p:spPr>
          <a:xfrm>
            <a:off x="922825" y="651873"/>
            <a:ext cx="7065476"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20" name="Google Shape;520;p25" descr="A picture containing green&#10;&#10;Description automatically generated"/>
          <p:cNvPicPr preferRelativeResize="0"/>
          <p:nvPr/>
        </p:nvPicPr>
        <p:blipFill rotWithShape="1">
          <a:blip r:embed="rId3">
            <a:alphaModFix/>
          </a:blip>
          <a:srcRect l="3461" b="9939"/>
          <a:stretch/>
        </p:blipFill>
        <p:spPr>
          <a:xfrm>
            <a:off x="567366" y="490132"/>
            <a:ext cx="7293934" cy="1050695"/>
          </a:xfrm>
          <a:prstGeom prst="rect">
            <a:avLst/>
          </a:prstGeom>
          <a:noFill/>
          <a:ln>
            <a:noFill/>
          </a:ln>
        </p:spPr>
      </p:pic>
      <p:sp>
        <p:nvSpPr>
          <p:cNvPr id="521" name="Google Shape;521;p25"/>
          <p:cNvSpPr txBox="1"/>
          <p:nvPr/>
        </p:nvSpPr>
        <p:spPr>
          <a:xfrm>
            <a:off x="922824" y="669105"/>
            <a:ext cx="658301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School Factors</a:t>
            </a:r>
            <a:endParaRPr/>
          </a:p>
        </p:txBody>
      </p:sp>
      <p:sp>
        <p:nvSpPr>
          <p:cNvPr id="522" name="Google Shape;522;p25"/>
          <p:cNvSpPr/>
          <p:nvPr/>
        </p:nvSpPr>
        <p:spPr>
          <a:xfrm rot="5400000">
            <a:off x="1726928" y="2518849"/>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23" name="Google Shape;523;p25" descr="Logo&#10;&#10;Description automatically generated"/>
          <p:cNvPicPr preferRelativeResize="0"/>
          <p:nvPr/>
        </p:nvPicPr>
        <p:blipFill rotWithShape="1">
          <a:blip r:embed="rId4">
            <a:alphaModFix/>
          </a:blip>
          <a:srcRect/>
          <a:stretch/>
        </p:blipFill>
        <p:spPr>
          <a:xfrm>
            <a:off x="10654021" y="420163"/>
            <a:ext cx="1230307" cy="845299"/>
          </a:xfrm>
          <a:prstGeom prst="rect">
            <a:avLst/>
          </a:prstGeom>
          <a:noFill/>
          <a:ln>
            <a:noFill/>
          </a:ln>
        </p:spPr>
      </p:pic>
      <p:sp>
        <p:nvSpPr>
          <p:cNvPr id="524" name="Google Shape;524;p25"/>
          <p:cNvSpPr txBox="1"/>
          <p:nvPr/>
        </p:nvSpPr>
        <p:spPr>
          <a:xfrm>
            <a:off x="2394274" y="2480391"/>
            <a:ext cx="5900444" cy="37856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School Climate</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	</a:t>
            </a:r>
            <a:r>
              <a:rPr lang="en-US" sz="2400">
                <a:solidFill>
                  <a:schemeClr val="dk1"/>
                </a:solidFill>
                <a:latin typeface="Gill Sans"/>
                <a:ea typeface="Gill Sans"/>
                <a:cs typeface="Gill Sans"/>
                <a:sym typeface="Gill Sans"/>
              </a:rPr>
              <a:t>Student’s sense of belonging to the </a:t>
            </a:r>
            <a:endParaRPr/>
          </a:p>
          <a:p>
            <a:pPr marL="0" marR="0" lvl="0" indent="0" algn="l" rtl="0">
              <a:spcBef>
                <a:spcPts val="0"/>
              </a:spcBef>
              <a:spcAft>
                <a:spcPts val="0"/>
              </a:spcAft>
              <a:buNone/>
            </a:pPr>
            <a:r>
              <a:rPr lang="en-US" sz="2400">
                <a:solidFill>
                  <a:schemeClr val="dk1"/>
                </a:solidFill>
                <a:latin typeface="Gill Sans"/>
                <a:ea typeface="Gill Sans"/>
                <a:cs typeface="Gill Sans"/>
                <a:sym typeface="Gill Sans"/>
              </a:rPr>
              <a:t>	school</a:t>
            </a:r>
            <a:endParaRPr/>
          </a:p>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	</a:t>
            </a:r>
            <a:r>
              <a:rPr lang="en-US" sz="2400">
                <a:solidFill>
                  <a:schemeClr val="dk1"/>
                </a:solidFill>
                <a:latin typeface="Gill Sans"/>
                <a:ea typeface="Gill Sans"/>
                <a:cs typeface="Gill Sans"/>
                <a:sym typeface="Gill Sans"/>
              </a:rPr>
              <a:t>Degree of respect and fair treatment</a:t>
            </a: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Good adult supervision</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Awareness and responsiveness of staff</a:t>
            </a:r>
            <a:endParaRPr/>
          </a:p>
        </p:txBody>
      </p:sp>
      <p:sp>
        <p:nvSpPr>
          <p:cNvPr id="525" name="Google Shape;525;p25"/>
          <p:cNvSpPr/>
          <p:nvPr/>
        </p:nvSpPr>
        <p:spPr>
          <a:xfrm rot="5400000">
            <a:off x="1726925" y="4712929"/>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6" name="Google Shape;526;p25"/>
          <p:cNvSpPr/>
          <p:nvPr/>
        </p:nvSpPr>
        <p:spPr>
          <a:xfrm rot="5400000">
            <a:off x="1726926" y="5663812"/>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7" name="Google Shape;527;p25"/>
          <p:cNvSpPr/>
          <p:nvPr/>
        </p:nvSpPr>
        <p:spPr>
          <a:xfrm rot="5400000">
            <a:off x="2879992" y="3292175"/>
            <a:ext cx="310865" cy="273649"/>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8" name="Google Shape;528;p25"/>
          <p:cNvSpPr/>
          <p:nvPr/>
        </p:nvSpPr>
        <p:spPr>
          <a:xfrm rot="5400000">
            <a:off x="2879992" y="4041521"/>
            <a:ext cx="310865" cy="273649"/>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29" name="Google Shape;529;p25" descr="Bubble chart&#10;&#10;Description automatically generated with medium confidence"/>
          <p:cNvPicPr preferRelativeResize="0"/>
          <p:nvPr/>
        </p:nvPicPr>
        <p:blipFill rotWithShape="1">
          <a:blip r:embed="rId5">
            <a:alphaModFix/>
          </a:blip>
          <a:srcRect/>
          <a:stretch/>
        </p:blipFill>
        <p:spPr>
          <a:xfrm>
            <a:off x="8507285" y="2790836"/>
            <a:ext cx="2648395" cy="261508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26"/>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6" name="Google Shape;536;p26"/>
          <p:cNvSpPr/>
          <p:nvPr/>
        </p:nvSpPr>
        <p:spPr>
          <a:xfrm>
            <a:off x="922825" y="651873"/>
            <a:ext cx="7065476"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37" name="Google Shape;537;p26" descr="A picture containing green&#10;&#10;Description automatically generated"/>
          <p:cNvPicPr preferRelativeResize="0"/>
          <p:nvPr/>
        </p:nvPicPr>
        <p:blipFill rotWithShape="1">
          <a:blip r:embed="rId3">
            <a:alphaModFix/>
          </a:blip>
          <a:srcRect l="3461" b="9939"/>
          <a:stretch/>
        </p:blipFill>
        <p:spPr>
          <a:xfrm>
            <a:off x="567366" y="490132"/>
            <a:ext cx="7293934" cy="1050695"/>
          </a:xfrm>
          <a:prstGeom prst="rect">
            <a:avLst/>
          </a:prstGeom>
          <a:noFill/>
          <a:ln>
            <a:noFill/>
          </a:ln>
        </p:spPr>
      </p:pic>
      <p:sp>
        <p:nvSpPr>
          <p:cNvPr id="538" name="Google Shape;538;p26"/>
          <p:cNvSpPr txBox="1"/>
          <p:nvPr/>
        </p:nvSpPr>
        <p:spPr>
          <a:xfrm>
            <a:off x="922824" y="669105"/>
            <a:ext cx="658301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Community Factors</a:t>
            </a:r>
            <a:endParaRPr/>
          </a:p>
        </p:txBody>
      </p:sp>
      <p:sp>
        <p:nvSpPr>
          <p:cNvPr id="539" name="Google Shape;539;p26"/>
          <p:cNvSpPr/>
          <p:nvPr/>
        </p:nvSpPr>
        <p:spPr>
          <a:xfrm rot="5400000">
            <a:off x="1743703" y="2879418"/>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40" name="Google Shape;540;p26" descr="Logo&#10;&#10;Description automatically generated"/>
          <p:cNvPicPr preferRelativeResize="0"/>
          <p:nvPr/>
        </p:nvPicPr>
        <p:blipFill rotWithShape="1">
          <a:blip r:embed="rId4">
            <a:alphaModFix/>
          </a:blip>
          <a:srcRect/>
          <a:stretch/>
        </p:blipFill>
        <p:spPr>
          <a:xfrm>
            <a:off x="10654021" y="420163"/>
            <a:ext cx="1230307" cy="845299"/>
          </a:xfrm>
          <a:prstGeom prst="rect">
            <a:avLst/>
          </a:prstGeom>
          <a:noFill/>
          <a:ln>
            <a:noFill/>
          </a:ln>
        </p:spPr>
      </p:pic>
      <p:sp>
        <p:nvSpPr>
          <p:cNvPr id="541" name="Google Shape;541;p26"/>
          <p:cNvSpPr txBox="1"/>
          <p:nvPr/>
        </p:nvSpPr>
        <p:spPr>
          <a:xfrm>
            <a:off x="2432674" y="2874732"/>
            <a:ext cx="5555628"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Neighborhood safety</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Connection to adults in neighborhood</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p:txBody>
      </p:sp>
      <p:sp>
        <p:nvSpPr>
          <p:cNvPr id="542" name="Google Shape;542;p26"/>
          <p:cNvSpPr/>
          <p:nvPr/>
        </p:nvSpPr>
        <p:spPr>
          <a:xfrm rot="5400000">
            <a:off x="1748074" y="3631203"/>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43" name="Google Shape;543;p26" descr="Diagram&#10;&#10;Description automatically generated with low confidence"/>
          <p:cNvPicPr preferRelativeResize="0"/>
          <p:nvPr/>
        </p:nvPicPr>
        <p:blipFill rotWithShape="1">
          <a:blip r:embed="rId5">
            <a:alphaModFix/>
          </a:blip>
          <a:srcRect/>
          <a:stretch/>
        </p:blipFill>
        <p:spPr>
          <a:xfrm>
            <a:off x="8463419" y="2874732"/>
            <a:ext cx="2591813" cy="257509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27"/>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0" name="Google Shape;550;p27"/>
          <p:cNvSpPr/>
          <p:nvPr/>
        </p:nvSpPr>
        <p:spPr>
          <a:xfrm>
            <a:off x="922825" y="651873"/>
            <a:ext cx="7065476"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51" name="Google Shape;551;p27" descr="A picture containing green&#10;&#10;Description automatically generated"/>
          <p:cNvPicPr preferRelativeResize="0"/>
          <p:nvPr/>
        </p:nvPicPr>
        <p:blipFill rotWithShape="1">
          <a:blip r:embed="rId3">
            <a:alphaModFix/>
          </a:blip>
          <a:srcRect l="3461" b="9939"/>
          <a:stretch/>
        </p:blipFill>
        <p:spPr>
          <a:xfrm>
            <a:off x="567366" y="490132"/>
            <a:ext cx="7293934" cy="1050695"/>
          </a:xfrm>
          <a:prstGeom prst="rect">
            <a:avLst/>
          </a:prstGeom>
          <a:noFill/>
          <a:ln>
            <a:noFill/>
          </a:ln>
        </p:spPr>
      </p:pic>
      <p:sp>
        <p:nvSpPr>
          <p:cNvPr id="552" name="Google Shape;552;p27"/>
          <p:cNvSpPr txBox="1"/>
          <p:nvPr/>
        </p:nvSpPr>
        <p:spPr>
          <a:xfrm>
            <a:off x="922824" y="669105"/>
            <a:ext cx="658301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Protective Factors</a:t>
            </a:r>
            <a:endParaRPr/>
          </a:p>
        </p:txBody>
      </p:sp>
      <p:sp>
        <p:nvSpPr>
          <p:cNvPr id="553" name="Google Shape;553;p27"/>
          <p:cNvSpPr txBox="1"/>
          <p:nvPr/>
        </p:nvSpPr>
        <p:spPr>
          <a:xfrm>
            <a:off x="2007701" y="1998170"/>
            <a:ext cx="817659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Individual and Family</a:t>
            </a:r>
            <a:endParaRPr/>
          </a:p>
        </p:txBody>
      </p:sp>
      <p:sp>
        <p:nvSpPr>
          <p:cNvPr id="554" name="Google Shape;554;p27"/>
          <p:cNvSpPr/>
          <p:nvPr/>
        </p:nvSpPr>
        <p:spPr>
          <a:xfrm rot="5400000">
            <a:off x="1450761" y="2016777"/>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5" name="Google Shape;555;p27"/>
          <p:cNvSpPr/>
          <p:nvPr/>
        </p:nvSpPr>
        <p:spPr>
          <a:xfrm rot="5400000">
            <a:off x="2404572" y="2646213"/>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6" name="Google Shape;556;p27"/>
          <p:cNvSpPr/>
          <p:nvPr/>
        </p:nvSpPr>
        <p:spPr>
          <a:xfrm rot="5400000">
            <a:off x="1450762" y="4256117"/>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7" name="Google Shape;557;p27"/>
          <p:cNvSpPr txBox="1"/>
          <p:nvPr/>
        </p:nvSpPr>
        <p:spPr>
          <a:xfrm>
            <a:off x="2850892" y="2620490"/>
            <a:ext cx="692379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Secure, caring, and self-confident children</a:t>
            </a:r>
            <a:endParaRPr/>
          </a:p>
        </p:txBody>
      </p:sp>
      <p:sp>
        <p:nvSpPr>
          <p:cNvPr id="558" name="Google Shape;558;p27"/>
          <p:cNvSpPr txBox="1"/>
          <p:nvPr/>
        </p:nvSpPr>
        <p:spPr>
          <a:xfrm>
            <a:off x="2007701" y="4260629"/>
            <a:ext cx="817659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Peer and School</a:t>
            </a:r>
            <a:endParaRPr/>
          </a:p>
        </p:txBody>
      </p:sp>
      <p:sp>
        <p:nvSpPr>
          <p:cNvPr id="559" name="Google Shape;559;p27"/>
          <p:cNvSpPr/>
          <p:nvPr/>
        </p:nvSpPr>
        <p:spPr>
          <a:xfrm rot="5400000">
            <a:off x="2386246" y="4956913"/>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0" name="Google Shape;560;p27"/>
          <p:cNvSpPr txBox="1"/>
          <p:nvPr/>
        </p:nvSpPr>
        <p:spPr>
          <a:xfrm>
            <a:off x="2869217" y="4903563"/>
            <a:ext cx="692379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Close, positive friendships with peers</a:t>
            </a:r>
            <a:endParaRPr/>
          </a:p>
        </p:txBody>
      </p:sp>
      <p:sp>
        <p:nvSpPr>
          <p:cNvPr id="561" name="Google Shape;561;p27"/>
          <p:cNvSpPr/>
          <p:nvPr/>
        </p:nvSpPr>
        <p:spPr>
          <a:xfrm rot="5400000">
            <a:off x="2404453" y="5477555"/>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2" name="Google Shape;562;p27"/>
          <p:cNvSpPr txBox="1"/>
          <p:nvPr/>
        </p:nvSpPr>
        <p:spPr>
          <a:xfrm>
            <a:off x="2850892" y="5419350"/>
            <a:ext cx="692379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Engaged and responsive teachers and school staff</a:t>
            </a:r>
            <a:endParaRPr/>
          </a:p>
        </p:txBody>
      </p:sp>
      <p:sp>
        <p:nvSpPr>
          <p:cNvPr id="563" name="Google Shape;563;p27"/>
          <p:cNvSpPr/>
          <p:nvPr/>
        </p:nvSpPr>
        <p:spPr>
          <a:xfrm rot="5400000">
            <a:off x="2404453" y="3156208"/>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4" name="Google Shape;564;p27"/>
          <p:cNvSpPr txBox="1"/>
          <p:nvPr/>
        </p:nvSpPr>
        <p:spPr>
          <a:xfrm>
            <a:off x="2850892" y="3119523"/>
            <a:ext cx="692379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Supportive parenting – modeling positive relationships</a:t>
            </a:r>
            <a:endParaRPr/>
          </a:p>
        </p:txBody>
      </p:sp>
      <p:sp>
        <p:nvSpPr>
          <p:cNvPr id="565" name="Google Shape;565;p27"/>
          <p:cNvSpPr/>
          <p:nvPr/>
        </p:nvSpPr>
        <p:spPr>
          <a:xfrm rot="5400000">
            <a:off x="2404454" y="3635021"/>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6" name="Google Shape;566;p27"/>
          <p:cNvSpPr txBox="1"/>
          <p:nvPr/>
        </p:nvSpPr>
        <p:spPr>
          <a:xfrm>
            <a:off x="2869217" y="3618556"/>
            <a:ext cx="692379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Consistent and affectionate parent-child interactions</a:t>
            </a:r>
            <a:endParaRPr/>
          </a:p>
        </p:txBody>
      </p:sp>
      <p:sp>
        <p:nvSpPr>
          <p:cNvPr id="567" name="Google Shape;567;p27"/>
          <p:cNvSpPr/>
          <p:nvPr/>
        </p:nvSpPr>
        <p:spPr>
          <a:xfrm rot="5400000">
            <a:off x="2422661" y="5998197"/>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8" name="Google Shape;568;p27"/>
          <p:cNvSpPr txBox="1"/>
          <p:nvPr/>
        </p:nvSpPr>
        <p:spPr>
          <a:xfrm>
            <a:off x="2869217" y="5935137"/>
            <a:ext cx="692379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Inclusive, nurturing, and safe schools</a:t>
            </a:r>
            <a:endParaRPr/>
          </a:p>
        </p:txBody>
      </p:sp>
      <p:pic>
        <p:nvPicPr>
          <p:cNvPr id="569" name="Google Shape;569;p27" descr="Logo&#10;&#10;Description automatically generated"/>
          <p:cNvPicPr preferRelativeResize="0"/>
          <p:nvPr/>
        </p:nvPicPr>
        <p:blipFill rotWithShape="1">
          <a:blip r:embed="rId4">
            <a:alphaModFix/>
          </a:blip>
          <a:srcRect/>
          <a:stretch/>
        </p:blipFill>
        <p:spPr>
          <a:xfrm>
            <a:off x="10654021" y="420163"/>
            <a:ext cx="1230307" cy="8452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28"/>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6" name="Google Shape;576;p28"/>
          <p:cNvSpPr/>
          <p:nvPr/>
        </p:nvSpPr>
        <p:spPr>
          <a:xfrm>
            <a:off x="922825" y="651873"/>
            <a:ext cx="7065476"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77" name="Google Shape;577;p28" descr="A picture containing green&#10;&#10;Description automatically generated"/>
          <p:cNvPicPr preferRelativeResize="0"/>
          <p:nvPr/>
        </p:nvPicPr>
        <p:blipFill rotWithShape="1">
          <a:blip r:embed="rId3">
            <a:alphaModFix/>
          </a:blip>
          <a:srcRect l="3461" b="9939"/>
          <a:stretch/>
        </p:blipFill>
        <p:spPr>
          <a:xfrm>
            <a:off x="567366" y="490132"/>
            <a:ext cx="7293934" cy="1050695"/>
          </a:xfrm>
          <a:prstGeom prst="rect">
            <a:avLst/>
          </a:prstGeom>
          <a:noFill/>
          <a:ln>
            <a:noFill/>
          </a:ln>
        </p:spPr>
      </p:pic>
      <p:sp>
        <p:nvSpPr>
          <p:cNvPr id="578" name="Google Shape;578;p28"/>
          <p:cNvSpPr txBox="1"/>
          <p:nvPr/>
        </p:nvSpPr>
        <p:spPr>
          <a:xfrm>
            <a:off x="922824" y="669105"/>
            <a:ext cx="658301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Protective Factors</a:t>
            </a:r>
            <a:endParaRPr/>
          </a:p>
        </p:txBody>
      </p:sp>
      <p:sp>
        <p:nvSpPr>
          <p:cNvPr id="579" name="Google Shape;579;p28"/>
          <p:cNvSpPr txBox="1"/>
          <p:nvPr/>
        </p:nvSpPr>
        <p:spPr>
          <a:xfrm>
            <a:off x="1990448" y="2380115"/>
            <a:ext cx="817659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Community</a:t>
            </a:r>
            <a:endParaRPr/>
          </a:p>
        </p:txBody>
      </p:sp>
      <p:sp>
        <p:nvSpPr>
          <p:cNvPr id="580" name="Google Shape;580;p28"/>
          <p:cNvSpPr/>
          <p:nvPr/>
        </p:nvSpPr>
        <p:spPr>
          <a:xfrm rot="5400000">
            <a:off x="1433508" y="2398722"/>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1" name="Google Shape;581;p28"/>
          <p:cNvSpPr/>
          <p:nvPr/>
        </p:nvSpPr>
        <p:spPr>
          <a:xfrm rot="5400000">
            <a:off x="2387319" y="3028158"/>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2" name="Google Shape;582;p28"/>
          <p:cNvSpPr txBox="1"/>
          <p:nvPr/>
        </p:nvSpPr>
        <p:spPr>
          <a:xfrm>
            <a:off x="2833639" y="3002435"/>
            <a:ext cx="692379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Cultural norms and beliefs that are pro-social and non-violent</a:t>
            </a:r>
            <a:endParaRPr/>
          </a:p>
        </p:txBody>
      </p:sp>
      <p:sp>
        <p:nvSpPr>
          <p:cNvPr id="583" name="Google Shape;583;p28"/>
          <p:cNvSpPr/>
          <p:nvPr/>
        </p:nvSpPr>
        <p:spPr>
          <a:xfrm rot="5400000">
            <a:off x="2387200" y="3538153"/>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4" name="Google Shape;584;p28"/>
          <p:cNvSpPr txBox="1"/>
          <p:nvPr/>
        </p:nvSpPr>
        <p:spPr>
          <a:xfrm>
            <a:off x="2833639" y="3521946"/>
            <a:ext cx="692379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Positive adult-child connections</a:t>
            </a:r>
            <a:endParaRPr/>
          </a:p>
        </p:txBody>
      </p:sp>
      <p:sp>
        <p:nvSpPr>
          <p:cNvPr id="585" name="Google Shape;585;p28"/>
          <p:cNvSpPr/>
          <p:nvPr/>
        </p:nvSpPr>
        <p:spPr>
          <a:xfrm rot="5400000">
            <a:off x="2387201" y="4016966"/>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6" name="Google Shape;586;p28"/>
          <p:cNvSpPr txBox="1"/>
          <p:nvPr/>
        </p:nvSpPr>
        <p:spPr>
          <a:xfrm>
            <a:off x="2851964" y="4000501"/>
            <a:ext cx="692379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Safe neighborhoods</a:t>
            </a:r>
            <a:endParaRPr/>
          </a:p>
        </p:txBody>
      </p:sp>
      <p:sp>
        <p:nvSpPr>
          <p:cNvPr id="587" name="Google Shape;587;p28"/>
          <p:cNvSpPr/>
          <p:nvPr/>
        </p:nvSpPr>
        <p:spPr>
          <a:xfrm rot="5400000">
            <a:off x="2387199" y="5081041"/>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8" name="Google Shape;588;p28"/>
          <p:cNvSpPr txBox="1"/>
          <p:nvPr/>
        </p:nvSpPr>
        <p:spPr>
          <a:xfrm>
            <a:off x="2851964" y="5027691"/>
            <a:ext cx="692379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Gill Sans"/>
                <a:ea typeface="Gill Sans"/>
                <a:cs typeface="Gill Sans"/>
                <a:sym typeface="Gill Sans"/>
              </a:rPr>
              <a:t>The commission for the Prevention of  Youth Violence (2000) outlines a coordinated public health approach to preventing youth violence. </a:t>
            </a:r>
            <a:endParaRPr/>
          </a:p>
        </p:txBody>
      </p:sp>
      <p:pic>
        <p:nvPicPr>
          <p:cNvPr id="589" name="Google Shape;589;p28" descr="Logo&#10;&#10;Description automatically generated"/>
          <p:cNvPicPr preferRelativeResize="0"/>
          <p:nvPr/>
        </p:nvPicPr>
        <p:blipFill rotWithShape="1">
          <a:blip r:embed="rId4">
            <a:alphaModFix/>
          </a:blip>
          <a:srcRect/>
          <a:stretch/>
        </p:blipFill>
        <p:spPr>
          <a:xfrm>
            <a:off x="10654021" y="420163"/>
            <a:ext cx="1230307" cy="8452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29"/>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6" name="Google Shape;596;p29"/>
          <p:cNvSpPr/>
          <p:nvPr/>
        </p:nvSpPr>
        <p:spPr>
          <a:xfrm>
            <a:off x="922825" y="651873"/>
            <a:ext cx="7065476"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97" name="Google Shape;597;p29" descr="A picture containing green&#10;&#10;Description automatically generated"/>
          <p:cNvPicPr preferRelativeResize="0"/>
          <p:nvPr/>
        </p:nvPicPr>
        <p:blipFill rotWithShape="1">
          <a:blip r:embed="rId3">
            <a:alphaModFix/>
          </a:blip>
          <a:srcRect l="3461" b="9939"/>
          <a:stretch/>
        </p:blipFill>
        <p:spPr>
          <a:xfrm>
            <a:off x="567366" y="490132"/>
            <a:ext cx="7293934" cy="1050695"/>
          </a:xfrm>
          <a:prstGeom prst="rect">
            <a:avLst/>
          </a:prstGeom>
          <a:noFill/>
          <a:ln>
            <a:noFill/>
          </a:ln>
        </p:spPr>
      </p:pic>
      <p:sp>
        <p:nvSpPr>
          <p:cNvPr id="598" name="Google Shape;598;p29"/>
          <p:cNvSpPr txBox="1"/>
          <p:nvPr/>
        </p:nvSpPr>
        <p:spPr>
          <a:xfrm>
            <a:off x="922824" y="669105"/>
            <a:ext cx="658301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Finding #5</a:t>
            </a:r>
            <a:endParaRPr/>
          </a:p>
        </p:txBody>
      </p:sp>
      <p:sp>
        <p:nvSpPr>
          <p:cNvPr id="599" name="Google Shape;599;p29"/>
          <p:cNvSpPr txBox="1"/>
          <p:nvPr/>
        </p:nvSpPr>
        <p:spPr>
          <a:xfrm>
            <a:off x="2061840" y="2118500"/>
            <a:ext cx="8631172"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chemeClr val="dk1"/>
                </a:solidFill>
                <a:latin typeface="Gill Sans"/>
                <a:ea typeface="Gill Sans"/>
                <a:cs typeface="Gill Sans"/>
                <a:sym typeface="Gill Sans"/>
              </a:rPr>
              <a:t>Although any child may be targeted, some are at particular risk of being bullied.</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p:txBody>
      </p:sp>
      <p:sp>
        <p:nvSpPr>
          <p:cNvPr id="600" name="Google Shape;600;p29"/>
          <p:cNvSpPr/>
          <p:nvPr/>
        </p:nvSpPr>
        <p:spPr>
          <a:xfrm rot="5400000">
            <a:off x="1480381" y="2181826"/>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1" name="Google Shape;601;p29"/>
          <p:cNvSpPr txBox="1"/>
          <p:nvPr/>
        </p:nvSpPr>
        <p:spPr>
          <a:xfrm>
            <a:off x="2061840" y="3153274"/>
            <a:ext cx="891822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a:solidFill>
                  <a:schemeClr val="dk1"/>
                </a:solidFill>
                <a:latin typeface="Gill Sans"/>
                <a:ea typeface="Gill Sans"/>
                <a:cs typeface="Gill Sans"/>
                <a:sym typeface="Gill Sans"/>
              </a:rPr>
              <a:t>Children and youth at higher risk include those who:</a:t>
            </a:r>
            <a:endParaRPr/>
          </a:p>
        </p:txBody>
      </p:sp>
      <p:sp>
        <p:nvSpPr>
          <p:cNvPr id="602" name="Google Shape;602;p29"/>
          <p:cNvSpPr/>
          <p:nvPr/>
        </p:nvSpPr>
        <p:spPr>
          <a:xfrm rot="5400000">
            <a:off x="1052548" y="4205246"/>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3" name="Google Shape;603;p29"/>
          <p:cNvSpPr txBox="1"/>
          <p:nvPr/>
        </p:nvSpPr>
        <p:spPr>
          <a:xfrm>
            <a:off x="1498987" y="4183323"/>
            <a:ext cx="692379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Have learning disabilities</a:t>
            </a:r>
            <a:endParaRPr/>
          </a:p>
        </p:txBody>
      </p:sp>
      <p:sp>
        <p:nvSpPr>
          <p:cNvPr id="604" name="Google Shape;604;p29"/>
          <p:cNvSpPr/>
          <p:nvPr/>
        </p:nvSpPr>
        <p:spPr>
          <a:xfrm rot="5400000">
            <a:off x="1052548" y="4719041"/>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5" name="Google Shape;605;p29"/>
          <p:cNvSpPr txBox="1"/>
          <p:nvPr/>
        </p:nvSpPr>
        <p:spPr>
          <a:xfrm>
            <a:off x="1498987" y="4682356"/>
            <a:ext cx="435392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Have attention-deficit/hyperactivity disorder (ADHD)</a:t>
            </a:r>
            <a:endParaRPr/>
          </a:p>
        </p:txBody>
      </p:sp>
      <p:sp>
        <p:nvSpPr>
          <p:cNvPr id="606" name="Google Shape;606;p29"/>
          <p:cNvSpPr/>
          <p:nvPr/>
        </p:nvSpPr>
        <p:spPr>
          <a:xfrm rot="5400000">
            <a:off x="1052547" y="5481141"/>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7" name="Google Shape;607;p29"/>
          <p:cNvSpPr txBox="1"/>
          <p:nvPr/>
        </p:nvSpPr>
        <p:spPr>
          <a:xfrm>
            <a:off x="1498987" y="5427792"/>
            <a:ext cx="692379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Have autism spectrum disorder (ASD)</a:t>
            </a:r>
            <a:endParaRPr/>
          </a:p>
        </p:txBody>
      </p:sp>
      <p:sp>
        <p:nvSpPr>
          <p:cNvPr id="608" name="Google Shape;608;p29"/>
          <p:cNvSpPr/>
          <p:nvPr/>
        </p:nvSpPr>
        <p:spPr>
          <a:xfrm rot="5400000">
            <a:off x="6179477" y="4267634"/>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9" name="Google Shape;609;p29"/>
          <p:cNvSpPr txBox="1"/>
          <p:nvPr/>
        </p:nvSpPr>
        <p:spPr>
          <a:xfrm>
            <a:off x="6623937" y="4192506"/>
            <a:ext cx="692379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Have special health needs or chronic diseases</a:t>
            </a:r>
            <a:endParaRPr/>
          </a:p>
        </p:txBody>
      </p:sp>
      <p:sp>
        <p:nvSpPr>
          <p:cNvPr id="610" name="Google Shape;610;p29"/>
          <p:cNvSpPr/>
          <p:nvPr/>
        </p:nvSpPr>
        <p:spPr>
          <a:xfrm rot="5400000">
            <a:off x="6179477" y="4823224"/>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1" name="Google Shape;611;p29"/>
          <p:cNvSpPr txBox="1"/>
          <p:nvPr/>
        </p:nvSpPr>
        <p:spPr>
          <a:xfrm>
            <a:off x="6613856" y="4802077"/>
            <a:ext cx="435392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Are overweight or underweight</a:t>
            </a:r>
            <a:endParaRPr/>
          </a:p>
        </p:txBody>
      </p:sp>
      <p:sp>
        <p:nvSpPr>
          <p:cNvPr id="612" name="Google Shape;612;p29"/>
          <p:cNvSpPr/>
          <p:nvPr/>
        </p:nvSpPr>
        <p:spPr>
          <a:xfrm rot="5400000">
            <a:off x="6171083" y="5504301"/>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3" name="Google Shape;613;p29"/>
          <p:cNvSpPr txBox="1"/>
          <p:nvPr/>
        </p:nvSpPr>
        <p:spPr>
          <a:xfrm>
            <a:off x="6623937" y="5427792"/>
            <a:ext cx="4903175"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Are lesbian, gay, bisexual, transgender, or queer (LGBTQ+); are questioning their sexuality; or do not conform to gender stereotypes</a:t>
            </a:r>
            <a:endParaRPr/>
          </a:p>
        </p:txBody>
      </p:sp>
      <p:sp>
        <p:nvSpPr>
          <p:cNvPr id="614" name="Google Shape;614;p29"/>
          <p:cNvSpPr/>
          <p:nvPr/>
        </p:nvSpPr>
        <p:spPr>
          <a:xfrm rot="5400000">
            <a:off x="1052547" y="5994936"/>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5" name="Google Shape;615;p29"/>
          <p:cNvSpPr txBox="1"/>
          <p:nvPr/>
        </p:nvSpPr>
        <p:spPr>
          <a:xfrm>
            <a:off x="1498987" y="5956830"/>
            <a:ext cx="459701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Speak another language at home</a:t>
            </a:r>
            <a:endParaRPr/>
          </a:p>
        </p:txBody>
      </p:sp>
      <p:pic>
        <p:nvPicPr>
          <p:cNvPr id="616" name="Google Shape;616;p29" descr="Logo&#10;&#10;Description automatically generated"/>
          <p:cNvPicPr preferRelativeResize="0"/>
          <p:nvPr/>
        </p:nvPicPr>
        <p:blipFill rotWithShape="1">
          <a:blip r:embed="rId4">
            <a:alphaModFix/>
          </a:blip>
          <a:srcRect/>
          <a:stretch/>
        </p:blipFill>
        <p:spPr>
          <a:xfrm>
            <a:off x="10654021" y="420163"/>
            <a:ext cx="1230307" cy="8452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3" descr="A picture containing person, table, indoor, sitting&#10;&#10;Description automatically generated"/>
          <p:cNvPicPr preferRelativeResize="0"/>
          <p:nvPr/>
        </p:nvPicPr>
        <p:blipFill rotWithShape="1">
          <a:blip r:embed="rId3">
            <a:alphaModFix/>
          </a:blip>
          <a:srcRect/>
          <a:stretch/>
        </p:blipFill>
        <p:spPr>
          <a:xfrm>
            <a:off x="6959867" y="0"/>
            <a:ext cx="5233689" cy="3340825"/>
          </a:xfrm>
          <a:prstGeom prst="rect">
            <a:avLst/>
          </a:prstGeom>
          <a:noFill/>
          <a:ln>
            <a:noFill/>
          </a:ln>
        </p:spPr>
      </p:pic>
      <p:sp>
        <p:nvSpPr>
          <p:cNvPr id="124" name="Google Shape;124;p3"/>
          <p:cNvSpPr/>
          <p:nvPr/>
        </p:nvSpPr>
        <p:spPr>
          <a:xfrm>
            <a:off x="6836897" y="-154745"/>
            <a:ext cx="3165232" cy="3495570"/>
          </a:xfrm>
          <a:prstGeom prst="triangle">
            <a:avLst>
              <a:gd name="adj" fmla="val 1755"/>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5" name="Google Shape;125;p3" descr="Badge 1 with solid fill"/>
          <p:cNvPicPr preferRelativeResize="0"/>
          <p:nvPr/>
        </p:nvPicPr>
        <p:blipFill rotWithShape="1">
          <a:blip r:embed="rId4">
            <a:alphaModFix/>
          </a:blip>
          <a:srcRect/>
          <a:stretch/>
        </p:blipFill>
        <p:spPr>
          <a:xfrm>
            <a:off x="919899" y="448869"/>
            <a:ext cx="914400" cy="914400"/>
          </a:xfrm>
          <a:prstGeom prst="rect">
            <a:avLst/>
          </a:prstGeom>
          <a:noFill/>
          <a:ln>
            <a:noFill/>
          </a:ln>
        </p:spPr>
      </p:pic>
      <p:sp>
        <p:nvSpPr>
          <p:cNvPr id="126" name="Google Shape;126;p3"/>
          <p:cNvSpPr/>
          <p:nvPr/>
        </p:nvSpPr>
        <p:spPr>
          <a:xfrm>
            <a:off x="5958348" y="88176"/>
            <a:ext cx="6233652" cy="685800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7" name="Google Shape;127;p3" descr="Badge with solid fill"/>
          <p:cNvPicPr preferRelativeResize="0"/>
          <p:nvPr/>
        </p:nvPicPr>
        <p:blipFill rotWithShape="1">
          <a:blip r:embed="rId5">
            <a:alphaModFix/>
          </a:blip>
          <a:srcRect/>
          <a:stretch/>
        </p:blipFill>
        <p:spPr>
          <a:xfrm>
            <a:off x="913662" y="1463482"/>
            <a:ext cx="914400" cy="914400"/>
          </a:xfrm>
          <a:prstGeom prst="rect">
            <a:avLst/>
          </a:prstGeom>
          <a:noFill/>
          <a:ln>
            <a:noFill/>
          </a:ln>
        </p:spPr>
      </p:pic>
      <p:pic>
        <p:nvPicPr>
          <p:cNvPr id="128" name="Google Shape;128;p3" descr="Badge 3 with solid fill"/>
          <p:cNvPicPr preferRelativeResize="0"/>
          <p:nvPr/>
        </p:nvPicPr>
        <p:blipFill rotWithShape="1">
          <a:blip r:embed="rId6">
            <a:alphaModFix/>
          </a:blip>
          <a:srcRect/>
          <a:stretch/>
        </p:blipFill>
        <p:spPr>
          <a:xfrm>
            <a:off x="913662" y="2478095"/>
            <a:ext cx="914400" cy="914400"/>
          </a:xfrm>
          <a:prstGeom prst="rect">
            <a:avLst/>
          </a:prstGeom>
          <a:noFill/>
          <a:ln>
            <a:noFill/>
          </a:ln>
        </p:spPr>
      </p:pic>
      <p:pic>
        <p:nvPicPr>
          <p:cNvPr id="129" name="Google Shape;129;p3" descr="Badge 4 with solid fill"/>
          <p:cNvPicPr preferRelativeResize="0"/>
          <p:nvPr/>
        </p:nvPicPr>
        <p:blipFill rotWithShape="1">
          <a:blip r:embed="rId7">
            <a:alphaModFix/>
          </a:blip>
          <a:srcRect/>
          <a:stretch/>
        </p:blipFill>
        <p:spPr>
          <a:xfrm>
            <a:off x="911648" y="3492708"/>
            <a:ext cx="914400" cy="914400"/>
          </a:xfrm>
          <a:prstGeom prst="rect">
            <a:avLst/>
          </a:prstGeom>
          <a:noFill/>
          <a:ln>
            <a:noFill/>
          </a:ln>
        </p:spPr>
      </p:pic>
      <p:pic>
        <p:nvPicPr>
          <p:cNvPr id="130" name="Google Shape;130;p3" descr="Badge 5 with solid fill"/>
          <p:cNvPicPr preferRelativeResize="0"/>
          <p:nvPr/>
        </p:nvPicPr>
        <p:blipFill rotWithShape="1">
          <a:blip r:embed="rId8">
            <a:alphaModFix/>
          </a:blip>
          <a:srcRect/>
          <a:stretch/>
        </p:blipFill>
        <p:spPr>
          <a:xfrm>
            <a:off x="919899" y="4507321"/>
            <a:ext cx="914400" cy="914400"/>
          </a:xfrm>
          <a:prstGeom prst="rect">
            <a:avLst/>
          </a:prstGeom>
          <a:noFill/>
          <a:ln>
            <a:noFill/>
          </a:ln>
        </p:spPr>
      </p:pic>
      <p:sp>
        <p:nvSpPr>
          <p:cNvPr id="131" name="Google Shape;131;p3"/>
          <p:cNvSpPr txBox="1"/>
          <p:nvPr/>
        </p:nvSpPr>
        <p:spPr>
          <a:xfrm>
            <a:off x="1981782" y="613681"/>
            <a:ext cx="291372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00"/>
                </a:solidFill>
                <a:latin typeface="Gill Sans"/>
                <a:ea typeface="Gill Sans"/>
                <a:cs typeface="Gill Sans"/>
                <a:sym typeface="Gill Sans"/>
              </a:rPr>
              <a:t>Overview</a:t>
            </a:r>
            <a:endParaRPr/>
          </a:p>
        </p:txBody>
      </p:sp>
      <p:sp>
        <p:nvSpPr>
          <p:cNvPr id="132" name="Google Shape;132;p3"/>
          <p:cNvSpPr txBox="1"/>
          <p:nvPr/>
        </p:nvSpPr>
        <p:spPr>
          <a:xfrm>
            <a:off x="1981782" y="1624466"/>
            <a:ext cx="439698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00"/>
                </a:solidFill>
                <a:latin typeface="Gill Sans"/>
                <a:ea typeface="Gill Sans"/>
                <a:cs typeface="Gill Sans"/>
                <a:sym typeface="Gill Sans"/>
              </a:rPr>
              <a:t>Learning Objectives</a:t>
            </a:r>
            <a:endParaRPr/>
          </a:p>
        </p:txBody>
      </p:sp>
      <p:sp>
        <p:nvSpPr>
          <p:cNvPr id="133" name="Google Shape;133;p3"/>
          <p:cNvSpPr txBox="1"/>
          <p:nvPr/>
        </p:nvSpPr>
        <p:spPr>
          <a:xfrm>
            <a:off x="1989070" y="2648338"/>
            <a:ext cx="439698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00"/>
                </a:solidFill>
                <a:latin typeface="Gill Sans"/>
                <a:ea typeface="Gill Sans"/>
                <a:cs typeface="Gill Sans"/>
                <a:sym typeface="Gill Sans"/>
              </a:rPr>
              <a:t>Bullying Defined</a:t>
            </a:r>
            <a:endParaRPr/>
          </a:p>
        </p:txBody>
      </p:sp>
      <p:sp>
        <p:nvSpPr>
          <p:cNvPr id="134" name="Google Shape;134;p3"/>
          <p:cNvSpPr txBox="1"/>
          <p:nvPr/>
        </p:nvSpPr>
        <p:spPr>
          <a:xfrm>
            <a:off x="1989070" y="3657520"/>
            <a:ext cx="439698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00"/>
                </a:solidFill>
                <a:latin typeface="Gill Sans"/>
                <a:ea typeface="Gill Sans"/>
                <a:cs typeface="Gill Sans"/>
                <a:sym typeface="Gill Sans"/>
              </a:rPr>
              <a:t>Key Findings</a:t>
            </a:r>
            <a:endParaRPr/>
          </a:p>
        </p:txBody>
      </p:sp>
      <p:sp>
        <p:nvSpPr>
          <p:cNvPr id="135" name="Google Shape;135;p3"/>
          <p:cNvSpPr txBox="1"/>
          <p:nvPr/>
        </p:nvSpPr>
        <p:spPr>
          <a:xfrm>
            <a:off x="1981781" y="5686746"/>
            <a:ext cx="439698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00"/>
                </a:solidFill>
                <a:latin typeface="Gill Sans"/>
                <a:ea typeface="Gill Sans"/>
                <a:cs typeface="Gill Sans"/>
                <a:sym typeface="Gill Sans"/>
              </a:rPr>
              <a:t>Best Practices</a:t>
            </a:r>
            <a:endParaRPr/>
          </a:p>
        </p:txBody>
      </p:sp>
      <p:sp>
        <p:nvSpPr>
          <p:cNvPr id="136" name="Google Shape;136;p3"/>
          <p:cNvSpPr/>
          <p:nvPr/>
        </p:nvSpPr>
        <p:spPr>
          <a:xfrm>
            <a:off x="6959867" y="4438398"/>
            <a:ext cx="3374627" cy="1076094"/>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7" name="Google Shape;137;p3" descr="A picture containing green&#10;&#10;Description automatically generated"/>
          <p:cNvPicPr preferRelativeResize="0"/>
          <p:nvPr/>
        </p:nvPicPr>
        <p:blipFill rotWithShape="1">
          <a:blip r:embed="rId9">
            <a:alphaModFix/>
          </a:blip>
          <a:srcRect b="9939"/>
          <a:stretch/>
        </p:blipFill>
        <p:spPr>
          <a:xfrm>
            <a:off x="6774563" y="4309052"/>
            <a:ext cx="3404197" cy="1050695"/>
          </a:xfrm>
          <a:prstGeom prst="rect">
            <a:avLst/>
          </a:prstGeom>
          <a:noFill/>
          <a:ln>
            <a:noFill/>
          </a:ln>
        </p:spPr>
      </p:pic>
      <p:sp>
        <p:nvSpPr>
          <p:cNvPr id="138" name="Google Shape;138;p3"/>
          <p:cNvSpPr txBox="1"/>
          <p:nvPr/>
        </p:nvSpPr>
        <p:spPr>
          <a:xfrm>
            <a:off x="7019802" y="4480457"/>
            <a:ext cx="291372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Agenda</a:t>
            </a:r>
            <a:endParaRPr/>
          </a:p>
        </p:txBody>
      </p:sp>
      <p:pic>
        <p:nvPicPr>
          <p:cNvPr id="139" name="Google Shape;139;p3" descr="Badge 6 with solid fill"/>
          <p:cNvPicPr preferRelativeResize="0"/>
          <p:nvPr/>
        </p:nvPicPr>
        <p:blipFill rotWithShape="1">
          <a:blip r:embed="rId10">
            <a:alphaModFix/>
          </a:blip>
          <a:srcRect/>
          <a:stretch/>
        </p:blipFill>
        <p:spPr>
          <a:xfrm>
            <a:off x="919899" y="5521934"/>
            <a:ext cx="914400" cy="914400"/>
          </a:xfrm>
          <a:prstGeom prst="rect">
            <a:avLst/>
          </a:prstGeom>
          <a:noFill/>
          <a:ln>
            <a:noFill/>
          </a:ln>
        </p:spPr>
      </p:pic>
      <p:sp>
        <p:nvSpPr>
          <p:cNvPr id="140" name="Google Shape;140;p3"/>
          <p:cNvSpPr txBox="1"/>
          <p:nvPr/>
        </p:nvSpPr>
        <p:spPr>
          <a:xfrm>
            <a:off x="1989070" y="4666702"/>
            <a:ext cx="439698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00"/>
                </a:solidFill>
                <a:latin typeface="Gill Sans"/>
                <a:ea typeface="Gill Sans"/>
                <a:cs typeface="Gill Sans"/>
                <a:sym typeface="Gill Sans"/>
              </a:rPr>
              <a:t>Misdirections</a:t>
            </a:r>
            <a:endParaRPr sz="3200" b="1">
              <a:solidFill>
                <a:srgbClr val="000000"/>
              </a:solidFill>
              <a:latin typeface="Gill Sans"/>
              <a:ea typeface="Gill Sans"/>
              <a:cs typeface="Gill Sans"/>
              <a:sym typeface="Gill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30"/>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3" name="Google Shape;623;p30"/>
          <p:cNvSpPr/>
          <p:nvPr/>
        </p:nvSpPr>
        <p:spPr>
          <a:xfrm>
            <a:off x="922825" y="651873"/>
            <a:ext cx="7065476"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24" name="Google Shape;624;p30" descr="A picture containing green&#10;&#10;Description automatically generated"/>
          <p:cNvPicPr preferRelativeResize="0"/>
          <p:nvPr/>
        </p:nvPicPr>
        <p:blipFill rotWithShape="1">
          <a:blip r:embed="rId3">
            <a:alphaModFix/>
          </a:blip>
          <a:srcRect l="3461" b="9939"/>
          <a:stretch/>
        </p:blipFill>
        <p:spPr>
          <a:xfrm>
            <a:off x="567366" y="490132"/>
            <a:ext cx="7293934" cy="1050695"/>
          </a:xfrm>
          <a:prstGeom prst="rect">
            <a:avLst/>
          </a:prstGeom>
          <a:noFill/>
          <a:ln>
            <a:noFill/>
          </a:ln>
        </p:spPr>
      </p:pic>
      <p:sp>
        <p:nvSpPr>
          <p:cNvPr id="625" name="Google Shape;625;p30"/>
          <p:cNvSpPr txBox="1"/>
          <p:nvPr/>
        </p:nvSpPr>
        <p:spPr>
          <a:xfrm>
            <a:off x="922824" y="669105"/>
            <a:ext cx="658301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Finding #6</a:t>
            </a:r>
            <a:endParaRPr/>
          </a:p>
        </p:txBody>
      </p:sp>
      <p:pic>
        <p:nvPicPr>
          <p:cNvPr id="626" name="Google Shape;626;p30"/>
          <p:cNvPicPr preferRelativeResize="0"/>
          <p:nvPr/>
        </p:nvPicPr>
        <p:blipFill rotWithShape="1">
          <a:blip r:embed="rId4">
            <a:alphaModFix/>
          </a:blip>
          <a:srcRect/>
          <a:stretch/>
        </p:blipFill>
        <p:spPr>
          <a:xfrm>
            <a:off x="2557698" y="3459087"/>
            <a:ext cx="7072179" cy="3398914"/>
          </a:xfrm>
          <a:prstGeom prst="rect">
            <a:avLst/>
          </a:prstGeom>
          <a:noFill/>
          <a:ln>
            <a:noFill/>
          </a:ln>
        </p:spPr>
      </p:pic>
      <p:sp>
        <p:nvSpPr>
          <p:cNvPr id="627" name="Google Shape;627;p30"/>
          <p:cNvSpPr txBox="1"/>
          <p:nvPr/>
        </p:nvSpPr>
        <p:spPr>
          <a:xfrm>
            <a:off x="1336268" y="2325290"/>
            <a:ext cx="10145934"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Gill Sans"/>
                <a:ea typeface="Gill Sans"/>
                <a:cs typeface="Gill Sans"/>
                <a:sym typeface="Gill Sans"/>
              </a:rPr>
              <a:t>Bullying can affect the health, mental health, and academic well-being of children who are targeted.</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p:txBody>
      </p:sp>
      <p:sp>
        <p:nvSpPr>
          <p:cNvPr id="628" name="Google Shape;628;p30"/>
          <p:cNvSpPr/>
          <p:nvPr/>
        </p:nvSpPr>
        <p:spPr>
          <a:xfrm rot="5400000">
            <a:off x="691192" y="2412844"/>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29" name="Google Shape;629;p30" descr="Logo&#10;&#10;Description automatically generated"/>
          <p:cNvPicPr preferRelativeResize="0"/>
          <p:nvPr/>
        </p:nvPicPr>
        <p:blipFill rotWithShape="1">
          <a:blip r:embed="rId5">
            <a:alphaModFix/>
          </a:blip>
          <a:srcRect/>
          <a:stretch/>
        </p:blipFill>
        <p:spPr>
          <a:xfrm>
            <a:off x="10654021" y="420163"/>
            <a:ext cx="1230307" cy="8452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31"/>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6" name="Google Shape;636;p31"/>
          <p:cNvSpPr/>
          <p:nvPr/>
        </p:nvSpPr>
        <p:spPr>
          <a:xfrm>
            <a:off x="922825" y="651873"/>
            <a:ext cx="7065476"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37" name="Google Shape;637;p31" descr="A picture containing green&#10;&#10;Description automatically generated"/>
          <p:cNvPicPr preferRelativeResize="0"/>
          <p:nvPr/>
        </p:nvPicPr>
        <p:blipFill rotWithShape="1">
          <a:blip r:embed="rId3">
            <a:alphaModFix/>
          </a:blip>
          <a:srcRect l="3461" b="9939"/>
          <a:stretch/>
        </p:blipFill>
        <p:spPr>
          <a:xfrm>
            <a:off x="567366" y="490132"/>
            <a:ext cx="7293934" cy="1050695"/>
          </a:xfrm>
          <a:prstGeom prst="rect">
            <a:avLst/>
          </a:prstGeom>
          <a:noFill/>
          <a:ln>
            <a:noFill/>
          </a:ln>
        </p:spPr>
      </p:pic>
      <p:sp>
        <p:nvSpPr>
          <p:cNvPr id="638" name="Google Shape;638;p31"/>
          <p:cNvSpPr txBox="1"/>
          <p:nvPr/>
        </p:nvSpPr>
        <p:spPr>
          <a:xfrm>
            <a:off x="922824" y="669105"/>
            <a:ext cx="658301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Biological Changes</a:t>
            </a:r>
            <a:endParaRPr/>
          </a:p>
        </p:txBody>
      </p:sp>
      <p:sp>
        <p:nvSpPr>
          <p:cNvPr id="639" name="Google Shape;639;p31"/>
          <p:cNvSpPr txBox="1"/>
          <p:nvPr/>
        </p:nvSpPr>
        <p:spPr>
          <a:xfrm>
            <a:off x="2007701" y="2188244"/>
            <a:ext cx="817659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Harmful biological changes are associated with bullying</a:t>
            </a:r>
            <a:endParaRPr/>
          </a:p>
        </p:txBody>
      </p:sp>
      <p:sp>
        <p:nvSpPr>
          <p:cNvPr id="640" name="Google Shape;640;p31"/>
          <p:cNvSpPr/>
          <p:nvPr/>
        </p:nvSpPr>
        <p:spPr>
          <a:xfrm rot="5400000">
            <a:off x="1450761" y="2206851"/>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1" name="Google Shape;641;p31"/>
          <p:cNvSpPr/>
          <p:nvPr/>
        </p:nvSpPr>
        <p:spPr>
          <a:xfrm rot="5400000">
            <a:off x="2389030" y="3356651"/>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2" name="Google Shape;642;p31"/>
          <p:cNvSpPr txBox="1"/>
          <p:nvPr/>
        </p:nvSpPr>
        <p:spPr>
          <a:xfrm>
            <a:off x="2835350" y="3330928"/>
            <a:ext cx="6923794"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Genetics research, neuroimaging, and studies of the body’s stress response provide insight into how bullying and its effects can alter our biology </a:t>
            </a:r>
            <a:endParaRPr/>
          </a:p>
        </p:txBody>
      </p:sp>
      <p:sp>
        <p:nvSpPr>
          <p:cNvPr id="643" name="Google Shape;643;p31"/>
          <p:cNvSpPr/>
          <p:nvPr/>
        </p:nvSpPr>
        <p:spPr>
          <a:xfrm rot="5400000">
            <a:off x="2403141" y="4558801"/>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4" name="Google Shape;644;p31"/>
          <p:cNvSpPr txBox="1"/>
          <p:nvPr/>
        </p:nvSpPr>
        <p:spPr>
          <a:xfrm>
            <a:off x="2835350" y="4505451"/>
            <a:ext cx="692379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Being bullied leads to changes in the body’s stress response system, which can in turn affect academic outcomes</a:t>
            </a:r>
            <a:endParaRPr/>
          </a:p>
        </p:txBody>
      </p:sp>
      <p:sp>
        <p:nvSpPr>
          <p:cNvPr id="645" name="Google Shape;645;p31"/>
          <p:cNvSpPr/>
          <p:nvPr/>
        </p:nvSpPr>
        <p:spPr>
          <a:xfrm rot="5400000">
            <a:off x="2420116" y="5442060"/>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6" name="Google Shape;646;p31"/>
          <p:cNvSpPr txBox="1"/>
          <p:nvPr/>
        </p:nvSpPr>
        <p:spPr>
          <a:xfrm>
            <a:off x="2852325" y="5388710"/>
            <a:ext cx="692379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Recognizing the “invisible scars” that bullying can leave is an essential step in promoting youth well-being</a:t>
            </a:r>
            <a:endParaRPr/>
          </a:p>
        </p:txBody>
      </p:sp>
      <p:pic>
        <p:nvPicPr>
          <p:cNvPr id="647" name="Google Shape;647;p31" descr="Logo&#10;&#10;Description automatically generated"/>
          <p:cNvPicPr preferRelativeResize="0"/>
          <p:nvPr/>
        </p:nvPicPr>
        <p:blipFill rotWithShape="1">
          <a:blip r:embed="rId4">
            <a:alphaModFix/>
          </a:blip>
          <a:srcRect/>
          <a:stretch/>
        </p:blipFill>
        <p:spPr>
          <a:xfrm>
            <a:off x="10654021" y="420163"/>
            <a:ext cx="1230307" cy="8452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32"/>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4" name="Google Shape;654;p32"/>
          <p:cNvSpPr/>
          <p:nvPr/>
        </p:nvSpPr>
        <p:spPr>
          <a:xfrm>
            <a:off x="922825" y="651873"/>
            <a:ext cx="7065476"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55" name="Google Shape;655;p32" descr="A picture containing green&#10;&#10;Description automatically generated"/>
          <p:cNvPicPr preferRelativeResize="0"/>
          <p:nvPr/>
        </p:nvPicPr>
        <p:blipFill rotWithShape="1">
          <a:blip r:embed="rId3">
            <a:alphaModFix/>
          </a:blip>
          <a:srcRect l="3461" b="9939"/>
          <a:stretch/>
        </p:blipFill>
        <p:spPr>
          <a:xfrm>
            <a:off x="567366" y="490132"/>
            <a:ext cx="7293934" cy="1050695"/>
          </a:xfrm>
          <a:prstGeom prst="rect">
            <a:avLst/>
          </a:prstGeom>
          <a:noFill/>
          <a:ln>
            <a:noFill/>
          </a:ln>
        </p:spPr>
      </p:pic>
      <p:sp>
        <p:nvSpPr>
          <p:cNvPr id="656" name="Google Shape;656;p32"/>
          <p:cNvSpPr txBox="1"/>
          <p:nvPr/>
        </p:nvSpPr>
        <p:spPr>
          <a:xfrm>
            <a:off x="922824" y="669105"/>
            <a:ext cx="658301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Finding #7</a:t>
            </a:r>
            <a:endParaRPr/>
          </a:p>
        </p:txBody>
      </p:sp>
      <p:sp>
        <p:nvSpPr>
          <p:cNvPr id="657" name="Google Shape;657;p32"/>
          <p:cNvSpPr txBox="1"/>
          <p:nvPr/>
        </p:nvSpPr>
        <p:spPr>
          <a:xfrm>
            <a:off x="1336268" y="2325290"/>
            <a:ext cx="10145934"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Gill Sans"/>
                <a:ea typeface="Gill Sans"/>
                <a:cs typeface="Gill Sans"/>
                <a:sym typeface="Gill Sans"/>
              </a:rPr>
              <a:t>Children who bully are more likely than others to be involved in other antisocial behavior.</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p:txBody>
      </p:sp>
      <p:sp>
        <p:nvSpPr>
          <p:cNvPr id="658" name="Google Shape;658;p32"/>
          <p:cNvSpPr/>
          <p:nvPr/>
        </p:nvSpPr>
        <p:spPr>
          <a:xfrm rot="5400000">
            <a:off x="691192" y="2412844"/>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59" name="Google Shape;659;p32" descr="Logo&#10;&#10;Description automatically generated"/>
          <p:cNvPicPr preferRelativeResize="0"/>
          <p:nvPr/>
        </p:nvPicPr>
        <p:blipFill rotWithShape="1">
          <a:blip r:embed="rId4">
            <a:alphaModFix/>
          </a:blip>
          <a:srcRect/>
          <a:stretch/>
        </p:blipFill>
        <p:spPr>
          <a:xfrm>
            <a:off x="10654021" y="420163"/>
            <a:ext cx="1230307" cy="845299"/>
          </a:xfrm>
          <a:prstGeom prst="rect">
            <a:avLst/>
          </a:prstGeom>
          <a:noFill/>
          <a:ln>
            <a:noFill/>
          </a:ln>
        </p:spPr>
      </p:pic>
      <p:sp>
        <p:nvSpPr>
          <p:cNvPr id="660" name="Google Shape;660;p32"/>
          <p:cNvSpPr/>
          <p:nvPr/>
        </p:nvSpPr>
        <p:spPr>
          <a:xfrm rot="5400000">
            <a:off x="1052547" y="3931414"/>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1" name="Google Shape;661;p32"/>
          <p:cNvSpPr txBox="1"/>
          <p:nvPr/>
        </p:nvSpPr>
        <p:spPr>
          <a:xfrm>
            <a:off x="1498987" y="3806422"/>
            <a:ext cx="406907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Exhibit antisocial or delinquent behaviors (e.g. fighting, stealing, vandalism)</a:t>
            </a:r>
            <a:endParaRPr/>
          </a:p>
        </p:txBody>
      </p:sp>
      <p:sp>
        <p:nvSpPr>
          <p:cNvPr id="662" name="Google Shape;662;p32"/>
          <p:cNvSpPr/>
          <p:nvPr/>
        </p:nvSpPr>
        <p:spPr>
          <a:xfrm rot="5400000">
            <a:off x="1052547" y="5019757"/>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3" name="Google Shape;663;p32"/>
          <p:cNvSpPr txBox="1"/>
          <p:nvPr/>
        </p:nvSpPr>
        <p:spPr>
          <a:xfrm>
            <a:off x="1498987" y="4966407"/>
            <a:ext cx="692379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Dislike and drop out of school</a:t>
            </a:r>
            <a:endParaRPr/>
          </a:p>
        </p:txBody>
      </p:sp>
      <p:sp>
        <p:nvSpPr>
          <p:cNvPr id="664" name="Google Shape;664;p32"/>
          <p:cNvSpPr/>
          <p:nvPr/>
        </p:nvSpPr>
        <p:spPr>
          <a:xfrm rot="5400000">
            <a:off x="6179477" y="3928902"/>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5" name="Google Shape;665;p32"/>
          <p:cNvSpPr/>
          <p:nvPr/>
        </p:nvSpPr>
        <p:spPr>
          <a:xfrm rot="5400000">
            <a:off x="6179476" y="5018419"/>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6" name="Google Shape;666;p32"/>
          <p:cNvSpPr txBox="1"/>
          <p:nvPr/>
        </p:nvSpPr>
        <p:spPr>
          <a:xfrm>
            <a:off x="6623937" y="4964547"/>
            <a:ext cx="435392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Think about and attempt suicide</a:t>
            </a:r>
            <a:endParaRPr/>
          </a:p>
        </p:txBody>
      </p:sp>
      <p:sp>
        <p:nvSpPr>
          <p:cNvPr id="667" name="Google Shape;667;p32"/>
          <p:cNvSpPr/>
          <p:nvPr/>
        </p:nvSpPr>
        <p:spPr>
          <a:xfrm rot="5400000">
            <a:off x="6179476" y="5710485"/>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8" name="Google Shape;668;p32"/>
          <p:cNvSpPr txBox="1"/>
          <p:nvPr/>
        </p:nvSpPr>
        <p:spPr>
          <a:xfrm>
            <a:off x="6623937" y="3871969"/>
            <a:ext cx="4903175"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Come from homes with intimate partner violence </a:t>
            </a:r>
            <a:endParaRPr/>
          </a:p>
        </p:txBody>
      </p:sp>
      <p:sp>
        <p:nvSpPr>
          <p:cNvPr id="669" name="Google Shape;669;p32"/>
          <p:cNvSpPr/>
          <p:nvPr/>
        </p:nvSpPr>
        <p:spPr>
          <a:xfrm rot="5400000">
            <a:off x="1030117" y="5710486"/>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0" name="Google Shape;670;p32"/>
          <p:cNvSpPr txBox="1"/>
          <p:nvPr/>
        </p:nvSpPr>
        <p:spPr>
          <a:xfrm>
            <a:off x="1494293" y="5697746"/>
            <a:ext cx="459701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Drink alcohol and smoke cigarettes</a:t>
            </a:r>
            <a:endParaRPr/>
          </a:p>
        </p:txBody>
      </p:sp>
      <p:sp>
        <p:nvSpPr>
          <p:cNvPr id="671" name="Google Shape;671;p32"/>
          <p:cNvSpPr txBox="1"/>
          <p:nvPr/>
        </p:nvSpPr>
        <p:spPr>
          <a:xfrm>
            <a:off x="6623937" y="5716417"/>
            <a:ext cx="435392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Carry a weapon</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33"/>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8" name="Google Shape;678;p33"/>
          <p:cNvSpPr/>
          <p:nvPr/>
        </p:nvSpPr>
        <p:spPr>
          <a:xfrm>
            <a:off x="922825" y="651873"/>
            <a:ext cx="7065476"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79" name="Google Shape;679;p33" descr="A picture containing green&#10;&#10;Description automatically generated"/>
          <p:cNvPicPr preferRelativeResize="0"/>
          <p:nvPr/>
        </p:nvPicPr>
        <p:blipFill rotWithShape="1">
          <a:blip r:embed="rId3">
            <a:alphaModFix/>
          </a:blip>
          <a:srcRect l="3461" b="9939"/>
          <a:stretch/>
        </p:blipFill>
        <p:spPr>
          <a:xfrm>
            <a:off x="567366" y="490132"/>
            <a:ext cx="7293934" cy="1050695"/>
          </a:xfrm>
          <a:prstGeom prst="rect">
            <a:avLst/>
          </a:prstGeom>
          <a:noFill/>
          <a:ln>
            <a:noFill/>
          </a:ln>
        </p:spPr>
      </p:pic>
      <p:sp>
        <p:nvSpPr>
          <p:cNvPr id="680" name="Google Shape;680;p33"/>
          <p:cNvSpPr txBox="1"/>
          <p:nvPr/>
        </p:nvSpPr>
        <p:spPr>
          <a:xfrm>
            <a:off x="922824" y="669105"/>
            <a:ext cx="658301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Children Who Bully</a:t>
            </a:r>
            <a:endParaRPr/>
          </a:p>
        </p:txBody>
      </p:sp>
      <p:sp>
        <p:nvSpPr>
          <p:cNvPr id="681" name="Google Shape;681;p33"/>
          <p:cNvSpPr txBox="1"/>
          <p:nvPr/>
        </p:nvSpPr>
        <p:spPr>
          <a:xfrm>
            <a:off x="1990448" y="2380115"/>
            <a:ext cx="817659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Bullying others is related to</a:t>
            </a:r>
            <a:endParaRPr/>
          </a:p>
        </p:txBody>
      </p:sp>
      <p:sp>
        <p:nvSpPr>
          <p:cNvPr id="682" name="Google Shape;682;p33"/>
          <p:cNvSpPr/>
          <p:nvPr/>
        </p:nvSpPr>
        <p:spPr>
          <a:xfrm rot="5400000">
            <a:off x="1433508" y="2398722"/>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3" name="Google Shape;683;p33"/>
          <p:cNvSpPr/>
          <p:nvPr/>
        </p:nvSpPr>
        <p:spPr>
          <a:xfrm rot="5400000">
            <a:off x="2387319" y="3028158"/>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4" name="Google Shape;684;p33"/>
          <p:cNvSpPr txBox="1"/>
          <p:nvPr/>
        </p:nvSpPr>
        <p:spPr>
          <a:xfrm>
            <a:off x="2833639" y="3002435"/>
            <a:ext cx="692379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Later criminal and antisocial behavior</a:t>
            </a:r>
            <a:endParaRPr/>
          </a:p>
        </p:txBody>
      </p:sp>
      <p:sp>
        <p:nvSpPr>
          <p:cNvPr id="685" name="Google Shape;685;p33"/>
          <p:cNvSpPr/>
          <p:nvPr/>
        </p:nvSpPr>
        <p:spPr>
          <a:xfrm rot="5400000">
            <a:off x="2387200" y="3538153"/>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6" name="Google Shape;686;p33"/>
          <p:cNvSpPr txBox="1"/>
          <p:nvPr/>
        </p:nvSpPr>
        <p:spPr>
          <a:xfrm>
            <a:off x="2833639" y="3521946"/>
            <a:ext cx="692379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Later sexual harassment perpetration among middle school students</a:t>
            </a:r>
            <a:endParaRPr/>
          </a:p>
        </p:txBody>
      </p:sp>
      <p:pic>
        <p:nvPicPr>
          <p:cNvPr id="687" name="Google Shape;687;p33" descr="Logo&#10;&#10;Description automatically generated"/>
          <p:cNvPicPr preferRelativeResize="0"/>
          <p:nvPr/>
        </p:nvPicPr>
        <p:blipFill rotWithShape="1">
          <a:blip r:embed="rId4">
            <a:alphaModFix/>
          </a:blip>
          <a:srcRect/>
          <a:stretch/>
        </p:blipFill>
        <p:spPr>
          <a:xfrm>
            <a:off x="10654021" y="420163"/>
            <a:ext cx="1230307" cy="8452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34"/>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4" name="Google Shape;694;p34"/>
          <p:cNvSpPr/>
          <p:nvPr/>
        </p:nvSpPr>
        <p:spPr>
          <a:xfrm>
            <a:off x="922825" y="651873"/>
            <a:ext cx="7065476"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95" name="Google Shape;695;p34" descr="A picture containing green&#10;&#10;Description automatically generated"/>
          <p:cNvPicPr preferRelativeResize="0"/>
          <p:nvPr/>
        </p:nvPicPr>
        <p:blipFill rotWithShape="1">
          <a:blip r:embed="rId3">
            <a:alphaModFix/>
          </a:blip>
          <a:srcRect l="3461" b="9939"/>
          <a:stretch/>
        </p:blipFill>
        <p:spPr>
          <a:xfrm>
            <a:off x="567366" y="490132"/>
            <a:ext cx="7293934" cy="1050695"/>
          </a:xfrm>
          <a:prstGeom prst="rect">
            <a:avLst/>
          </a:prstGeom>
          <a:noFill/>
          <a:ln>
            <a:noFill/>
          </a:ln>
        </p:spPr>
      </p:pic>
      <p:sp>
        <p:nvSpPr>
          <p:cNvPr id="696" name="Google Shape;696;p34"/>
          <p:cNvSpPr txBox="1"/>
          <p:nvPr/>
        </p:nvSpPr>
        <p:spPr>
          <a:xfrm>
            <a:off x="922824" y="669105"/>
            <a:ext cx="658301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Finding #8</a:t>
            </a:r>
            <a:endParaRPr/>
          </a:p>
        </p:txBody>
      </p:sp>
      <p:sp>
        <p:nvSpPr>
          <p:cNvPr id="697" name="Google Shape;697;p34"/>
          <p:cNvSpPr txBox="1"/>
          <p:nvPr/>
        </p:nvSpPr>
        <p:spPr>
          <a:xfrm>
            <a:off x="1856106" y="2107261"/>
            <a:ext cx="8995627"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Gill Sans"/>
                <a:ea typeface="Gill Sans"/>
                <a:cs typeface="Gill Sans"/>
                <a:sym typeface="Gill Sans"/>
              </a:rPr>
              <a:t>Many children do not report bullying experiences to adults.</a:t>
            </a:r>
            <a:endParaRPr/>
          </a:p>
        </p:txBody>
      </p:sp>
      <p:sp>
        <p:nvSpPr>
          <p:cNvPr id="698" name="Google Shape;698;p34"/>
          <p:cNvSpPr/>
          <p:nvPr/>
        </p:nvSpPr>
        <p:spPr>
          <a:xfrm rot="5400000">
            <a:off x="1227715" y="2217159"/>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9" name="Google Shape;699;p34"/>
          <p:cNvSpPr txBox="1"/>
          <p:nvPr/>
        </p:nvSpPr>
        <p:spPr>
          <a:xfrm>
            <a:off x="1558472" y="5352205"/>
            <a:ext cx="359722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1">
                <a:solidFill>
                  <a:schemeClr val="dk1"/>
                </a:solidFill>
                <a:latin typeface="Gill Sans"/>
                <a:ea typeface="Gill Sans"/>
                <a:cs typeface="Gill Sans"/>
                <a:sym typeface="Gill Sans"/>
              </a:rPr>
              <a:t>50%-70% </a:t>
            </a:r>
            <a:r>
              <a:rPr lang="en-US" sz="2000" i="1">
                <a:solidFill>
                  <a:schemeClr val="dk1"/>
                </a:solidFill>
                <a:latin typeface="Gill Sans"/>
                <a:ea typeface="Gill Sans"/>
                <a:cs typeface="Gill Sans"/>
                <a:sym typeface="Gill Sans"/>
              </a:rPr>
              <a:t>of children and youth do not tell school personnel (a bit more likely to tell parents)</a:t>
            </a:r>
            <a:endParaRPr sz="2400">
              <a:solidFill>
                <a:schemeClr val="dk1"/>
              </a:solidFill>
              <a:latin typeface="Gill Sans"/>
              <a:ea typeface="Gill Sans"/>
              <a:cs typeface="Gill Sans"/>
              <a:sym typeface="Gill Sans"/>
            </a:endParaRPr>
          </a:p>
        </p:txBody>
      </p:sp>
      <p:pic>
        <p:nvPicPr>
          <p:cNvPr id="700" name="Google Shape;700;p34" descr="Icon&#10;&#10;Description automatically generated with medium confidence"/>
          <p:cNvPicPr preferRelativeResize="0"/>
          <p:nvPr/>
        </p:nvPicPr>
        <p:blipFill rotWithShape="1">
          <a:blip r:embed="rId4">
            <a:alphaModFix/>
          </a:blip>
          <a:srcRect/>
          <a:stretch/>
        </p:blipFill>
        <p:spPr>
          <a:xfrm>
            <a:off x="2499832" y="3565849"/>
            <a:ext cx="1714500" cy="1625600"/>
          </a:xfrm>
          <a:prstGeom prst="rect">
            <a:avLst/>
          </a:prstGeom>
          <a:noFill/>
          <a:ln>
            <a:noFill/>
          </a:ln>
        </p:spPr>
      </p:pic>
      <p:sp>
        <p:nvSpPr>
          <p:cNvPr id="701" name="Google Shape;701;p34"/>
          <p:cNvSpPr/>
          <p:nvPr/>
        </p:nvSpPr>
        <p:spPr>
          <a:xfrm rot="5400000">
            <a:off x="6275628" y="3902723"/>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2" name="Google Shape;702;p34"/>
          <p:cNvSpPr/>
          <p:nvPr/>
        </p:nvSpPr>
        <p:spPr>
          <a:xfrm rot="5400000">
            <a:off x="6275626" y="4696375"/>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3" name="Google Shape;703;p34"/>
          <p:cNvSpPr txBox="1"/>
          <p:nvPr/>
        </p:nvSpPr>
        <p:spPr>
          <a:xfrm>
            <a:off x="6720088" y="4643025"/>
            <a:ext cx="435392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Concern about retaliation</a:t>
            </a:r>
            <a:endParaRPr/>
          </a:p>
        </p:txBody>
      </p:sp>
      <p:sp>
        <p:nvSpPr>
          <p:cNvPr id="704" name="Google Shape;704;p34"/>
          <p:cNvSpPr/>
          <p:nvPr/>
        </p:nvSpPr>
        <p:spPr>
          <a:xfrm rot="5400000">
            <a:off x="6275625" y="5364225"/>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5" name="Google Shape;705;p34"/>
          <p:cNvSpPr txBox="1"/>
          <p:nvPr/>
        </p:nvSpPr>
        <p:spPr>
          <a:xfrm>
            <a:off x="6720089" y="3845790"/>
            <a:ext cx="395484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Negative messaging about “tattling” and “snitching”</a:t>
            </a:r>
            <a:endParaRPr/>
          </a:p>
        </p:txBody>
      </p:sp>
      <p:sp>
        <p:nvSpPr>
          <p:cNvPr id="706" name="Google Shape;706;p34"/>
          <p:cNvSpPr txBox="1"/>
          <p:nvPr/>
        </p:nvSpPr>
        <p:spPr>
          <a:xfrm>
            <a:off x="6720087" y="5310876"/>
            <a:ext cx="435392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Gender stereotypes</a:t>
            </a:r>
            <a:endParaRPr/>
          </a:p>
        </p:txBody>
      </p:sp>
      <p:sp>
        <p:nvSpPr>
          <p:cNvPr id="707" name="Google Shape;707;p34"/>
          <p:cNvSpPr/>
          <p:nvPr/>
        </p:nvSpPr>
        <p:spPr>
          <a:xfrm rot="5400000">
            <a:off x="6275625" y="5986545"/>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8" name="Google Shape;708;p34"/>
          <p:cNvSpPr txBox="1"/>
          <p:nvPr/>
        </p:nvSpPr>
        <p:spPr>
          <a:xfrm>
            <a:off x="6759785" y="5978726"/>
            <a:ext cx="409194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Lack of confidence in adults’ actions</a:t>
            </a:r>
            <a:endParaRPr/>
          </a:p>
        </p:txBody>
      </p:sp>
      <p:sp>
        <p:nvSpPr>
          <p:cNvPr id="709" name="Google Shape;709;p34"/>
          <p:cNvSpPr txBox="1"/>
          <p:nvPr/>
        </p:nvSpPr>
        <p:spPr>
          <a:xfrm>
            <a:off x="7505841" y="3159831"/>
            <a:ext cx="899562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Gill Sans"/>
                <a:ea typeface="Gill Sans"/>
                <a:cs typeface="Gill Sans"/>
                <a:sym typeface="Gill Sans"/>
              </a:rPr>
              <a:t>Why?</a:t>
            </a:r>
            <a:endParaRPr/>
          </a:p>
        </p:txBody>
      </p:sp>
      <p:pic>
        <p:nvPicPr>
          <p:cNvPr id="710" name="Google Shape;710;p34" descr="Logo&#10;&#10;Description automatically generated"/>
          <p:cNvPicPr preferRelativeResize="0"/>
          <p:nvPr/>
        </p:nvPicPr>
        <p:blipFill rotWithShape="1">
          <a:blip r:embed="rId5">
            <a:alphaModFix/>
          </a:blip>
          <a:srcRect/>
          <a:stretch/>
        </p:blipFill>
        <p:spPr>
          <a:xfrm>
            <a:off x="10654021" y="420163"/>
            <a:ext cx="1230307" cy="8452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35"/>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7" name="Google Shape;717;p35"/>
          <p:cNvSpPr/>
          <p:nvPr/>
        </p:nvSpPr>
        <p:spPr>
          <a:xfrm>
            <a:off x="922825" y="651873"/>
            <a:ext cx="7065476"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18" name="Google Shape;718;p35" descr="A picture containing green&#10;&#10;Description automatically generated"/>
          <p:cNvPicPr preferRelativeResize="0"/>
          <p:nvPr/>
        </p:nvPicPr>
        <p:blipFill rotWithShape="1">
          <a:blip r:embed="rId3">
            <a:alphaModFix/>
          </a:blip>
          <a:srcRect l="3461" b="9939"/>
          <a:stretch/>
        </p:blipFill>
        <p:spPr>
          <a:xfrm>
            <a:off x="567366" y="490132"/>
            <a:ext cx="7293934" cy="1050695"/>
          </a:xfrm>
          <a:prstGeom prst="rect">
            <a:avLst/>
          </a:prstGeom>
          <a:noFill/>
          <a:ln>
            <a:noFill/>
          </a:ln>
        </p:spPr>
      </p:pic>
      <p:sp>
        <p:nvSpPr>
          <p:cNvPr id="719" name="Google Shape;719;p35"/>
          <p:cNvSpPr txBox="1"/>
          <p:nvPr/>
        </p:nvSpPr>
        <p:spPr>
          <a:xfrm>
            <a:off x="922824" y="669105"/>
            <a:ext cx="658301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Finding #9</a:t>
            </a:r>
            <a:endParaRPr/>
          </a:p>
        </p:txBody>
      </p:sp>
      <p:sp>
        <p:nvSpPr>
          <p:cNvPr id="720" name="Google Shape;720;p35"/>
          <p:cNvSpPr txBox="1"/>
          <p:nvPr/>
        </p:nvSpPr>
        <p:spPr>
          <a:xfrm>
            <a:off x="1856106" y="2107261"/>
            <a:ext cx="8995627"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Gill Sans"/>
                <a:ea typeface="Gill Sans"/>
                <a:cs typeface="Gill Sans"/>
                <a:sym typeface="Gill Sans"/>
              </a:rPr>
              <a:t>Many children and youth are concerned about bullying.</a:t>
            </a:r>
            <a:endParaRPr/>
          </a:p>
        </p:txBody>
      </p:sp>
      <p:sp>
        <p:nvSpPr>
          <p:cNvPr id="721" name="Google Shape;721;p35"/>
          <p:cNvSpPr/>
          <p:nvPr/>
        </p:nvSpPr>
        <p:spPr>
          <a:xfrm rot="5400000">
            <a:off x="1227715" y="2217159"/>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22" name="Google Shape;722;p35" descr="Logo&#10;&#10;Description automatically generated"/>
          <p:cNvPicPr preferRelativeResize="0"/>
          <p:nvPr/>
        </p:nvPicPr>
        <p:blipFill rotWithShape="1">
          <a:blip r:embed="rId4">
            <a:alphaModFix/>
          </a:blip>
          <a:srcRect/>
          <a:stretch/>
        </p:blipFill>
        <p:spPr>
          <a:xfrm>
            <a:off x="10654021" y="420163"/>
            <a:ext cx="1230307" cy="845299"/>
          </a:xfrm>
          <a:prstGeom prst="rect">
            <a:avLst/>
          </a:prstGeom>
          <a:noFill/>
          <a:ln>
            <a:noFill/>
          </a:ln>
        </p:spPr>
      </p:pic>
      <p:sp>
        <p:nvSpPr>
          <p:cNvPr id="723" name="Google Shape;723;p35"/>
          <p:cNvSpPr/>
          <p:nvPr/>
        </p:nvSpPr>
        <p:spPr>
          <a:xfrm rot="5400000">
            <a:off x="2170808" y="3540948"/>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4" name="Google Shape;724;p35"/>
          <p:cNvSpPr txBox="1"/>
          <p:nvPr/>
        </p:nvSpPr>
        <p:spPr>
          <a:xfrm>
            <a:off x="2617128" y="3515225"/>
            <a:ext cx="692379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Most children and youth have negative feelings about bullying and feel sympathy for bullied peers</a:t>
            </a:r>
            <a:endParaRPr/>
          </a:p>
        </p:txBody>
      </p:sp>
      <p:sp>
        <p:nvSpPr>
          <p:cNvPr id="725" name="Google Shape;725;p35"/>
          <p:cNvSpPr/>
          <p:nvPr/>
        </p:nvSpPr>
        <p:spPr>
          <a:xfrm rot="5400000">
            <a:off x="2170808" y="4623478"/>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6" name="Google Shape;726;p35"/>
          <p:cNvSpPr txBox="1"/>
          <p:nvPr/>
        </p:nvSpPr>
        <p:spPr>
          <a:xfrm>
            <a:off x="2617128" y="4538142"/>
            <a:ext cx="692379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Sympathy often does not translate into action</a:t>
            </a:r>
            <a:endParaRPr/>
          </a:p>
        </p:txBody>
      </p:sp>
      <p:sp>
        <p:nvSpPr>
          <p:cNvPr id="727" name="Google Shape;727;p35"/>
          <p:cNvSpPr/>
          <p:nvPr/>
        </p:nvSpPr>
        <p:spPr>
          <a:xfrm rot="5400000">
            <a:off x="2198128" y="5436711"/>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8" name="Google Shape;728;p35"/>
          <p:cNvSpPr txBox="1"/>
          <p:nvPr/>
        </p:nvSpPr>
        <p:spPr>
          <a:xfrm>
            <a:off x="2617128" y="5388919"/>
            <a:ext cx="692379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When bystanders try to help a bullied child, they are often effective in stopping it</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36"/>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5" name="Google Shape;735;p36"/>
          <p:cNvSpPr/>
          <p:nvPr/>
        </p:nvSpPr>
        <p:spPr>
          <a:xfrm>
            <a:off x="922825" y="651873"/>
            <a:ext cx="7065476"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36" name="Google Shape;736;p36" descr="A picture containing green&#10;&#10;Description automatically generated"/>
          <p:cNvPicPr preferRelativeResize="0"/>
          <p:nvPr/>
        </p:nvPicPr>
        <p:blipFill rotWithShape="1">
          <a:blip r:embed="rId3">
            <a:alphaModFix/>
          </a:blip>
          <a:srcRect l="3461" b="9939"/>
          <a:stretch/>
        </p:blipFill>
        <p:spPr>
          <a:xfrm>
            <a:off x="567366" y="490132"/>
            <a:ext cx="7293934" cy="1050695"/>
          </a:xfrm>
          <a:prstGeom prst="rect">
            <a:avLst/>
          </a:prstGeom>
          <a:noFill/>
          <a:ln>
            <a:noFill/>
          </a:ln>
        </p:spPr>
      </p:pic>
      <p:sp>
        <p:nvSpPr>
          <p:cNvPr id="737" name="Google Shape;737;p36"/>
          <p:cNvSpPr txBox="1"/>
          <p:nvPr/>
        </p:nvSpPr>
        <p:spPr>
          <a:xfrm>
            <a:off x="922824" y="669105"/>
            <a:ext cx="658301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Finding #10</a:t>
            </a:r>
            <a:endParaRPr/>
          </a:p>
        </p:txBody>
      </p:sp>
      <p:sp>
        <p:nvSpPr>
          <p:cNvPr id="738" name="Google Shape;738;p36"/>
          <p:cNvSpPr txBox="1"/>
          <p:nvPr/>
        </p:nvSpPr>
        <p:spPr>
          <a:xfrm>
            <a:off x="1856106" y="2107261"/>
            <a:ext cx="8995627"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Gill Sans"/>
                <a:ea typeface="Gill Sans"/>
                <a:cs typeface="Gill Sans"/>
                <a:sym typeface="Gill Sans"/>
              </a:rPr>
              <a:t>A variety of laws in the U.S. address bullying</a:t>
            </a:r>
            <a:endParaRPr/>
          </a:p>
        </p:txBody>
      </p:sp>
      <p:sp>
        <p:nvSpPr>
          <p:cNvPr id="739" name="Google Shape;739;p36"/>
          <p:cNvSpPr/>
          <p:nvPr/>
        </p:nvSpPr>
        <p:spPr>
          <a:xfrm rot="5400000">
            <a:off x="1227715" y="2217159"/>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40" name="Google Shape;740;p36" descr="Logo&#10;&#10;Description automatically generated"/>
          <p:cNvPicPr preferRelativeResize="0"/>
          <p:nvPr/>
        </p:nvPicPr>
        <p:blipFill rotWithShape="1">
          <a:blip r:embed="rId4">
            <a:alphaModFix/>
          </a:blip>
          <a:srcRect/>
          <a:stretch/>
        </p:blipFill>
        <p:spPr>
          <a:xfrm>
            <a:off x="10654021" y="420163"/>
            <a:ext cx="1230307" cy="845299"/>
          </a:xfrm>
          <a:prstGeom prst="rect">
            <a:avLst/>
          </a:prstGeom>
          <a:noFill/>
          <a:ln>
            <a:noFill/>
          </a:ln>
        </p:spPr>
      </p:pic>
      <p:sp>
        <p:nvSpPr>
          <p:cNvPr id="741" name="Google Shape;741;p36"/>
          <p:cNvSpPr/>
          <p:nvPr/>
        </p:nvSpPr>
        <p:spPr>
          <a:xfrm rot="5400000">
            <a:off x="2340141" y="3649898"/>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2" name="Google Shape;742;p36"/>
          <p:cNvSpPr txBox="1"/>
          <p:nvPr/>
        </p:nvSpPr>
        <p:spPr>
          <a:xfrm>
            <a:off x="2786461" y="3624175"/>
            <a:ext cx="692379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Federal Laws &amp; Bullying and Harassment</a:t>
            </a:r>
            <a:endParaRPr/>
          </a:p>
        </p:txBody>
      </p:sp>
      <p:sp>
        <p:nvSpPr>
          <p:cNvPr id="743" name="Google Shape;743;p36"/>
          <p:cNvSpPr/>
          <p:nvPr/>
        </p:nvSpPr>
        <p:spPr>
          <a:xfrm rot="5400000">
            <a:off x="2340140" y="4597780"/>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4" name="Google Shape;744;p36"/>
          <p:cNvSpPr txBox="1"/>
          <p:nvPr/>
        </p:nvSpPr>
        <p:spPr>
          <a:xfrm>
            <a:off x="2786461" y="4561022"/>
            <a:ext cx="692379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School Districts and Federal Civil Rights</a:t>
            </a:r>
            <a:endParaRPr/>
          </a:p>
        </p:txBody>
      </p:sp>
      <p:sp>
        <p:nvSpPr>
          <p:cNvPr id="745" name="Google Shape;745;p36"/>
          <p:cNvSpPr/>
          <p:nvPr/>
        </p:nvSpPr>
        <p:spPr>
          <a:xfrm rot="5400000">
            <a:off x="2340139" y="5545661"/>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6" name="Google Shape;746;p36"/>
          <p:cNvSpPr txBox="1"/>
          <p:nvPr/>
        </p:nvSpPr>
        <p:spPr>
          <a:xfrm>
            <a:off x="2786461" y="5497869"/>
            <a:ext cx="692379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State Anti-Bullying Laws and Policies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37"/>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3" name="Google Shape;753;p37"/>
          <p:cNvSpPr/>
          <p:nvPr/>
        </p:nvSpPr>
        <p:spPr>
          <a:xfrm>
            <a:off x="922825" y="651873"/>
            <a:ext cx="7065476"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54" name="Google Shape;754;p37" descr="A picture containing green&#10;&#10;Description automatically generated"/>
          <p:cNvPicPr preferRelativeResize="0"/>
          <p:nvPr/>
        </p:nvPicPr>
        <p:blipFill rotWithShape="1">
          <a:blip r:embed="rId3">
            <a:alphaModFix/>
          </a:blip>
          <a:srcRect l="3461" b="9939"/>
          <a:stretch/>
        </p:blipFill>
        <p:spPr>
          <a:xfrm>
            <a:off x="567366" y="490132"/>
            <a:ext cx="7293934" cy="1050695"/>
          </a:xfrm>
          <a:prstGeom prst="rect">
            <a:avLst/>
          </a:prstGeom>
          <a:noFill/>
          <a:ln>
            <a:noFill/>
          </a:ln>
        </p:spPr>
      </p:pic>
      <p:sp>
        <p:nvSpPr>
          <p:cNvPr id="755" name="Google Shape;755;p37"/>
          <p:cNvSpPr txBox="1"/>
          <p:nvPr/>
        </p:nvSpPr>
        <p:spPr>
          <a:xfrm>
            <a:off x="922824" y="669105"/>
            <a:ext cx="658301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Federal Laws</a:t>
            </a:r>
            <a:endParaRPr/>
          </a:p>
        </p:txBody>
      </p:sp>
      <p:sp>
        <p:nvSpPr>
          <p:cNvPr id="756" name="Google Shape;756;p37"/>
          <p:cNvSpPr txBox="1"/>
          <p:nvPr/>
        </p:nvSpPr>
        <p:spPr>
          <a:xfrm>
            <a:off x="1856106" y="2107261"/>
            <a:ext cx="899562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Schools that receive federal funding must address discrimination based on a number of different personal characteristics. </a:t>
            </a:r>
            <a:endParaRPr/>
          </a:p>
        </p:txBody>
      </p:sp>
      <p:sp>
        <p:nvSpPr>
          <p:cNvPr id="757" name="Google Shape;757;p37"/>
          <p:cNvSpPr/>
          <p:nvPr/>
        </p:nvSpPr>
        <p:spPr>
          <a:xfrm rot="5400000">
            <a:off x="1227715" y="2217159"/>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58" name="Google Shape;758;p37" descr="Logo&#10;&#10;Description automatically generated"/>
          <p:cNvPicPr preferRelativeResize="0"/>
          <p:nvPr/>
        </p:nvPicPr>
        <p:blipFill rotWithShape="1">
          <a:blip r:embed="rId4">
            <a:alphaModFix/>
          </a:blip>
          <a:srcRect/>
          <a:stretch/>
        </p:blipFill>
        <p:spPr>
          <a:xfrm>
            <a:off x="10654021" y="420163"/>
            <a:ext cx="1230307" cy="845299"/>
          </a:xfrm>
          <a:prstGeom prst="rect">
            <a:avLst/>
          </a:prstGeom>
          <a:noFill/>
          <a:ln>
            <a:noFill/>
          </a:ln>
        </p:spPr>
      </p:pic>
      <p:sp>
        <p:nvSpPr>
          <p:cNvPr id="759" name="Google Shape;759;p37"/>
          <p:cNvSpPr/>
          <p:nvPr/>
        </p:nvSpPr>
        <p:spPr>
          <a:xfrm rot="5400000">
            <a:off x="2340141" y="3649898"/>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0" name="Google Shape;760;p37"/>
          <p:cNvSpPr txBox="1"/>
          <p:nvPr/>
        </p:nvSpPr>
        <p:spPr>
          <a:xfrm>
            <a:off x="2786461" y="3624175"/>
            <a:ext cx="692379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Title VI of the Civil Rights Act of 1964 prohibits discrimination based on </a:t>
            </a:r>
            <a:r>
              <a:rPr lang="en-US" sz="2000" b="1">
                <a:solidFill>
                  <a:srgbClr val="3EB6DD"/>
                </a:solidFill>
                <a:latin typeface="Gill Sans"/>
                <a:ea typeface="Gill Sans"/>
                <a:cs typeface="Gill Sans"/>
                <a:sym typeface="Gill Sans"/>
              </a:rPr>
              <a:t>race, color, or national origin</a:t>
            </a:r>
            <a:endParaRPr/>
          </a:p>
        </p:txBody>
      </p:sp>
      <p:sp>
        <p:nvSpPr>
          <p:cNvPr id="761" name="Google Shape;761;p37"/>
          <p:cNvSpPr/>
          <p:nvPr/>
        </p:nvSpPr>
        <p:spPr>
          <a:xfrm rot="5400000">
            <a:off x="2340140" y="4597780"/>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2" name="Google Shape;762;p37"/>
          <p:cNvSpPr txBox="1"/>
          <p:nvPr/>
        </p:nvSpPr>
        <p:spPr>
          <a:xfrm>
            <a:off x="2786461" y="4561022"/>
            <a:ext cx="692379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Title IX of the Education Amendments of 1972 prohibits discrimination based on </a:t>
            </a:r>
            <a:r>
              <a:rPr lang="en-US" sz="2000" b="1">
                <a:solidFill>
                  <a:srgbClr val="3EB6DD"/>
                </a:solidFill>
                <a:latin typeface="Gill Sans"/>
                <a:ea typeface="Gill Sans"/>
                <a:cs typeface="Gill Sans"/>
                <a:sym typeface="Gill Sans"/>
              </a:rPr>
              <a:t>sex</a:t>
            </a:r>
            <a:endParaRPr/>
          </a:p>
        </p:txBody>
      </p:sp>
      <p:sp>
        <p:nvSpPr>
          <p:cNvPr id="763" name="Google Shape;763;p37"/>
          <p:cNvSpPr/>
          <p:nvPr/>
        </p:nvSpPr>
        <p:spPr>
          <a:xfrm rot="5400000">
            <a:off x="2340139" y="5545661"/>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4" name="Google Shape;764;p37"/>
          <p:cNvSpPr txBox="1"/>
          <p:nvPr/>
        </p:nvSpPr>
        <p:spPr>
          <a:xfrm>
            <a:off x="2786461" y="5497869"/>
            <a:ext cx="692379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Section 504 of the Rehabilitation Act of 1973 and Title II of the ADA (1990) prohibits discrimination based on </a:t>
            </a:r>
            <a:r>
              <a:rPr lang="en-US" sz="2000" b="1">
                <a:solidFill>
                  <a:srgbClr val="3EB6DD"/>
                </a:solidFill>
                <a:latin typeface="Gill Sans"/>
                <a:ea typeface="Gill Sans"/>
                <a:cs typeface="Gill Sans"/>
                <a:sym typeface="Gill Sans"/>
              </a:rPr>
              <a:t>disability</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38"/>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1" name="Google Shape;771;p38"/>
          <p:cNvSpPr/>
          <p:nvPr/>
        </p:nvSpPr>
        <p:spPr>
          <a:xfrm>
            <a:off x="922825" y="651873"/>
            <a:ext cx="7065476"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72" name="Google Shape;772;p38" descr="A picture containing green&#10;&#10;Description automatically generated"/>
          <p:cNvPicPr preferRelativeResize="0"/>
          <p:nvPr/>
        </p:nvPicPr>
        <p:blipFill rotWithShape="1">
          <a:blip r:embed="rId3">
            <a:alphaModFix/>
          </a:blip>
          <a:srcRect l="3461" b="9939"/>
          <a:stretch/>
        </p:blipFill>
        <p:spPr>
          <a:xfrm>
            <a:off x="567366" y="490132"/>
            <a:ext cx="7293934" cy="1050695"/>
          </a:xfrm>
          <a:prstGeom prst="rect">
            <a:avLst/>
          </a:prstGeom>
          <a:noFill/>
          <a:ln>
            <a:noFill/>
          </a:ln>
        </p:spPr>
      </p:pic>
      <p:sp>
        <p:nvSpPr>
          <p:cNvPr id="773" name="Google Shape;773;p38"/>
          <p:cNvSpPr txBox="1"/>
          <p:nvPr/>
        </p:nvSpPr>
        <p:spPr>
          <a:xfrm>
            <a:off x="922824" y="669105"/>
            <a:ext cx="658301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School Districts</a:t>
            </a:r>
            <a:endParaRPr/>
          </a:p>
        </p:txBody>
      </p:sp>
      <p:sp>
        <p:nvSpPr>
          <p:cNvPr id="774" name="Google Shape;774;p38"/>
          <p:cNvSpPr txBox="1"/>
          <p:nvPr/>
        </p:nvSpPr>
        <p:spPr>
          <a:xfrm>
            <a:off x="1856106" y="2107261"/>
            <a:ext cx="8995627"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School districts may violate federal civil rights laws when:</a:t>
            </a:r>
            <a:endParaRPr/>
          </a:p>
        </p:txBody>
      </p:sp>
      <p:sp>
        <p:nvSpPr>
          <p:cNvPr id="775" name="Google Shape;775;p38"/>
          <p:cNvSpPr/>
          <p:nvPr/>
        </p:nvSpPr>
        <p:spPr>
          <a:xfrm rot="5400000">
            <a:off x="1227715" y="2217159"/>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76" name="Google Shape;776;p38" descr="Logo&#10;&#10;Description automatically generated"/>
          <p:cNvPicPr preferRelativeResize="0"/>
          <p:nvPr/>
        </p:nvPicPr>
        <p:blipFill rotWithShape="1">
          <a:blip r:embed="rId4">
            <a:alphaModFix/>
          </a:blip>
          <a:srcRect/>
          <a:stretch/>
        </p:blipFill>
        <p:spPr>
          <a:xfrm>
            <a:off x="10654021" y="420163"/>
            <a:ext cx="1230307" cy="845299"/>
          </a:xfrm>
          <a:prstGeom prst="rect">
            <a:avLst/>
          </a:prstGeom>
          <a:noFill/>
          <a:ln>
            <a:noFill/>
          </a:ln>
        </p:spPr>
      </p:pic>
      <p:sp>
        <p:nvSpPr>
          <p:cNvPr id="777" name="Google Shape;777;p38"/>
          <p:cNvSpPr/>
          <p:nvPr/>
        </p:nvSpPr>
        <p:spPr>
          <a:xfrm rot="5400000">
            <a:off x="2340139" y="3212147"/>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8" name="Google Shape;778;p38"/>
          <p:cNvSpPr txBox="1"/>
          <p:nvPr/>
        </p:nvSpPr>
        <p:spPr>
          <a:xfrm>
            <a:off x="2786461" y="3129760"/>
            <a:ext cx="705266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Peer harassment based on race, color, national origin, sex, or disability is sufficiently serious that it creates a </a:t>
            </a:r>
            <a:r>
              <a:rPr lang="en-US" sz="2000" b="1">
                <a:solidFill>
                  <a:srgbClr val="3EB6DD"/>
                </a:solidFill>
                <a:latin typeface="Gill Sans"/>
                <a:ea typeface="Gill Sans"/>
                <a:cs typeface="Gill Sans"/>
                <a:sym typeface="Gill Sans"/>
              </a:rPr>
              <a:t>hostile environment</a:t>
            </a:r>
            <a:r>
              <a:rPr lang="en-US" sz="2000">
                <a:solidFill>
                  <a:schemeClr val="dk1"/>
                </a:solidFill>
                <a:latin typeface="Gill Sans"/>
                <a:ea typeface="Gill Sans"/>
                <a:cs typeface="Gill Sans"/>
                <a:sym typeface="Gill Sans"/>
              </a:rPr>
              <a:t>, and</a:t>
            </a:r>
            <a:endParaRPr sz="2000" b="1">
              <a:solidFill>
                <a:srgbClr val="3EB6DD"/>
              </a:solidFill>
              <a:latin typeface="Gill Sans"/>
              <a:ea typeface="Gill Sans"/>
              <a:cs typeface="Gill Sans"/>
              <a:sym typeface="Gill Sans"/>
            </a:endParaRPr>
          </a:p>
        </p:txBody>
      </p:sp>
      <p:sp>
        <p:nvSpPr>
          <p:cNvPr id="779" name="Google Shape;779;p38"/>
          <p:cNvSpPr/>
          <p:nvPr/>
        </p:nvSpPr>
        <p:spPr>
          <a:xfrm rot="5400000">
            <a:off x="2322299" y="4378904"/>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0" name="Google Shape;780;p38"/>
          <p:cNvSpPr txBox="1"/>
          <p:nvPr/>
        </p:nvSpPr>
        <p:spPr>
          <a:xfrm>
            <a:off x="2786461" y="4303311"/>
            <a:ext cx="739663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The harassment is </a:t>
            </a:r>
            <a:r>
              <a:rPr lang="en-US" sz="2000" b="1">
                <a:solidFill>
                  <a:srgbClr val="3EB6DD"/>
                </a:solidFill>
                <a:latin typeface="Gill Sans"/>
                <a:ea typeface="Gill Sans"/>
                <a:cs typeface="Gill Sans"/>
                <a:sym typeface="Gill Sans"/>
              </a:rPr>
              <a:t>encouraged, tolerated, not adequately addressed, or ignored by school employees</a:t>
            </a:r>
            <a:endParaRPr/>
          </a:p>
        </p:txBody>
      </p:sp>
      <p:sp>
        <p:nvSpPr>
          <p:cNvPr id="781" name="Google Shape;781;p38"/>
          <p:cNvSpPr txBox="1"/>
          <p:nvPr/>
        </p:nvSpPr>
        <p:spPr>
          <a:xfrm>
            <a:off x="1856106" y="5281964"/>
            <a:ext cx="899562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Several Dear Colleague Letters from the U.S. Department of Education remind school officials of their responsibility to respond to bullying and harassment</a:t>
            </a:r>
            <a:endParaRPr/>
          </a:p>
        </p:txBody>
      </p:sp>
      <p:sp>
        <p:nvSpPr>
          <p:cNvPr id="782" name="Google Shape;782;p38"/>
          <p:cNvSpPr/>
          <p:nvPr/>
        </p:nvSpPr>
        <p:spPr>
          <a:xfrm rot="5400000">
            <a:off x="1227715" y="5391862"/>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39"/>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9" name="Google Shape;789;p39"/>
          <p:cNvSpPr/>
          <p:nvPr/>
        </p:nvSpPr>
        <p:spPr>
          <a:xfrm>
            <a:off x="922825" y="651873"/>
            <a:ext cx="7065476"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90" name="Google Shape;790;p39" descr="A picture containing green&#10;&#10;Description automatically generated"/>
          <p:cNvPicPr preferRelativeResize="0"/>
          <p:nvPr/>
        </p:nvPicPr>
        <p:blipFill rotWithShape="1">
          <a:blip r:embed="rId3">
            <a:alphaModFix/>
          </a:blip>
          <a:srcRect l="3461" b="9939"/>
          <a:stretch/>
        </p:blipFill>
        <p:spPr>
          <a:xfrm>
            <a:off x="567366" y="490132"/>
            <a:ext cx="7293934" cy="1050695"/>
          </a:xfrm>
          <a:prstGeom prst="rect">
            <a:avLst/>
          </a:prstGeom>
          <a:noFill/>
          <a:ln>
            <a:noFill/>
          </a:ln>
        </p:spPr>
      </p:pic>
      <p:sp>
        <p:nvSpPr>
          <p:cNvPr id="791" name="Google Shape;791;p39"/>
          <p:cNvSpPr txBox="1"/>
          <p:nvPr/>
        </p:nvSpPr>
        <p:spPr>
          <a:xfrm>
            <a:off x="922824" y="669105"/>
            <a:ext cx="658301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State Laws</a:t>
            </a:r>
            <a:endParaRPr/>
          </a:p>
        </p:txBody>
      </p:sp>
      <p:sp>
        <p:nvSpPr>
          <p:cNvPr id="792" name="Google Shape;792;p39"/>
          <p:cNvSpPr txBox="1"/>
          <p:nvPr/>
        </p:nvSpPr>
        <p:spPr>
          <a:xfrm>
            <a:off x="1856106" y="2107261"/>
            <a:ext cx="8995627"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School districts may violate federal civil rights laws when:</a:t>
            </a:r>
            <a:endParaRPr/>
          </a:p>
        </p:txBody>
      </p:sp>
      <p:sp>
        <p:nvSpPr>
          <p:cNvPr id="793" name="Google Shape;793;p39"/>
          <p:cNvSpPr/>
          <p:nvPr/>
        </p:nvSpPr>
        <p:spPr>
          <a:xfrm rot="5400000">
            <a:off x="1227715" y="2217159"/>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94" name="Google Shape;794;p39" descr="Logo&#10;&#10;Description automatically generated"/>
          <p:cNvPicPr preferRelativeResize="0"/>
          <p:nvPr/>
        </p:nvPicPr>
        <p:blipFill rotWithShape="1">
          <a:blip r:embed="rId4">
            <a:alphaModFix/>
          </a:blip>
          <a:srcRect/>
          <a:stretch/>
        </p:blipFill>
        <p:spPr>
          <a:xfrm>
            <a:off x="10654021" y="420163"/>
            <a:ext cx="1230307" cy="845299"/>
          </a:xfrm>
          <a:prstGeom prst="rect">
            <a:avLst/>
          </a:prstGeom>
          <a:noFill/>
          <a:ln>
            <a:noFill/>
          </a:ln>
        </p:spPr>
      </p:pic>
      <p:sp>
        <p:nvSpPr>
          <p:cNvPr id="795" name="Google Shape;795;p39"/>
          <p:cNvSpPr/>
          <p:nvPr/>
        </p:nvSpPr>
        <p:spPr>
          <a:xfrm rot="5400000">
            <a:off x="2340139" y="3212147"/>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6" name="Google Shape;796;p39"/>
          <p:cNvSpPr txBox="1"/>
          <p:nvPr/>
        </p:nvSpPr>
        <p:spPr>
          <a:xfrm>
            <a:off x="2786461" y="3129760"/>
            <a:ext cx="705266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Peer harassment based on race, color, national origin, sex, or disability is sufficiently serious that it creates a </a:t>
            </a:r>
            <a:r>
              <a:rPr lang="en-US" sz="2000" b="1">
                <a:solidFill>
                  <a:srgbClr val="3EB6DD"/>
                </a:solidFill>
                <a:latin typeface="Gill Sans"/>
                <a:ea typeface="Gill Sans"/>
                <a:cs typeface="Gill Sans"/>
                <a:sym typeface="Gill Sans"/>
              </a:rPr>
              <a:t>hostile environment</a:t>
            </a:r>
            <a:r>
              <a:rPr lang="en-US" sz="2000">
                <a:solidFill>
                  <a:schemeClr val="dk1"/>
                </a:solidFill>
                <a:latin typeface="Gill Sans"/>
                <a:ea typeface="Gill Sans"/>
                <a:cs typeface="Gill Sans"/>
                <a:sym typeface="Gill Sans"/>
              </a:rPr>
              <a:t>, and</a:t>
            </a:r>
            <a:endParaRPr sz="2000" b="1">
              <a:solidFill>
                <a:srgbClr val="3EB6DD"/>
              </a:solidFill>
              <a:latin typeface="Gill Sans"/>
              <a:ea typeface="Gill Sans"/>
              <a:cs typeface="Gill Sans"/>
              <a:sym typeface="Gill Sans"/>
            </a:endParaRPr>
          </a:p>
        </p:txBody>
      </p:sp>
      <p:sp>
        <p:nvSpPr>
          <p:cNvPr id="797" name="Google Shape;797;p39"/>
          <p:cNvSpPr/>
          <p:nvPr/>
        </p:nvSpPr>
        <p:spPr>
          <a:xfrm rot="5400000">
            <a:off x="2322299" y="4378904"/>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8" name="Google Shape;798;p39"/>
          <p:cNvSpPr txBox="1"/>
          <p:nvPr/>
        </p:nvSpPr>
        <p:spPr>
          <a:xfrm>
            <a:off x="2786461" y="4303311"/>
            <a:ext cx="739663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The harassment is </a:t>
            </a:r>
            <a:r>
              <a:rPr lang="en-US" sz="2000" b="1">
                <a:solidFill>
                  <a:srgbClr val="3EB6DD"/>
                </a:solidFill>
                <a:latin typeface="Gill Sans"/>
                <a:ea typeface="Gill Sans"/>
                <a:cs typeface="Gill Sans"/>
                <a:sym typeface="Gill Sans"/>
              </a:rPr>
              <a:t>encouraged, tolerated, not adequately addressed, or ignored by school employees</a:t>
            </a:r>
            <a:endParaRPr/>
          </a:p>
        </p:txBody>
      </p:sp>
      <p:sp>
        <p:nvSpPr>
          <p:cNvPr id="799" name="Google Shape;799;p39"/>
          <p:cNvSpPr txBox="1"/>
          <p:nvPr/>
        </p:nvSpPr>
        <p:spPr>
          <a:xfrm>
            <a:off x="1856106" y="5281964"/>
            <a:ext cx="899562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Several Dear Colleague Letters from the U.S. Department of Education remind school officials of their responsibility to respond to bullying and harassment</a:t>
            </a:r>
            <a:endParaRPr/>
          </a:p>
        </p:txBody>
      </p:sp>
      <p:sp>
        <p:nvSpPr>
          <p:cNvPr id="800" name="Google Shape;800;p39"/>
          <p:cNvSpPr/>
          <p:nvPr/>
        </p:nvSpPr>
        <p:spPr>
          <a:xfrm rot="5400000">
            <a:off x="1227715" y="5391862"/>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4" descr="A picture containing text, person, indoor, child&#10;&#10;Description automatically generated"/>
          <p:cNvPicPr preferRelativeResize="0"/>
          <p:nvPr/>
        </p:nvPicPr>
        <p:blipFill rotWithShape="1">
          <a:blip r:embed="rId3">
            <a:alphaModFix amt="85000"/>
          </a:blip>
          <a:srcRect l="12112" t="856" r="10319" b="28"/>
          <a:stretch/>
        </p:blipFill>
        <p:spPr>
          <a:xfrm>
            <a:off x="0" y="-1"/>
            <a:ext cx="8187812" cy="6858001"/>
          </a:xfrm>
          <a:prstGeom prst="rect">
            <a:avLst/>
          </a:prstGeom>
          <a:noFill/>
          <a:ln>
            <a:noFill/>
          </a:ln>
        </p:spPr>
      </p:pic>
      <p:pic>
        <p:nvPicPr>
          <p:cNvPr id="147" name="Google Shape;147;p4" descr="Logo&#10;&#10;Description automatically generated"/>
          <p:cNvPicPr preferRelativeResize="0"/>
          <p:nvPr/>
        </p:nvPicPr>
        <p:blipFill rotWithShape="1">
          <a:blip r:embed="rId4">
            <a:alphaModFix/>
          </a:blip>
          <a:srcRect/>
          <a:stretch/>
        </p:blipFill>
        <p:spPr>
          <a:xfrm>
            <a:off x="10349281" y="302166"/>
            <a:ext cx="1529255" cy="1050695"/>
          </a:xfrm>
          <a:prstGeom prst="rect">
            <a:avLst/>
          </a:prstGeom>
          <a:noFill/>
          <a:ln>
            <a:noFill/>
          </a:ln>
        </p:spPr>
      </p:pic>
      <p:sp>
        <p:nvSpPr>
          <p:cNvPr id="148" name="Google Shape;148;p4"/>
          <p:cNvSpPr/>
          <p:nvPr/>
        </p:nvSpPr>
        <p:spPr>
          <a:xfrm rot="-5400000">
            <a:off x="5619131" y="4247532"/>
            <a:ext cx="2344997" cy="2861191"/>
          </a:xfrm>
          <a:prstGeom prst="triangle">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4"/>
          <p:cNvSpPr/>
          <p:nvPr/>
        </p:nvSpPr>
        <p:spPr>
          <a:xfrm>
            <a:off x="4119716" y="4245077"/>
            <a:ext cx="7079226" cy="1032387"/>
          </a:xfrm>
          <a:prstGeom prst="rect">
            <a:avLst/>
          </a:prstGeom>
          <a:solidFill>
            <a:srgbClr val="4119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0" name="Google Shape;150;p4"/>
          <p:cNvSpPr/>
          <p:nvPr/>
        </p:nvSpPr>
        <p:spPr>
          <a:xfrm>
            <a:off x="3967316" y="4092677"/>
            <a:ext cx="7079226" cy="1032387"/>
          </a:xfrm>
          <a:prstGeom prst="rect">
            <a:avLst/>
          </a:prstGeom>
          <a:solidFill>
            <a:srgbClr val="7030A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1" name="Google Shape;151;p4"/>
          <p:cNvSpPr/>
          <p:nvPr/>
        </p:nvSpPr>
        <p:spPr>
          <a:xfrm rot="5400000">
            <a:off x="258097" y="-258097"/>
            <a:ext cx="2344997" cy="2861191"/>
          </a:xfrm>
          <a:prstGeom prst="triangle">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 name="Google Shape;152;p4"/>
          <p:cNvSpPr txBox="1"/>
          <p:nvPr/>
        </p:nvSpPr>
        <p:spPr>
          <a:xfrm>
            <a:off x="4085303" y="4254927"/>
            <a:ext cx="6843252"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Learning Objectives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pic>
        <p:nvPicPr>
          <p:cNvPr id="806" name="Google Shape;806;p40"/>
          <p:cNvPicPr preferRelativeResize="0"/>
          <p:nvPr/>
        </p:nvPicPr>
        <p:blipFill rotWithShape="1">
          <a:blip r:embed="rId3">
            <a:alphaModFix/>
          </a:blip>
          <a:srcRect/>
          <a:stretch/>
        </p:blipFill>
        <p:spPr>
          <a:xfrm>
            <a:off x="491875" y="420163"/>
            <a:ext cx="7445103" cy="6340346"/>
          </a:xfrm>
          <a:prstGeom prst="rect">
            <a:avLst/>
          </a:prstGeom>
          <a:noFill/>
          <a:ln>
            <a:noFill/>
          </a:ln>
        </p:spPr>
      </p:pic>
      <p:sp>
        <p:nvSpPr>
          <p:cNvPr id="807" name="Google Shape;807;p40"/>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08" name="Google Shape;808;p40" descr="Logo&#10;&#10;Description automatically generated"/>
          <p:cNvPicPr preferRelativeResize="0"/>
          <p:nvPr/>
        </p:nvPicPr>
        <p:blipFill rotWithShape="1">
          <a:blip r:embed="rId4">
            <a:alphaModFix/>
          </a:blip>
          <a:srcRect/>
          <a:stretch/>
        </p:blipFill>
        <p:spPr>
          <a:xfrm>
            <a:off x="10654021" y="420163"/>
            <a:ext cx="1230307" cy="845299"/>
          </a:xfrm>
          <a:prstGeom prst="rect">
            <a:avLst/>
          </a:prstGeom>
          <a:noFill/>
          <a:ln>
            <a:noFill/>
          </a:ln>
        </p:spPr>
      </p:pic>
      <p:sp>
        <p:nvSpPr>
          <p:cNvPr id="809" name="Google Shape;809;p40"/>
          <p:cNvSpPr/>
          <p:nvPr/>
        </p:nvSpPr>
        <p:spPr>
          <a:xfrm>
            <a:off x="8239102" y="5133342"/>
            <a:ext cx="3645226" cy="1076094"/>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10" name="Google Shape;810;p40" descr="A picture containing green&#10;&#10;Description automatically generated"/>
          <p:cNvPicPr preferRelativeResize="0"/>
          <p:nvPr/>
        </p:nvPicPr>
        <p:blipFill rotWithShape="1">
          <a:blip r:embed="rId5">
            <a:alphaModFix/>
          </a:blip>
          <a:srcRect b="9939"/>
          <a:stretch/>
        </p:blipFill>
        <p:spPr>
          <a:xfrm>
            <a:off x="8083368" y="5003996"/>
            <a:ext cx="3645226" cy="1050695"/>
          </a:xfrm>
          <a:prstGeom prst="rect">
            <a:avLst/>
          </a:prstGeom>
          <a:noFill/>
          <a:ln>
            <a:noFill/>
          </a:ln>
        </p:spPr>
      </p:pic>
      <p:sp>
        <p:nvSpPr>
          <p:cNvPr id="811" name="Google Shape;811;p40"/>
          <p:cNvSpPr txBox="1"/>
          <p:nvPr/>
        </p:nvSpPr>
        <p:spPr>
          <a:xfrm>
            <a:off x="8147323" y="5181326"/>
            <a:ext cx="351731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State Laws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pic>
        <p:nvPicPr>
          <p:cNvPr id="817" name="Google Shape;817;p41" descr="Question Mark with solid fill"/>
          <p:cNvPicPr preferRelativeResize="0"/>
          <p:nvPr/>
        </p:nvPicPr>
        <p:blipFill rotWithShape="1">
          <a:blip r:embed="rId3">
            <a:alphaModFix/>
          </a:blip>
          <a:srcRect/>
          <a:stretch/>
        </p:blipFill>
        <p:spPr>
          <a:xfrm>
            <a:off x="75197" y="272631"/>
            <a:ext cx="1995857" cy="1995857"/>
          </a:xfrm>
          <a:prstGeom prst="rect">
            <a:avLst/>
          </a:prstGeom>
          <a:noFill/>
          <a:ln>
            <a:noFill/>
          </a:ln>
        </p:spPr>
      </p:pic>
      <p:pic>
        <p:nvPicPr>
          <p:cNvPr id="818" name="Google Shape;818;p41" descr="A group of people in a classroom&#10;&#10;Description automatically generated with medium confidence"/>
          <p:cNvPicPr preferRelativeResize="0"/>
          <p:nvPr/>
        </p:nvPicPr>
        <p:blipFill rotWithShape="1">
          <a:blip r:embed="rId4">
            <a:alphaModFix/>
          </a:blip>
          <a:srcRect t="22568"/>
          <a:stretch/>
        </p:blipFill>
        <p:spPr>
          <a:xfrm>
            <a:off x="6915478" y="9977"/>
            <a:ext cx="5276522" cy="3006714"/>
          </a:xfrm>
          <a:prstGeom prst="rect">
            <a:avLst/>
          </a:prstGeom>
          <a:noFill/>
          <a:ln>
            <a:noFill/>
          </a:ln>
        </p:spPr>
      </p:pic>
      <p:sp>
        <p:nvSpPr>
          <p:cNvPr id="819" name="Google Shape;819;p41"/>
          <p:cNvSpPr/>
          <p:nvPr/>
        </p:nvSpPr>
        <p:spPr>
          <a:xfrm>
            <a:off x="6836897" y="-154745"/>
            <a:ext cx="3165232" cy="3495570"/>
          </a:xfrm>
          <a:prstGeom prst="triangle">
            <a:avLst>
              <a:gd name="adj" fmla="val 1755"/>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0" name="Google Shape;820;p41"/>
          <p:cNvSpPr/>
          <p:nvPr/>
        </p:nvSpPr>
        <p:spPr>
          <a:xfrm>
            <a:off x="5958348" y="88176"/>
            <a:ext cx="6233652" cy="685800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1" name="Google Shape;821;p41"/>
          <p:cNvSpPr txBox="1"/>
          <p:nvPr/>
        </p:nvSpPr>
        <p:spPr>
          <a:xfrm>
            <a:off x="2013239" y="2869626"/>
            <a:ext cx="623365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000000"/>
                </a:solidFill>
                <a:latin typeface="Gill Sans"/>
                <a:ea typeface="Gill Sans"/>
                <a:cs typeface="Gill Sans"/>
                <a:sym typeface="Gill Sans"/>
              </a:rPr>
              <a:t>Being pushed, shoved, tripped, or spit on (physical bullying); and being the subject of rumors.</a:t>
            </a:r>
            <a:endParaRPr/>
          </a:p>
        </p:txBody>
      </p:sp>
      <p:sp>
        <p:nvSpPr>
          <p:cNvPr id="822" name="Google Shape;822;p41"/>
          <p:cNvSpPr txBox="1"/>
          <p:nvPr/>
        </p:nvSpPr>
        <p:spPr>
          <a:xfrm>
            <a:off x="2013239" y="3709764"/>
            <a:ext cx="439698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000000"/>
                </a:solidFill>
                <a:latin typeface="Gill Sans"/>
                <a:ea typeface="Gill Sans"/>
                <a:cs typeface="Gill Sans"/>
                <a:sym typeface="Gill Sans"/>
              </a:rPr>
              <a:t>Being threatened with harm; and being excluded from activities</a:t>
            </a:r>
            <a:endParaRPr/>
          </a:p>
        </p:txBody>
      </p:sp>
      <p:sp>
        <p:nvSpPr>
          <p:cNvPr id="823" name="Google Shape;823;p41"/>
          <p:cNvSpPr txBox="1"/>
          <p:nvPr/>
        </p:nvSpPr>
        <p:spPr>
          <a:xfrm>
            <a:off x="1980820" y="4533318"/>
            <a:ext cx="439698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000000"/>
                </a:solidFill>
                <a:latin typeface="Gill Sans"/>
                <a:ea typeface="Gill Sans"/>
                <a:cs typeface="Gill Sans"/>
                <a:sym typeface="Gill Sans"/>
              </a:rPr>
              <a:t>Being the subject of rumors; and being made fun of, called names, or insulted</a:t>
            </a:r>
            <a:endParaRPr/>
          </a:p>
        </p:txBody>
      </p:sp>
      <p:sp>
        <p:nvSpPr>
          <p:cNvPr id="824" name="Google Shape;824;p41"/>
          <p:cNvSpPr txBox="1"/>
          <p:nvPr/>
        </p:nvSpPr>
        <p:spPr>
          <a:xfrm>
            <a:off x="1980820" y="5398594"/>
            <a:ext cx="439698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000000"/>
                </a:solidFill>
                <a:latin typeface="Gill Sans"/>
                <a:ea typeface="Gill Sans"/>
                <a:cs typeface="Gill Sans"/>
                <a:sym typeface="Gill Sans"/>
              </a:rPr>
              <a:t>Being cyberbullied; and being verbally bullied</a:t>
            </a:r>
            <a:endParaRPr/>
          </a:p>
        </p:txBody>
      </p:sp>
      <p:sp>
        <p:nvSpPr>
          <p:cNvPr id="825" name="Google Shape;825;p41"/>
          <p:cNvSpPr/>
          <p:nvPr/>
        </p:nvSpPr>
        <p:spPr>
          <a:xfrm>
            <a:off x="6879168" y="4449176"/>
            <a:ext cx="3645226" cy="1076094"/>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26" name="Google Shape;826;p41" descr="A picture containing green&#10;&#10;Description automatically generated"/>
          <p:cNvPicPr preferRelativeResize="0"/>
          <p:nvPr/>
        </p:nvPicPr>
        <p:blipFill rotWithShape="1">
          <a:blip r:embed="rId5">
            <a:alphaModFix/>
          </a:blip>
          <a:srcRect b="9939"/>
          <a:stretch/>
        </p:blipFill>
        <p:spPr>
          <a:xfrm>
            <a:off x="6698437" y="4321959"/>
            <a:ext cx="3645226" cy="1050695"/>
          </a:xfrm>
          <a:prstGeom prst="rect">
            <a:avLst/>
          </a:prstGeom>
          <a:noFill/>
          <a:ln>
            <a:noFill/>
          </a:ln>
        </p:spPr>
      </p:pic>
      <p:sp>
        <p:nvSpPr>
          <p:cNvPr id="827" name="Google Shape;827;p41"/>
          <p:cNvSpPr txBox="1"/>
          <p:nvPr/>
        </p:nvSpPr>
        <p:spPr>
          <a:xfrm>
            <a:off x="6972737" y="4506774"/>
            <a:ext cx="309662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Check-In</a:t>
            </a:r>
            <a:endParaRPr/>
          </a:p>
        </p:txBody>
      </p:sp>
      <p:sp>
        <p:nvSpPr>
          <p:cNvPr id="828" name="Google Shape;828;p41"/>
          <p:cNvSpPr/>
          <p:nvPr/>
        </p:nvSpPr>
        <p:spPr>
          <a:xfrm>
            <a:off x="1053251" y="4563470"/>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9" name="Google Shape;829;p41"/>
          <p:cNvSpPr txBox="1"/>
          <p:nvPr/>
        </p:nvSpPr>
        <p:spPr>
          <a:xfrm>
            <a:off x="1117802" y="4595974"/>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C</a:t>
            </a:r>
            <a:endParaRPr/>
          </a:p>
        </p:txBody>
      </p:sp>
      <p:sp>
        <p:nvSpPr>
          <p:cNvPr id="830" name="Google Shape;830;p41"/>
          <p:cNvSpPr/>
          <p:nvPr/>
        </p:nvSpPr>
        <p:spPr>
          <a:xfrm>
            <a:off x="1053251" y="5392804"/>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1" name="Google Shape;831;p41"/>
          <p:cNvSpPr txBox="1"/>
          <p:nvPr/>
        </p:nvSpPr>
        <p:spPr>
          <a:xfrm>
            <a:off x="1117802" y="5425308"/>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D</a:t>
            </a:r>
            <a:endParaRPr/>
          </a:p>
        </p:txBody>
      </p:sp>
      <p:sp>
        <p:nvSpPr>
          <p:cNvPr id="832" name="Google Shape;832;p41"/>
          <p:cNvSpPr/>
          <p:nvPr/>
        </p:nvSpPr>
        <p:spPr>
          <a:xfrm>
            <a:off x="1053251" y="3734136"/>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3" name="Google Shape;833;p41"/>
          <p:cNvSpPr txBox="1"/>
          <p:nvPr/>
        </p:nvSpPr>
        <p:spPr>
          <a:xfrm>
            <a:off x="1117802" y="3766640"/>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B</a:t>
            </a:r>
            <a:endParaRPr/>
          </a:p>
        </p:txBody>
      </p:sp>
      <p:sp>
        <p:nvSpPr>
          <p:cNvPr id="834" name="Google Shape;834;p41"/>
          <p:cNvSpPr/>
          <p:nvPr/>
        </p:nvSpPr>
        <p:spPr>
          <a:xfrm>
            <a:off x="1053251" y="2904802"/>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5" name="Google Shape;835;p41"/>
          <p:cNvSpPr txBox="1"/>
          <p:nvPr/>
        </p:nvSpPr>
        <p:spPr>
          <a:xfrm>
            <a:off x="1117802" y="2937306"/>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A</a:t>
            </a:r>
            <a:endParaRPr/>
          </a:p>
        </p:txBody>
      </p:sp>
      <p:sp>
        <p:nvSpPr>
          <p:cNvPr id="836" name="Google Shape;836;p41"/>
          <p:cNvSpPr txBox="1"/>
          <p:nvPr/>
        </p:nvSpPr>
        <p:spPr>
          <a:xfrm>
            <a:off x="1073125" y="863550"/>
            <a:ext cx="7101610"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The two most common forms of bullying that children experience, according to the National Crime Victimization Survey, are:</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pic>
        <p:nvPicPr>
          <p:cNvPr id="842" name="Google Shape;842;p42" descr="Question Mark with solid fill"/>
          <p:cNvPicPr preferRelativeResize="0"/>
          <p:nvPr/>
        </p:nvPicPr>
        <p:blipFill rotWithShape="1">
          <a:blip r:embed="rId3">
            <a:alphaModFix/>
          </a:blip>
          <a:srcRect/>
          <a:stretch/>
        </p:blipFill>
        <p:spPr>
          <a:xfrm>
            <a:off x="75197" y="272631"/>
            <a:ext cx="1995857" cy="1995857"/>
          </a:xfrm>
          <a:prstGeom prst="rect">
            <a:avLst/>
          </a:prstGeom>
          <a:noFill/>
          <a:ln>
            <a:noFill/>
          </a:ln>
        </p:spPr>
      </p:pic>
      <p:pic>
        <p:nvPicPr>
          <p:cNvPr id="843" name="Google Shape;843;p42" descr="A group of people in a classroom&#10;&#10;Description automatically generated with medium confidence"/>
          <p:cNvPicPr preferRelativeResize="0"/>
          <p:nvPr/>
        </p:nvPicPr>
        <p:blipFill rotWithShape="1">
          <a:blip r:embed="rId4">
            <a:alphaModFix/>
          </a:blip>
          <a:srcRect t="22568"/>
          <a:stretch/>
        </p:blipFill>
        <p:spPr>
          <a:xfrm>
            <a:off x="6915478" y="9977"/>
            <a:ext cx="5276522" cy="3006714"/>
          </a:xfrm>
          <a:prstGeom prst="rect">
            <a:avLst/>
          </a:prstGeom>
          <a:noFill/>
          <a:ln>
            <a:noFill/>
          </a:ln>
        </p:spPr>
      </p:pic>
      <p:sp>
        <p:nvSpPr>
          <p:cNvPr id="844" name="Google Shape;844;p42"/>
          <p:cNvSpPr/>
          <p:nvPr/>
        </p:nvSpPr>
        <p:spPr>
          <a:xfrm>
            <a:off x="6836897" y="-154745"/>
            <a:ext cx="3165232" cy="3495570"/>
          </a:xfrm>
          <a:prstGeom prst="triangle">
            <a:avLst>
              <a:gd name="adj" fmla="val 1755"/>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5" name="Google Shape;845;p42"/>
          <p:cNvSpPr/>
          <p:nvPr/>
        </p:nvSpPr>
        <p:spPr>
          <a:xfrm>
            <a:off x="5958348" y="88176"/>
            <a:ext cx="6233652" cy="685800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6" name="Google Shape;846;p42"/>
          <p:cNvSpPr txBox="1"/>
          <p:nvPr/>
        </p:nvSpPr>
        <p:spPr>
          <a:xfrm>
            <a:off x="2033117" y="2785859"/>
            <a:ext cx="595115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Gill Sans"/>
                <a:ea typeface="Gill Sans"/>
                <a:cs typeface="Gill Sans"/>
                <a:sym typeface="Gill Sans"/>
              </a:rPr>
              <a:t>Close, positive friendships with peers</a:t>
            </a:r>
            <a:endParaRPr/>
          </a:p>
        </p:txBody>
      </p:sp>
      <p:sp>
        <p:nvSpPr>
          <p:cNvPr id="847" name="Google Shape;847;p42"/>
          <p:cNvSpPr txBox="1"/>
          <p:nvPr/>
        </p:nvSpPr>
        <p:spPr>
          <a:xfrm>
            <a:off x="2033115" y="3466696"/>
            <a:ext cx="508136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Gill Sans"/>
                <a:ea typeface="Gill Sans"/>
                <a:cs typeface="Gill Sans"/>
                <a:sym typeface="Gill Sans"/>
              </a:rPr>
              <a:t>Consistent and affectionate parent-child interactions</a:t>
            </a:r>
            <a:endParaRPr/>
          </a:p>
        </p:txBody>
      </p:sp>
      <p:sp>
        <p:nvSpPr>
          <p:cNvPr id="848" name="Google Shape;848;p42"/>
          <p:cNvSpPr txBox="1"/>
          <p:nvPr/>
        </p:nvSpPr>
        <p:spPr>
          <a:xfrm>
            <a:off x="2069135" y="4528526"/>
            <a:ext cx="43969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Gill Sans"/>
                <a:ea typeface="Gill Sans"/>
                <a:cs typeface="Gill Sans"/>
                <a:sym typeface="Gill Sans"/>
              </a:rPr>
              <a:t>Domestic violence</a:t>
            </a:r>
            <a:endParaRPr/>
          </a:p>
        </p:txBody>
      </p:sp>
      <p:sp>
        <p:nvSpPr>
          <p:cNvPr id="849" name="Google Shape;849;p42"/>
          <p:cNvSpPr txBox="1"/>
          <p:nvPr/>
        </p:nvSpPr>
        <p:spPr>
          <a:xfrm>
            <a:off x="2033115" y="5260550"/>
            <a:ext cx="439698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Gill Sans"/>
                <a:ea typeface="Gill Sans"/>
                <a:cs typeface="Gill Sans"/>
                <a:sym typeface="Gill Sans"/>
              </a:rPr>
              <a:t>Peers who have high academic achievement</a:t>
            </a:r>
            <a:endParaRPr/>
          </a:p>
        </p:txBody>
      </p:sp>
      <p:sp>
        <p:nvSpPr>
          <p:cNvPr id="850" name="Google Shape;850;p42"/>
          <p:cNvSpPr/>
          <p:nvPr/>
        </p:nvSpPr>
        <p:spPr>
          <a:xfrm>
            <a:off x="7252561" y="4614937"/>
            <a:ext cx="3645226" cy="1076094"/>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51" name="Google Shape;851;p42" descr="A picture containing green&#10;&#10;Description automatically generated"/>
          <p:cNvPicPr preferRelativeResize="0"/>
          <p:nvPr/>
        </p:nvPicPr>
        <p:blipFill rotWithShape="1">
          <a:blip r:embed="rId5">
            <a:alphaModFix/>
          </a:blip>
          <a:srcRect b="9939"/>
          <a:stretch/>
        </p:blipFill>
        <p:spPr>
          <a:xfrm>
            <a:off x="7100559" y="4412696"/>
            <a:ext cx="3645226" cy="1050695"/>
          </a:xfrm>
          <a:prstGeom prst="rect">
            <a:avLst/>
          </a:prstGeom>
          <a:noFill/>
          <a:ln>
            <a:noFill/>
          </a:ln>
        </p:spPr>
      </p:pic>
      <p:sp>
        <p:nvSpPr>
          <p:cNvPr id="852" name="Google Shape;852;p42"/>
          <p:cNvSpPr txBox="1"/>
          <p:nvPr/>
        </p:nvSpPr>
        <p:spPr>
          <a:xfrm>
            <a:off x="7374859" y="4614937"/>
            <a:ext cx="309662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Check-In</a:t>
            </a:r>
            <a:endParaRPr/>
          </a:p>
        </p:txBody>
      </p:sp>
      <p:sp>
        <p:nvSpPr>
          <p:cNvPr id="853" name="Google Shape;853;p42"/>
          <p:cNvSpPr/>
          <p:nvPr/>
        </p:nvSpPr>
        <p:spPr>
          <a:xfrm>
            <a:off x="1073127" y="4463088"/>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4" name="Google Shape;854;p42"/>
          <p:cNvSpPr txBox="1"/>
          <p:nvPr/>
        </p:nvSpPr>
        <p:spPr>
          <a:xfrm>
            <a:off x="1137678" y="4495592"/>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C</a:t>
            </a:r>
            <a:endParaRPr/>
          </a:p>
        </p:txBody>
      </p:sp>
      <p:sp>
        <p:nvSpPr>
          <p:cNvPr id="855" name="Google Shape;855;p42"/>
          <p:cNvSpPr/>
          <p:nvPr/>
        </p:nvSpPr>
        <p:spPr>
          <a:xfrm>
            <a:off x="1074226" y="5399356"/>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6" name="Google Shape;856;p42"/>
          <p:cNvSpPr txBox="1"/>
          <p:nvPr/>
        </p:nvSpPr>
        <p:spPr>
          <a:xfrm>
            <a:off x="1138777" y="5431860"/>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D</a:t>
            </a:r>
            <a:endParaRPr/>
          </a:p>
        </p:txBody>
      </p:sp>
      <p:sp>
        <p:nvSpPr>
          <p:cNvPr id="857" name="Google Shape;857;p42"/>
          <p:cNvSpPr/>
          <p:nvPr/>
        </p:nvSpPr>
        <p:spPr>
          <a:xfrm>
            <a:off x="1073127" y="3494316"/>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8" name="Google Shape;858;p42"/>
          <p:cNvSpPr txBox="1"/>
          <p:nvPr/>
        </p:nvSpPr>
        <p:spPr>
          <a:xfrm>
            <a:off x="1137678" y="3526820"/>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B</a:t>
            </a:r>
            <a:endParaRPr/>
          </a:p>
        </p:txBody>
      </p:sp>
      <p:sp>
        <p:nvSpPr>
          <p:cNvPr id="859" name="Google Shape;859;p42"/>
          <p:cNvSpPr/>
          <p:nvPr/>
        </p:nvSpPr>
        <p:spPr>
          <a:xfrm>
            <a:off x="1073127" y="2664982"/>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0" name="Google Shape;860;p42"/>
          <p:cNvSpPr txBox="1"/>
          <p:nvPr/>
        </p:nvSpPr>
        <p:spPr>
          <a:xfrm>
            <a:off x="1137678" y="2697486"/>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A</a:t>
            </a:r>
            <a:endParaRPr/>
          </a:p>
        </p:txBody>
      </p:sp>
      <p:sp>
        <p:nvSpPr>
          <p:cNvPr id="861" name="Google Shape;861;p42"/>
          <p:cNvSpPr txBox="1"/>
          <p:nvPr/>
        </p:nvSpPr>
        <p:spPr>
          <a:xfrm>
            <a:off x="1073125" y="803692"/>
            <a:ext cx="6911147"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Gill Sans"/>
                <a:ea typeface="Gill Sans"/>
                <a:cs typeface="Gill Sans"/>
                <a:sym typeface="Gill Sans"/>
              </a:rPr>
              <a:t>Which of the following are protective peer-related factors of bullying?</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pic>
        <p:nvPicPr>
          <p:cNvPr id="867" name="Google Shape;867;p43"/>
          <p:cNvPicPr preferRelativeResize="0"/>
          <p:nvPr/>
        </p:nvPicPr>
        <p:blipFill rotWithShape="1">
          <a:blip r:embed="rId3">
            <a:alphaModFix/>
          </a:blip>
          <a:srcRect l="16239" t="1" b="-31"/>
          <a:stretch/>
        </p:blipFill>
        <p:spPr>
          <a:xfrm>
            <a:off x="-1" y="-29584"/>
            <a:ext cx="8627476" cy="6887584"/>
          </a:xfrm>
          <a:prstGeom prst="rect">
            <a:avLst/>
          </a:prstGeom>
          <a:noFill/>
          <a:ln>
            <a:noFill/>
          </a:ln>
        </p:spPr>
      </p:pic>
      <p:pic>
        <p:nvPicPr>
          <p:cNvPr id="868" name="Google Shape;868;p43" descr="Logo&#10;&#10;Description automatically generated"/>
          <p:cNvPicPr preferRelativeResize="0"/>
          <p:nvPr/>
        </p:nvPicPr>
        <p:blipFill rotWithShape="1">
          <a:blip r:embed="rId4">
            <a:alphaModFix/>
          </a:blip>
          <a:srcRect/>
          <a:stretch/>
        </p:blipFill>
        <p:spPr>
          <a:xfrm>
            <a:off x="10349281" y="302166"/>
            <a:ext cx="1529255" cy="1050695"/>
          </a:xfrm>
          <a:prstGeom prst="rect">
            <a:avLst/>
          </a:prstGeom>
          <a:noFill/>
          <a:ln>
            <a:noFill/>
          </a:ln>
        </p:spPr>
      </p:pic>
      <p:sp>
        <p:nvSpPr>
          <p:cNvPr id="869" name="Google Shape;869;p43"/>
          <p:cNvSpPr/>
          <p:nvPr/>
        </p:nvSpPr>
        <p:spPr>
          <a:xfrm rot="-5400000">
            <a:off x="6058794" y="4264756"/>
            <a:ext cx="2344997" cy="2861191"/>
          </a:xfrm>
          <a:prstGeom prst="triangle">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0" name="Google Shape;870;p43"/>
          <p:cNvSpPr/>
          <p:nvPr/>
        </p:nvSpPr>
        <p:spPr>
          <a:xfrm>
            <a:off x="4119716" y="4245077"/>
            <a:ext cx="7079226" cy="1032387"/>
          </a:xfrm>
          <a:prstGeom prst="rect">
            <a:avLst/>
          </a:prstGeom>
          <a:solidFill>
            <a:srgbClr val="4119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1" name="Google Shape;871;p43"/>
          <p:cNvSpPr/>
          <p:nvPr/>
        </p:nvSpPr>
        <p:spPr>
          <a:xfrm>
            <a:off x="3967316" y="4092677"/>
            <a:ext cx="7079226" cy="1032387"/>
          </a:xfrm>
          <a:prstGeom prst="rect">
            <a:avLst/>
          </a:prstGeom>
          <a:solidFill>
            <a:srgbClr val="7030A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2" name="Google Shape;872;p43"/>
          <p:cNvSpPr/>
          <p:nvPr/>
        </p:nvSpPr>
        <p:spPr>
          <a:xfrm rot="5400000">
            <a:off x="258096" y="-297531"/>
            <a:ext cx="2344997" cy="2861191"/>
          </a:xfrm>
          <a:prstGeom prst="triangle">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3" name="Google Shape;873;p43"/>
          <p:cNvSpPr txBox="1"/>
          <p:nvPr/>
        </p:nvSpPr>
        <p:spPr>
          <a:xfrm>
            <a:off x="4085303" y="4254927"/>
            <a:ext cx="6843252"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Misdirections</a:t>
            </a:r>
            <a:endParaRPr sz="4000" b="1">
              <a:solidFill>
                <a:schemeClr val="lt1"/>
              </a:solidFill>
              <a:latin typeface="Gill Sans"/>
              <a:ea typeface="Gill Sans"/>
              <a:cs typeface="Gill Sans"/>
              <a:sym typeface="Gill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44"/>
          <p:cNvSpPr/>
          <p:nvPr/>
        </p:nvSpPr>
        <p:spPr>
          <a:xfrm rot="-5400000">
            <a:off x="5141370" y="-3532597"/>
            <a:ext cx="3518034" cy="105832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0" name="Google Shape;880;p44"/>
          <p:cNvSpPr/>
          <p:nvPr/>
        </p:nvSpPr>
        <p:spPr>
          <a:xfrm>
            <a:off x="573365" y="598949"/>
            <a:ext cx="5522635" cy="1081510"/>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81" name="Google Shape;881;p44" descr="A picture containing green&#10;&#10;Description automatically generated"/>
          <p:cNvPicPr preferRelativeResize="0"/>
          <p:nvPr/>
        </p:nvPicPr>
        <p:blipFill rotWithShape="1">
          <a:blip r:embed="rId3">
            <a:alphaModFix/>
          </a:blip>
          <a:srcRect l="3461" b="9939"/>
          <a:stretch/>
        </p:blipFill>
        <p:spPr>
          <a:xfrm>
            <a:off x="411472" y="503063"/>
            <a:ext cx="5538126" cy="1050695"/>
          </a:xfrm>
          <a:prstGeom prst="rect">
            <a:avLst/>
          </a:prstGeom>
          <a:noFill/>
          <a:ln>
            <a:noFill/>
          </a:ln>
        </p:spPr>
      </p:pic>
      <p:sp>
        <p:nvSpPr>
          <p:cNvPr id="882" name="Google Shape;882;p44"/>
          <p:cNvSpPr txBox="1"/>
          <p:nvPr/>
        </p:nvSpPr>
        <p:spPr>
          <a:xfrm>
            <a:off x="573365" y="697056"/>
            <a:ext cx="537623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Misdirection #1:</a:t>
            </a:r>
            <a:endParaRPr/>
          </a:p>
        </p:txBody>
      </p:sp>
      <p:sp>
        <p:nvSpPr>
          <p:cNvPr id="883" name="Google Shape;883;p44"/>
          <p:cNvSpPr txBox="1"/>
          <p:nvPr/>
        </p:nvSpPr>
        <p:spPr>
          <a:xfrm>
            <a:off x="6111491" y="820167"/>
            <a:ext cx="615911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lt1"/>
                </a:solidFill>
                <a:latin typeface="Gill Sans"/>
                <a:ea typeface="Gill Sans"/>
                <a:cs typeface="Gill Sans"/>
                <a:sym typeface="Gill Sans"/>
              </a:rPr>
              <a:t>Zero Tolerance for Bullying</a:t>
            </a:r>
            <a:endParaRPr/>
          </a:p>
        </p:txBody>
      </p:sp>
      <p:sp>
        <p:nvSpPr>
          <p:cNvPr id="884" name="Google Shape;884;p44"/>
          <p:cNvSpPr/>
          <p:nvPr/>
        </p:nvSpPr>
        <p:spPr>
          <a:xfrm rot="5400000">
            <a:off x="1142500" y="2158479"/>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5" name="Google Shape;885;p44"/>
          <p:cNvSpPr/>
          <p:nvPr/>
        </p:nvSpPr>
        <p:spPr>
          <a:xfrm rot="5400000">
            <a:off x="1164114" y="5440896"/>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86" name="Google Shape;886;p44" descr="Logo&#10;&#10;Description automatically generated"/>
          <p:cNvPicPr preferRelativeResize="0"/>
          <p:nvPr/>
        </p:nvPicPr>
        <p:blipFill rotWithShape="1">
          <a:blip r:embed="rId4">
            <a:alphaModFix/>
          </a:blip>
          <a:srcRect/>
          <a:stretch/>
        </p:blipFill>
        <p:spPr>
          <a:xfrm>
            <a:off x="10799748" y="5724556"/>
            <a:ext cx="1105492" cy="759543"/>
          </a:xfrm>
          <a:prstGeom prst="rect">
            <a:avLst/>
          </a:prstGeom>
          <a:noFill/>
          <a:ln>
            <a:noFill/>
          </a:ln>
        </p:spPr>
      </p:pic>
      <p:sp>
        <p:nvSpPr>
          <p:cNvPr id="887" name="Google Shape;887;p44"/>
          <p:cNvSpPr txBox="1"/>
          <p:nvPr/>
        </p:nvSpPr>
        <p:spPr>
          <a:xfrm>
            <a:off x="1763370" y="2046191"/>
            <a:ext cx="692379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Also referred to as “student exclusion” policies. Concerns:</a:t>
            </a:r>
            <a:endParaRPr/>
          </a:p>
        </p:txBody>
      </p:sp>
      <p:sp>
        <p:nvSpPr>
          <p:cNvPr id="888" name="Google Shape;888;p44"/>
          <p:cNvSpPr/>
          <p:nvPr/>
        </p:nvSpPr>
        <p:spPr>
          <a:xfrm rot="5400000">
            <a:off x="2317871" y="3053030"/>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9" name="Google Shape;889;p44"/>
          <p:cNvSpPr txBox="1"/>
          <p:nvPr/>
        </p:nvSpPr>
        <p:spPr>
          <a:xfrm>
            <a:off x="2714579" y="3000909"/>
            <a:ext cx="692379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They potentially affect a large number of students</a:t>
            </a:r>
            <a:endParaRPr/>
          </a:p>
        </p:txBody>
      </p:sp>
      <p:sp>
        <p:nvSpPr>
          <p:cNvPr id="890" name="Google Shape;890;p44"/>
          <p:cNvSpPr txBox="1"/>
          <p:nvPr/>
        </p:nvSpPr>
        <p:spPr>
          <a:xfrm>
            <a:off x="1763370" y="5422289"/>
            <a:ext cx="8801848"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School safety may occasionally demand that a student be removed from a school environment, but these situations should be rare.</a:t>
            </a:r>
            <a:endParaRPr/>
          </a:p>
        </p:txBody>
      </p:sp>
      <p:sp>
        <p:nvSpPr>
          <p:cNvPr id="891" name="Google Shape;891;p44"/>
          <p:cNvSpPr/>
          <p:nvPr/>
        </p:nvSpPr>
        <p:spPr>
          <a:xfrm rot="5400000">
            <a:off x="2284596" y="3574452"/>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2" name="Google Shape;892;p44"/>
          <p:cNvSpPr txBox="1"/>
          <p:nvPr/>
        </p:nvSpPr>
        <p:spPr>
          <a:xfrm>
            <a:off x="2714578" y="3528474"/>
            <a:ext cx="785064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Threats of severe punishments may actually discourage children and adults from reporting</a:t>
            </a:r>
            <a:endParaRPr/>
          </a:p>
        </p:txBody>
      </p:sp>
      <p:sp>
        <p:nvSpPr>
          <p:cNvPr id="893" name="Google Shape;893;p44"/>
          <p:cNvSpPr/>
          <p:nvPr/>
        </p:nvSpPr>
        <p:spPr>
          <a:xfrm rot="5400000">
            <a:off x="2284595" y="4380963"/>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4" name="Google Shape;894;p44"/>
          <p:cNvSpPr txBox="1"/>
          <p:nvPr/>
        </p:nvSpPr>
        <p:spPr>
          <a:xfrm>
            <a:off x="2714578" y="4306265"/>
            <a:ext cx="7868649"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Bullying can be an early marker of other problem behaviors. Children who bully need positive, prosocial role models, including adults and students in their school.</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45"/>
          <p:cNvSpPr/>
          <p:nvPr/>
        </p:nvSpPr>
        <p:spPr>
          <a:xfrm rot="-5400000">
            <a:off x="5141370" y="-3532597"/>
            <a:ext cx="3518034" cy="105832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1" name="Google Shape;901;p45"/>
          <p:cNvSpPr/>
          <p:nvPr/>
        </p:nvSpPr>
        <p:spPr>
          <a:xfrm>
            <a:off x="573365" y="598949"/>
            <a:ext cx="5522635" cy="1081510"/>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02" name="Google Shape;902;p45" descr="A picture containing green&#10;&#10;Description automatically generated"/>
          <p:cNvPicPr preferRelativeResize="0"/>
          <p:nvPr/>
        </p:nvPicPr>
        <p:blipFill rotWithShape="1">
          <a:blip r:embed="rId3">
            <a:alphaModFix/>
          </a:blip>
          <a:srcRect l="3461" b="9939"/>
          <a:stretch/>
        </p:blipFill>
        <p:spPr>
          <a:xfrm>
            <a:off x="411472" y="503063"/>
            <a:ext cx="5538126" cy="1050695"/>
          </a:xfrm>
          <a:prstGeom prst="rect">
            <a:avLst/>
          </a:prstGeom>
          <a:noFill/>
          <a:ln>
            <a:noFill/>
          </a:ln>
        </p:spPr>
      </p:pic>
      <p:sp>
        <p:nvSpPr>
          <p:cNvPr id="903" name="Google Shape;903;p45"/>
          <p:cNvSpPr txBox="1"/>
          <p:nvPr/>
        </p:nvSpPr>
        <p:spPr>
          <a:xfrm>
            <a:off x="573365" y="697056"/>
            <a:ext cx="537623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Misdirection #2:</a:t>
            </a:r>
            <a:endParaRPr/>
          </a:p>
        </p:txBody>
      </p:sp>
      <p:sp>
        <p:nvSpPr>
          <p:cNvPr id="904" name="Google Shape;904;p45"/>
          <p:cNvSpPr txBox="1"/>
          <p:nvPr/>
        </p:nvSpPr>
        <p:spPr>
          <a:xfrm>
            <a:off x="6257893" y="812266"/>
            <a:ext cx="615911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lt1"/>
                </a:solidFill>
                <a:latin typeface="Gill Sans"/>
                <a:ea typeface="Gill Sans"/>
                <a:cs typeface="Gill Sans"/>
                <a:sym typeface="Gill Sans"/>
              </a:rPr>
              <a:t>Conflict Resolution and </a:t>
            </a:r>
            <a:endParaRPr/>
          </a:p>
          <a:p>
            <a:pPr marL="0" marR="0" lvl="0" indent="0" algn="l" rtl="0">
              <a:spcBef>
                <a:spcPts val="0"/>
              </a:spcBef>
              <a:spcAft>
                <a:spcPts val="0"/>
              </a:spcAft>
              <a:buNone/>
            </a:pPr>
            <a:r>
              <a:rPr lang="en-US" sz="3200" b="1">
                <a:solidFill>
                  <a:schemeClr val="lt1"/>
                </a:solidFill>
                <a:latin typeface="Gill Sans"/>
                <a:ea typeface="Gill Sans"/>
                <a:cs typeface="Gill Sans"/>
                <a:sym typeface="Gill Sans"/>
              </a:rPr>
              <a:t>              Peer Mediation</a:t>
            </a:r>
            <a:endParaRPr/>
          </a:p>
        </p:txBody>
      </p:sp>
      <p:sp>
        <p:nvSpPr>
          <p:cNvPr id="905" name="Google Shape;905;p45"/>
          <p:cNvSpPr/>
          <p:nvPr/>
        </p:nvSpPr>
        <p:spPr>
          <a:xfrm rot="5400000">
            <a:off x="1142502" y="2486213"/>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06" name="Google Shape;906;p45" descr="Logo&#10;&#10;Description automatically generated"/>
          <p:cNvPicPr preferRelativeResize="0"/>
          <p:nvPr/>
        </p:nvPicPr>
        <p:blipFill rotWithShape="1">
          <a:blip r:embed="rId4">
            <a:alphaModFix/>
          </a:blip>
          <a:srcRect/>
          <a:stretch/>
        </p:blipFill>
        <p:spPr>
          <a:xfrm>
            <a:off x="10799748" y="5724556"/>
            <a:ext cx="1105492" cy="759543"/>
          </a:xfrm>
          <a:prstGeom prst="rect">
            <a:avLst/>
          </a:prstGeom>
          <a:noFill/>
          <a:ln>
            <a:noFill/>
          </a:ln>
        </p:spPr>
      </p:pic>
      <p:sp>
        <p:nvSpPr>
          <p:cNvPr id="907" name="Google Shape;907;p45"/>
          <p:cNvSpPr txBox="1"/>
          <p:nvPr/>
        </p:nvSpPr>
        <p:spPr>
          <a:xfrm>
            <a:off x="1763372" y="2373925"/>
            <a:ext cx="692379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Are often used to address conflicts among students. Concerns:</a:t>
            </a:r>
            <a:endParaRPr/>
          </a:p>
        </p:txBody>
      </p:sp>
      <p:sp>
        <p:nvSpPr>
          <p:cNvPr id="908" name="Google Shape;908;p45"/>
          <p:cNvSpPr/>
          <p:nvPr/>
        </p:nvSpPr>
        <p:spPr>
          <a:xfrm rot="5400000">
            <a:off x="2284425" y="3491432"/>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9" name="Google Shape;909;p45"/>
          <p:cNvSpPr txBox="1"/>
          <p:nvPr/>
        </p:nvSpPr>
        <p:spPr>
          <a:xfrm>
            <a:off x="2696571" y="3454866"/>
            <a:ext cx="692379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Bullying is a form of victimization, not conflict</a:t>
            </a:r>
            <a:endParaRPr/>
          </a:p>
        </p:txBody>
      </p:sp>
      <p:sp>
        <p:nvSpPr>
          <p:cNvPr id="910" name="Google Shape;910;p45"/>
          <p:cNvSpPr/>
          <p:nvPr/>
        </p:nvSpPr>
        <p:spPr>
          <a:xfrm rot="5400000">
            <a:off x="2284426" y="4190436"/>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1" name="Google Shape;911;p45"/>
          <p:cNvSpPr txBox="1"/>
          <p:nvPr/>
        </p:nvSpPr>
        <p:spPr>
          <a:xfrm>
            <a:off x="2714580" y="4104391"/>
            <a:ext cx="785064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Mediating a bullying incident may send inappropriate messages to the students who are involved</a:t>
            </a:r>
            <a:endParaRPr/>
          </a:p>
        </p:txBody>
      </p:sp>
      <p:sp>
        <p:nvSpPr>
          <p:cNvPr id="912" name="Google Shape;912;p45"/>
          <p:cNvSpPr/>
          <p:nvPr/>
        </p:nvSpPr>
        <p:spPr>
          <a:xfrm rot="5400000">
            <a:off x="2284427" y="5035734"/>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3" name="Google Shape;913;p45"/>
          <p:cNvSpPr txBox="1"/>
          <p:nvPr/>
        </p:nvSpPr>
        <p:spPr>
          <a:xfrm>
            <a:off x="2696571" y="5022994"/>
            <a:ext cx="786864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Mediation may further victimize or traumatize a child who has been bullied.</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46"/>
          <p:cNvSpPr/>
          <p:nvPr/>
        </p:nvSpPr>
        <p:spPr>
          <a:xfrm rot="-5400000">
            <a:off x="5141370" y="-3532597"/>
            <a:ext cx="3518034" cy="105832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0" name="Google Shape;920;p46"/>
          <p:cNvSpPr/>
          <p:nvPr/>
        </p:nvSpPr>
        <p:spPr>
          <a:xfrm>
            <a:off x="573365" y="598949"/>
            <a:ext cx="5522635" cy="1081510"/>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21" name="Google Shape;921;p46" descr="A picture containing green&#10;&#10;Description automatically generated"/>
          <p:cNvPicPr preferRelativeResize="0"/>
          <p:nvPr/>
        </p:nvPicPr>
        <p:blipFill rotWithShape="1">
          <a:blip r:embed="rId3">
            <a:alphaModFix/>
          </a:blip>
          <a:srcRect l="3461" b="9939"/>
          <a:stretch/>
        </p:blipFill>
        <p:spPr>
          <a:xfrm>
            <a:off x="411472" y="503063"/>
            <a:ext cx="5538126" cy="1050695"/>
          </a:xfrm>
          <a:prstGeom prst="rect">
            <a:avLst/>
          </a:prstGeom>
          <a:noFill/>
          <a:ln>
            <a:noFill/>
          </a:ln>
        </p:spPr>
      </p:pic>
      <p:sp>
        <p:nvSpPr>
          <p:cNvPr id="922" name="Google Shape;922;p46"/>
          <p:cNvSpPr txBox="1"/>
          <p:nvPr/>
        </p:nvSpPr>
        <p:spPr>
          <a:xfrm>
            <a:off x="573365" y="697056"/>
            <a:ext cx="537623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Misdirection #2:</a:t>
            </a:r>
            <a:endParaRPr/>
          </a:p>
        </p:txBody>
      </p:sp>
      <p:sp>
        <p:nvSpPr>
          <p:cNvPr id="923" name="Google Shape;923;p46"/>
          <p:cNvSpPr txBox="1"/>
          <p:nvPr/>
        </p:nvSpPr>
        <p:spPr>
          <a:xfrm>
            <a:off x="6257893" y="812266"/>
            <a:ext cx="615911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lt1"/>
                </a:solidFill>
                <a:latin typeface="Gill Sans"/>
                <a:ea typeface="Gill Sans"/>
                <a:cs typeface="Gill Sans"/>
                <a:sym typeface="Gill Sans"/>
              </a:rPr>
              <a:t>Conflict Resolution and </a:t>
            </a:r>
            <a:endParaRPr/>
          </a:p>
          <a:p>
            <a:pPr marL="0" marR="0" lvl="0" indent="0" algn="l" rtl="0">
              <a:spcBef>
                <a:spcPts val="0"/>
              </a:spcBef>
              <a:spcAft>
                <a:spcPts val="0"/>
              </a:spcAft>
              <a:buNone/>
            </a:pPr>
            <a:r>
              <a:rPr lang="en-US" sz="3200" b="1">
                <a:solidFill>
                  <a:schemeClr val="lt1"/>
                </a:solidFill>
                <a:latin typeface="Gill Sans"/>
                <a:ea typeface="Gill Sans"/>
                <a:cs typeface="Gill Sans"/>
                <a:sym typeface="Gill Sans"/>
              </a:rPr>
              <a:t>              Peer Mediation</a:t>
            </a:r>
            <a:endParaRPr/>
          </a:p>
        </p:txBody>
      </p:sp>
      <p:sp>
        <p:nvSpPr>
          <p:cNvPr id="924" name="Google Shape;924;p46"/>
          <p:cNvSpPr/>
          <p:nvPr/>
        </p:nvSpPr>
        <p:spPr>
          <a:xfrm rot="5400000">
            <a:off x="1152138" y="2399726"/>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25" name="Google Shape;925;p46" descr="Logo&#10;&#10;Description automatically generated"/>
          <p:cNvPicPr preferRelativeResize="0"/>
          <p:nvPr/>
        </p:nvPicPr>
        <p:blipFill rotWithShape="1">
          <a:blip r:embed="rId4">
            <a:alphaModFix/>
          </a:blip>
          <a:srcRect/>
          <a:stretch/>
        </p:blipFill>
        <p:spPr>
          <a:xfrm>
            <a:off x="10799748" y="5582414"/>
            <a:ext cx="1105492" cy="759543"/>
          </a:xfrm>
          <a:prstGeom prst="rect">
            <a:avLst/>
          </a:prstGeom>
          <a:noFill/>
          <a:ln>
            <a:noFill/>
          </a:ln>
        </p:spPr>
      </p:pic>
      <p:sp>
        <p:nvSpPr>
          <p:cNvPr id="926" name="Google Shape;926;p46"/>
          <p:cNvSpPr txBox="1"/>
          <p:nvPr/>
        </p:nvSpPr>
        <p:spPr>
          <a:xfrm>
            <a:off x="1763372" y="2373925"/>
            <a:ext cx="692379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Consider a trauma-informed approach</a:t>
            </a:r>
            <a:endParaRPr/>
          </a:p>
        </p:txBody>
      </p:sp>
      <p:sp>
        <p:nvSpPr>
          <p:cNvPr id="927" name="Google Shape;927;p46"/>
          <p:cNvSpPr/>
          <p:nvPr/>
        </p:nvSpPr>
        <p:spPr>
          <a:xfrm rot="5400000">
            <a:off x="2284425" y="3079489"/>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8" name="Google Shape;928;p46"/>
          <p:cNvSpPr txBox="1"/>
          <p:nvPr/>
        </p:nvSpPr>
        <p:spPr>
          <a:xfrm>
            <a:off x="2696571" y="3036196"/>
            <a:ext cx="692379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Children who have been bullied may have experienced trauma</a:t>
            </a:r>
            <a:endParaRPr/>
          </a:p>
        </p:txBody>
      </p:sp>
      <p:sp>
        <p:nvSpPr>
          <p:cNvPr id="929" name="Google Shape;929;p46"/>
          <p:cNvSpPr/>
          <p:nvPr/>
        </p:nvSpPr>
        <p:spPr>
          <a:xfrm rot="5400000">
            <a:off x="2284425" y="3761935"/>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0" name="Google Shape;930;p46"/>
          <p:cNvSpPr txBox="1"/>
          <p:nvPr/>
        </p:nvSpPr>
        <p:spPr>
          <a:xfrm>
            <a:off x="2696571" y="3713982"/>
            <a:ext cx="785064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May need practices to address trauma and avoid those that re-traumatize</a:t>
            </a:r>
            <a:endParaRPr/>
          </a:p>
        </p:txBody>
      </p:sp>
      <p:sp>
        <p:nvSpPr>
          <p:cNvPr id="931" name="Google Shape;931;p46"/>
          <p:cNvSpPr/>
          <p:nvPr/>
        </p:nvSpPr>
        <p:spPr>
          <a:xfrm rot="5400000">
            <a:off x="2284424" y="5443668"/>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2" name="Google Shape;932;p46"/>
          <p:cNvSpPr/>
          <p:nvPr/>
        </p:nvSpPr>
        <p:spPr>
          <a:xfrm rot="5400000">
            <a:off x="1152137" y="4436196"/>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3" name="Google Shape;933;p46"/>
          <p:cNvSpPr txBox="1"/>
          <p:nvPr/>
        </p:nvSpPr>
        <p:spPr>
          <a:xfrm>
            <a:off x="1763371" y="4415311"/>
            <a:ext cx="861155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Restorative practices require significant time and training by professionals</a:t>
            </a:r>
            <a:endParaRPr/>
          </a:p>
        </p:txBody>
      </p:sp>
      <p:sp>
        <p:nvSpPr>
          <p:cNvPr id="934" name="Google Shape;934;p46"/>
          <p:cNvSpPr txBox="1"/>
          <p:nvPr/>
        </p:nvSpPr>
        <p:spPr>
          <a:xfrm>
            <a:off x="2769841" y="5390318"/>
            <a:ext cx="785064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Could be appropriate in certain contexts with the right professionals</a:t>
            </a:r>
            <a:endParaRPr/>
          </a:p>
        </p:txBody>
      </p:sp>
      <p:sp>
        <p:nvSpPr>
          <p:cNvPr id="935" name="Google Shape;935;p46"/>
          <p:cNvSpPr/>
          <p:nvPr/>
        </p:nvSpPr>
        <p:spPr>
          <a:xfrm rot="5400000">
            <a:off x="2284424" y="6156323"/>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6" name="Google Shape;936;p46"/>
          <p:cNvSpPr txBox="1"/>
          <p:nvPr/>
        </p:nvSpPr>
        <p:spPr>
          <a:xfrm>
            <a:off x="2769841" y="6102973"/>
            <a:ext cx="785064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This situation is not common in most peer mediation programs in schools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p47"/>
          <p:cNvSpPr/>
          <p:nvPr/>
        </p:nvSpPr>
        <p:spPr>
          <a:xfrm rot="-5400000">
            <a:off x="5141370" y="-3532597"/>
            <a:ext cx="3518034" cy="105832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3" name="Google Shape;943;p47"/>
          <p:cNvSpPr/>
          <p:nvPr/>
        </p:nvSpPr>
        <p:spPr>
          <a:xfrm>
            <a:off x="573365" y="598949"/>
            <a:ext cx="5522635" cy="1081510"/>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44" name="Google Shape;944;p47" descr="A picture containing green&#10;&#10;Description automatically generated"/>
          <p:cNvPicPr preferRelativeResize="0"/>
          <p:nvPr/>
        </p:nvPicPr>
        <p:blipFill rotWithShape="1">
          <a:blip r:embed="rId3">
            <a:alphaModFix/>
          </a:blip>
          <a:srcRect l="3461" b="9939"/>
          <a:stretch/>
        </p:blipFill>
        <p:spPr>
          <a:xfrm>
            <a:off x="411472" y="503063"/>
            <a:ext cx="5538126" cy="1050695"/>
          </a:xfrm>
          <a:prstGeom prst="rect">
            <a:avLst/>
          </a:prstGeom>
          <a:noFill/>
          <a:ln>
            <a:noFill/>
          </a:ln>
        </p:spPr>
      </p:pic>
      <p:sp>
        <p:nvSpPr>
          <p:cNvPr id="945" name="Google Shape;945;p47"/>
          <p:cNvSpPr txBox="1"/>
          <p:nvPr/>
        </p:nvSpPr>
        <p:spPr>
          <a:xfrm>
            <a:off x="573365" y="697056"/>
            <a:ext cx="537623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Misdirection #3:</a:t>
            </a:r>
            <a:endParaRPr/>
          </a:p>
        </p:txBody>
      </p:sp>
      <p:sp>
        <p:nvSpPr>
          <p:cNvPr id="946" name="Google Shape;946;p47"/>
          <p:cNvSpPr txBox="1"/>
          <p:nvPr/>
        </p:nvSpPr>
        <p:spPr>
          <a:xfrm>
            <a:off x="6257893" y="812266"/>
            <a:ext cx="615911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lt1"/>
                </a:solidFill>
                <a:latin typeface="Gill Sans"/>
                <a:ea typeface="Gill Sans"/>
                <a:cs typeface="Gill Sans"/>
                <a:sym typeface="Gill Sans"/>
              </a:rPr>
              <a:t>Group Therapeutic     </a:t>
            </a:r>
            <a:endParaRPr/>
          </a:p>
          <a:p>
            <a:pPr marL="0" marR="0" lvl="0" indent="0" algn="l" rtl="0">
              <a:spcBef>
                <a:spcPts val="0"/>
              </a:spcBef>
              <a:spcAft>
                <a:spcPts val="0"/>
              </a:spcAft>
              <a:buNone/>
            </a:pPr>
            <a:r>
              <a:rPr lang="en-US" sz="3200" b="1">
                <a:solidFill>
                  <a:schemeClr val="lt1"/>
                </a:solidFill>
                <a:latin typeface="Gill Sans"/>
                <a:ea typeface="Gill Sans"/>
                <a:cs typeface="Gill Sans"/>
                <a:sym typeface="Gill Sans"/>
              </a:rPr>
              <a:t>            Treatment</a:t>
            </a:r>
            <a:endParaRPr/>
          </a:p>
        </p:txBody>
      </p:sp>
      <p:sp>
        <p:nvSpPr>
          <p:cNvPr id="947" name="Google Shape;947;p47"/>
          <p:cNvSpPr/>
          <p:nvPr/>
        </p:nvSpPr>
        <p:spPr>
          <a:xfrm rot="5400000">
            <a:off x="1077690" y="2727551"/>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48" name="Google Shape;948;p47" descr="Logo&#10;&#10;Description automatically generated"/>
          <p:cNvPicPr preferRelativeResize="0"/>
          <p:nvPr/>
        </p:nvPicPr>
        <p:blipFill rotWithShape="1">
          <a:blip r:embed="rId4">
            <a:alphaModFix/>
          </a:blip>
          <a:srcRect/>
          <a:stretch/>
        </p:blipFill>
        <p:spPr>
          <a:xfrm>
            <a:off x="10725302" y="5665962"/>
            <a:ext cx="1105492" cy="759543"/>
          </a:xfrm>
          <a:prstGeom prst="rect">
            <a:avLst/>
          </a:prstGeom>
          <a:noFill/>
          <a:ln>
            <a:noFill/>
          </a:ln>
        </p:spPr>
      </p:pic>
      <p:sp>
        <p:nvSpPr>
          <p:cNvPr id="949" name="Google Shape;949;p47"/>
          <p:cNvSpPr txBox="1"/>
          <p:nvPr/>
        </p:nvSpPr>
        <p:spPr>
          <a:xfrm>
            <a:off x="1688924" y="2701750"/>
            <a:ext cx="692379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Group treatment with children who bully</a:t>
            </a:r>
            <a:endParaRPr/>
          </a:p>
        </p:txBody>
      </p:sp>
      <p:sp>
        <p:nvSpPr>
          <p:cNvPr id="950" name="Google Shape;950;p47"/>
          <p:cNvSpPr/>
          <p:nvPr/>
        </p:nvSpPr>
        <p:spPr>
          <a:xfrm rot="5400000">
            <a:off x="2209977" y="3407314"/>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1" name="Google Shape;951;p47"/>
          <p:cNvSpPr txBox="1"/>
          <p:nvPr/>
        </p:nvSpPr>
        <p:spPr>
          <a:xfrm>
            <a:off x="2622123" y="3364021"/>
            <a:ext cx="692379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May involve anger management, skill-building, empathy-building, and self-esteem enhancement </a:t>
            </a:r>
            <a:endParaRPr/>
          </a:p>
        </p:txBody>
      </p:sp>
      <p:sp>
        <p:nvSpPr>
          <p:cNvPr id="952" name="Google Shape;952;p47"/>
          <p:cNvSpPr/>
          <p:nvPr/>
        </p:nvSpPr>
        <p:spPr>
          <a:xfrm rot="5400000">
            <a:off x="2209978" y="5223007"/>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3" name="Google Shape;953;p47"/>
          <p:cNvSpPr/>
          <p:nvPr/>
        </p:nvSpPr>
        <p:spPr>
          <a:xfrm rot="5400000">
            <a:off x="1077690" y="4402214"/>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4" name="Google Shape;954;p47"/>
          <p:cNvSpPr txBox="1"/>
          <p:nvPr/>
        </p:nvSpPr>
        <p:spPr>
          <a:xfrm>
            <a:off x="1688924" y="4415578"/>
            <a:ext cx="861155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Well intentioned but often counter-productive</a:t>
            </a:r>
            <a:endParaRPr/>
          </a:p>
        </p:txBody>
      </p:sp>
      <p:sp>
        <p:nvSpPr>
          <p:cNvPr id="955" name="Google Shape;955;p47"/>
          <p:cNvSpPr txBox="1"/>
          <p:nvPr/>
        </p:nvSpPr>
        <p:spPr>
          <a:xfrm>
            <a:off x="2695395" y="5169657"/>
            <a:ext cx="7124995"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Why? Group members can serve as poor role models and reinforce each others’ antisocial and bullying behavior.</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48"/>
          <p:cNvSpPr/>
          <p:nvPr/>
        </p:nvSpPr>
        <p:spPr>
          <a:xfrm rot="-5400000">
            <a:off x="5141370" y="-3532597"/>
            <a:ext cx="3518034" cy="105832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2" name="Google Shape;962;p48"/>
          <p:cNvSpPr/>
          <p:nvPr/>
        </p:nvSpPr>
        <p:spPr>
          <a:xfrm>
            <a:off x="573365" y="598949"/>
            <a:ext cx="5522635" cy="1081510"/>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63" name="Google Shape;963;p48" descr="A picture containing green&#10;&#10;Description automatically generated"/>
          <p:cNvPicPr preferRelativeResize="0"/>
          <p:nvPr/>
        </p:nvPicPr>
        <p:blipFill rotWithShape="1">
          <a:blip r:embed="rId3">
            <a:alphaModFix/>
          </a:blip>
          <a:srcRect l="3461" b="9939"/>
          <a:stretch/>
        </p:blipFill>
        <p:spPr>
          <a:xfrm>
            <a:off x="411472" y="503063"/>
            <a:ext cx="5538126" cy="1050695"/>
          </a:xfrm>
          <a:prstGeom prst="rect">
            <a:avLst/>
          </a:prstGeom>
          <a:noFill/>
          <a:ln>
            <a:noFill/>
          </a:ln>
        </p:spPr>
      </p:pic>
      <p:sp>
        <p:nvSpPr>
          <p:cNvPr id="964" name="Google Shape;964;p48"/>
          <p:cNvSpPr txBox="1"/>
          <p:nvPr/>
        </p:nvSpPr>
        <p:spPr>
          <a:xfrm>
            <a:off x="573365" y="697056"/>
            <a:ext cx="537623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Misdirection #4:</a:t>
            </a:r>
            <a:endParaRPr/>
          </a:p>
        </p:txBody>
      </p:sp>
      <p:sp>
        <p:nvSpPr>
          <p:cNvPr id="965" name="Google Shape;965;p48"/>
          <p:cNvSpPr txBox="1"/>
          <p:nvPr/>
        </p:nvSpPr>
        <p:spPr>
          <a:xfrm>
            <a:off x="6257893" y="812266"/>
            <a:ext cx="615911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lt1"/>
                </a:solidFill>
                <a:latin typeface="Gill Sans"/>
                <a:ea typeface="Gill Sans"/>
                <a:cs typeface="Gill Sans"/>
                <a:sym typeface="Gill Sans"/>
              </a:rPr>
              <a:t>The Relationship Between </a:t>
            </a:r>
            <a:endParaRPr/>
          </a:p>
          <a:p>
            <a:pPr marL="0" marR="0" lvl="0" indent="0" algn="l" rtl="0">
              <a:spcBef>
                <a:spcPts val="0"/>
              </a:spcBef>
              <a:spcAft>
                <a:spcPts val="0"/>
              </a:spcAft>
              <a:buNone/>
            </a:pPr>
            <a:r>
              <a:rPr lang="en-US" sz="3200" b="1">
                <a:solidFill>
                  <a:schemeClr val="lt1"/>
                </a:solidFill>
                <a:latin typeface="Gill Sans"/>
                <a:ea typeface="Gill Sans"/>
                <a:cs typeface="Gill Sans"/>
                <a:sym typeface="Gill Sans"/>
              </a:rPr>
              <a:t>          Bullying and Suicide</a:t>
            </a:r>
            <a:endParaRPr/>
          </a:p>
        </p:txBody>
      </p:sp>
      <p:sp>
        <p:nvSpPr>
          <p:cNvPr id="966" name="Google Shape;966;p48"/>
          <p:cNvSpPr/>
          <p:nvPr/>
        </p:nvSpPr>
        <p:spPr>
          <a:xfrm rot="5400000">
            <a:off x="1054701" y="2191358"/>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67" name="Google Shape;967;p48" descr="Logo&#10;&#10;Description automatically generated"/>
          <p:cNvPicPr preferRelativeResize="0"/>
          <p:nvPr/>
        </p:nvPicPr>
        <p:blipFill rotWithShape="1">
          <a:blip r:embed="rId4">
            <a:alphaModFix/>
          </a:blip>
          <a:srcRect/>
          <a:stretch/>
        </p:blipFill>
        <p:spPr>
          <a:xfrm>
            <a:off x="10725302" y="5680543"/>
            <a:ext cx="1105492" cy="759543"/>
          </a:xfrm>
          <a:prstGeom prst="rect">
            <a:avLst/>
          </a:prstGeom>
          <a:noFill/>
          <a:ln>
            <a:noFill/>
          </a:ln>
        </p:spPr>
      </p:pic>
      <p:sp>
        <p:nvSpPr>
          <p:cNvPr id="968" name="Google Shape;968;p48"/>
          <p:cNvSpPr txBox="1"/>
          <p:nvPr/>
        </p:nvSpPr>
        <p:spPr>
          <a:xfrm>
            <a:off x="1665935" y="2165557"/>
            <a:ext cx="692379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Overstating or simplifying the </a:t>
            </a:r>
            <a:endParaRPr/>
          </a:p>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relationship between bullying and suicide</a:t>
            </a:r>
            <a:endParaRPr/>
          </a:p>
        </p:txBody>
      </p:sp>
      <p:sp>
        <p:nvSpPr>
          <p:cNvPr id="969" name="Google Shape;969;p48"/>
          <p:cNvSpPr/>
          <p:nvPr/>
        </p:nvSpPr>
        <p:spPr>
          <a:xfrm rot="5400000">
            <a:off x="2240851" y="3214330"/>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0" name="Google Shape;970;p48"/>
          <p:cNvSpPr txBox="1"/>
          <p:nvPr/>
        </p:nvSpPr>
        <p:spPr>
          <a:xfrm>
            <a:off x="2611114" y="3138130"/>
            <a:ext cx="746890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Media publicity around suicides by youth who were bullied by peers has led to assumptions that bullying </a:t>
            </a:r>
            <a:r>
              <a:rPr lang="en-US" sz="2000" u="sng">
                <a:solidFill>
                  <a:schemeClr val="dk1"/>
                </a:solidFill>
                <a:latin typeface="Gill Sans"/>
                <a:ea typeface="Gill Sans"/>
                <a:cs typeface="Gill Sans"/>
                <a:sym typeface="Gill Sans"/>
              </a:rPr>
              <a:t>often leads directly</a:t>
            </a:r>
            <a:r>
              <a:rPr lang="en-US" sz="2000">
                <a:solidFill>
                  <a:schemeClr val="dk1"/>
                </a:solidFill>
                <a:latin typeface="Gill Sans"/>
                <a:ea typeface="Gill Sans"/>
                <a:cs typeface="Gill Sans"/>
                <a:sym typeface="Gill Sans"/>
              </a:rPr>
              <a:t> to suicide</a:t>
            </a:r>
            <a:endParaRPr/>
          </a:p>
        </p:txBody>
      </p:sp>
      <p:sp>
        <p:nvSpPr>
          <p:cNvPr id="971" name="Google Shape;971;p48"/>
          <p:cNvSpPr/>
          <p:nvPr/>
        </p:nvSpPr>
        <p:spPr>
          <a:xfrm rot="5400000">
            <a:off x="1054701" y="4109746"/>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2" name="Google Shape;972;p48"/>
          <p:cNvSpPr txBox="1"/>
          <p:nvPr/>
        </p:nvSpPr>
        <p:spPr>
          <a:xfrm>
            <a:off x="1665935" y="4021099"/>
            <a:ext cx="886013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These assumptions are unhelpful and potentially harmful. Why?</a:t>
            </a:r>
            <a:endParaRPr/>
          </a:p>
        </p:txBody>
      </p:sp>
      <p:sp>
        <p:nvSpPr>
          <p:cNvPr id="973" name="Google Shape;973;p48"/>
          <p:cNvSpPr/>
          <p:nvPr/>
        </p:nvSpPr>
        <p:spPr>
          <a:xfrm rot="5400000">
            <a:off x="2240849" y="4987263"/>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4" name="Google Shape;974;p48"/>
          <p:cNvSpPr txBox="1"/>
          <p:nvPr/>
        </p:nvSpPr>
        <p:spPr>
          <a:xfrm>
            <a:off x="2611114" y="4933913"/>
            <a:ext cx="692379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It encourages sensationalized reporting</a:t>
            </a:r>
            <a:endParaRPr/>
          </a:p>
        </p:txBody>
      </p:sp>
      <p:sp>
        <p:nvSpPr>
          <p:cNvPr id="975" name="Google Shape;975;p48"/>
          <p:cNvSpPr/>
          <p:nvPr/>
        </p:nvSpPr>
        <p:spPr>
          <a:xfrm rot="5400000">
            <a:off x="2240850" y="5543812"/>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6" name="Google Shape;976;p48"/>
          <p:cNvSpPr txBox="1"/>
          <p:nvPr/>
        </p:nvSpPr>
        <p:spPr>
          <a:xfrm>
            <a:off x="2611114" y="5489145"/>
            <a:ext cx="692379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It fails to recognize the complex causes and risk factors of suicide </a:t>
            </a:r>
            <a:endParaRPr/>
          </a:p>
        </p:txBody>
      </p:sp>
      <p:sp>
        <p:nvSpPr>
          <p:cNvPr id="977" name="Google Shape;977;p48"/>
          <p:cNvSpPr/>
          <p:nvPr/>
        </p:nvSpPr>
        <p:spPr>
          <a:xfrm rot="5400000">
            <a:off x="2240849" y="6101982"/>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8" name="Google Shape;978;p48"/>
          <p:cNvSpPr txBox="1"/>
          <p:nvPr/>
        </p:nvSpPr>
        <p:spPr>
          <a:xfrm>
            <a:off x="2634103" y="6044377"/>
            <a:ext cx="789196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It perpetuates the false belief that suicide is a natural response to being bullied</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p49"/>
          <p:cNvSpPr/>
          <p:nvPr/>
        </p:nvSpPr>
        <p:spPr>
          <a:xfrm rot="-5400000">
            <a:off x="5141370" y="-3532597"/>
            <a:ext cx="3518034" cy="105832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5" name="Google Shape;985;p49"/>
          <p:cNvSpPr/>
          <p:nvPr/>
        </p:nvSpPr>
        <p:spPr>
          <a:xfrm>
            <a:off x="573365" y="598949"/>
            <a:ext cx="5522635" cy="1081510"/>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86" name="Google Shape;986;p49" descr="A picture containing green&#10;&#10;Description automatically generated"/>
          <p:cNvPicPr preferRelativeResize="0"/>
          <p:nvPr/>
        </p:nvPicPr>
        <p:blipFill rotWithShape="1">
          <a:blip r:embed="rId3">
            <a:alphaModFix/>
          </a:blip>
          <a:srcRect l="3461" b="9939"/>
          <a:stretch/>
        </p:blipFill>
        <p:spPr>
          <a:xfrm>
            <a:off x="411472" y="503063"/>
            <a:ext cx="5538126" cy="1050695"/>
          </a:xfrm>
          <a:prstGeom prst="rect">
            <a:avLst/>
          </a:prstGeom>
          <a:noFill/>
          <a:ln>
            <a:noFill/>
          </a:ln>
        </p:spPr>
      </p:pic>
      <p:sp>
        <p:nvSpPr>
          <p:cNvPr id="987" name="Google Shape;987;p49"/>
          <p:cNvSpPr txBox="1"/>
          <p:nvPr/>
        </p:nvSpPr>
        <p:spPr>
          <a:xfrm>
            <a:off x="573365" y="697056"/>
            <a:ext cx="537623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Misdirection #5:</a:t>
            </a:r>
            <a:endParaRPr/>
          </a:p>
        </p:txBody>
      </p:sp>
      <p:sp>
        <p:nvSpPr>
          <p:cNvPr id="988" name="Google Shape;988;p49"/>
          <p:cNvSpPr txBox="1"/>
          <p:nvPr/>
        </p:nvSpPr>
        <p:spPr>
          <a:xfrm>
            <a:off x="6257893" y="812266"/>
            <a:ext cx="615911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lt1"/>
                </a:solidFill>
                <a:latin typeface="Gill Sans"/>
                <a:ea typeface="Gill Sans"/>
                <a:cs typeface="Gill Sans"/>
                <a:sym typeface="Gill Sans"/>
              </a:rPr>
              <a:t>Simple, Short-Term </a:t>
            </a:r>
            <a:endParaRPr/>
          </a:p>
          <a:p>
            <a:pPr marL="0" marR="0" lvl="0" indent="0" algn="l" rtl="0">
              <a:spcBef>
                <a:spcPts val="0"/>
              </a:spcBef>
              <a:spcAft>
                <a:spcPts val="0"/>
              </a:spcAft>
              <a:buNone/>
            </a:pPr>
            <a:r>
              <a:rPr lang="en-US" sz="3200" b="1">
                <a:solidFill>
                  <a:schemeClr val="lt1"/>
                </a:solidFill>
                <a:latin typeface="Gill Sans"/>
                <a:ea typeface="Gill Sans"/>
                <a:cs typeface="Gill Sans"/>
                <a:sym typeface="Gill Sans"/>
              </a:rPr>
              <a:t>              Solutions</a:t>
            </a:r>
            <a:endParaRPr/>
          </a:p>
        </p:txBody>
      </p:sp>
      <p:sp>
        <p:nvSpPr>
          <p:cNvPr id="989" name="Google Shape;989;p49"/>
          <p:cNvSpPr/>
          <p:nvPr/>
        </p:nvSpPr>
        <p:spPr>
          <a:xfrm rot="5400000">
            <a:off x="967029" y="2667150"/>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90" name="Google Shape;990;p49" descr="Logo&#10;&#10;Description automatically generated"/>
          <p:cNvPicPr preferRelativeResize="0"/>
          <p:nvPr/>
        </p:nvPicPr>
        <p:blipFill rotWithShape="1">
          <a:blip r:embed="rId4">
            <a:alphaModFix/>
          </a:blip>
          <a:srcRect/>
          <a:stretch/>
        </p:blipFill>
        <p:spPr>
          <a:xfrm>
            <a:off x="10725302" y="5680543"/>
            <a:ext cx="1105492" cy="759543"/>
          </a:xfrm>
          <a:prstGeom prst="rect">
            <a:avLst/>
          </a:prstGeom>
          <a:noFill/>
          <a:ln>
            <a:noFill/>
          </a:ln>
        </p:spPr>
      </p:pic>
      <p:sp>
        <p:nvSpPr>
          <p:cNvPr id="991" name="Google Shape;991;p49"/>
          <p:cNvSpPr txBox="1"/>
          <p:nvPr/>
        </p:nvSpPr>
        <p:spPr>
          <a:xfrm>
            <a:off x="1578263" y="2641349"/>
            <a:ext cx="692379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Often administrators and staff adopt a short-term, piecemeal approach</a:t>
            </a:r>
            <a:endParaRPr/>
          </a:p>
        </p:txBody>
      </p:sp>
      <p:sp>
        <p:nvSpPr>
          <p:cNvPr id="992" name="Google Shape;992;p49"/>
          <p:cNvSpPr/>
          <p:nvPr/>
        </p:nvSpPr>
        <p:spPr>
          <a:xfrm rot="5400000">
            <a:off x="2153179" y="3850221"/>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3" name="Google Shape;993;p49"/>
          <p:cNvSpPr txBox="1"/>
          <p:nvPr/>
        </p:nvSpPr>
        <p:spPr>
          <a:xfrm>
            <a:off x="2523442" y="3774021"/>
            <a:ext cx="746890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Bullying may be the topic of a staff in-service training, PTO meeting, school-wide assembly, lessons taught by individual teachers</a:t>
            </a:r>
            <a:endParaRPr/>
          </a:p>
        </p:txBody>
      </p:sp>
      <p:sp>
        <p:nvSpPr>
          <p:cNvPr id="994" name="Google Shape;994;p49"/>
          <p:cNvSpPr/>
          <p:nvPr/>
        </p:nvSpPr>
        <p:spPr>
          <a:xfrm rot="5400000">
            <a:off x="2153179" y="4792872"/>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5" name="Google Shape;995;p49"/>
          <p:cNvSpPr txBox="1"/>
          <p:nvPr/>
        </p:nvSpPr>
        <p:spPr>
          <a:xfrm>
            <a:off x="2523442" y="4716672"/>
            <a:ext cx="746890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These efforts may be good first steps but are unlikely to reduce bullying on their own.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5"/>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 name="Google Shape;159;p5"/>
          <p:cNvSpPr/>
          <p:nvPr/>
        </p:nvSpPr>
        <p:spPr>
          <a:xfrm>
            <a:off x="922825" y="651873"/>
            <a:ext cx="7065476"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0" name="Google Shape;160;p5" descr="A picture containing green&#10;&#10;Description automatically generated"/>
          <p:cNvPicPr preferRelativeResize="0"/>
          <p:nvPr/>
        </p:nvPicPr>
        <p:blipFill rotWithShape="1">
          <a:blip r:embed="rId3">
            <a:alphaModFix/>
          </a:blip>
          <a:srcRect l="3461" b="9939"/>
          <a:stretch/>
        </p:blipFill>
        <p:spPr>
          <a:xfrm>
            <a:off x="567366" y="490132"/>
            <a:ext cx="7293934" cy="1050695"/>
          </a:xfrm>
          <a:prstGeom prst="rect">
            <a:avLst/>
          </a:prstGeom>
          <a:noFill/>
          <a:ln>
            <a:noFill/>
          </a:ln>
        </p:spPr>
      </p:pic>
      <p:sp>
        <p:nvSpPr>
          <p:cNvPr id="161" name="Google Shape;161;p5"/>
          <p:cNvSpPr txBox="1"/>
          <p:nvPr/>
        </p:nvSpPr>
        <p:spPr>
          <a:xfrm>
            <a:off x="922824" y="669105"/>
            <a:ext cx="658301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Learning Objectives</a:t>
            </a:r>
            <a:endParaRPr/>
          </a:p>
        </p:txBody>
      </p:sp>
      <p:sp>
        <p:nvSpPr>
          <p:cNvPr id="162" name="Google Shape;162;p5"/>
          <p:cNvSpPr txBox="1"/>
          <p:nvPr/>
        </p:nvSpPr>
        <p:spPr>
          <a:xfrm>
            <a:off x="2027275" y="2137307"/>
            <a:ext cx="817659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Identify specific pathways for implementing bullying prevention best practices and policies.</a:t>
            </a:r>
            <a:endParaRPr/>
          </a:p>
        </p:txBody>
      </p:sp>
      <p:sp>
        <p:nvSpPr>
          <p:cNvPr id="163" name="Google Shape;163;p5"/>
          <p:cNvSpPr/>
          <p:nvPr/>
        </p:nvSpPr>
        <p:spPr>
          <a:xfrm rot="5400000">
            <a:off x="1450762" y="2343897"/>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4" name="Google Shape;164;p5"/>
          <p:cNvSpPr/>
          <p:nvPr/>
        </p:nvSpPr>
        <p:spPr>
          <a:xfrm rot="5400000">
            <a:off x="2386248" y="3254540"/>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5" name="Google Shape;165;p5"/>
          <p:cNvSpPr/>
          <p:nvPr/>
        </p:nvSpPr>
        <p:spPr>
          <a:xfrm rot="5400000">
            <a:off x="1450762" y="4256117"/>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6" name="Google Shape;166;p5" descr="Logo&#10;&#10;Description automatically generated"/>
          <p:cNvPicPr preferRelativeResize="0"/>
          <p:nvPr/>
        </p:nvPicPr>
        <p:blipFill rotWithShape="1">
          <a:blip r:embed="rId4">
            <a:alphaModFix/>
          </a:blip>
          <a:srcRect/>
          <a:stretch/>
        </p:blipFill>
        <p:spPr>
          <a:xfrm>
            <a:off x="10674933" y="5638800"/>
            <a:ext cx="1230307" cy="845299"/>
          </a:xfrm>
          <a:prstGeom prst="rect">
            <a:avLst/>
          </a:prstGeom>
          <a:noFill/>
          <a:ln>
            <a:noFill/>
          </a:ln>
        </p:spPr>
      </p:pic>
      <p:sp>
        <p:nvSpPr>
          <p:cNvPr id="167" name="Google Shape;167;p5"/>
          <p:cNvSpPr txBox="1"/>
          <p:nvPr/>
        </p:nvSpPr>
        <p:spPr>
          <a:xfrm>
            <a:off x="2869218" y="3079109"/>
            <a:ext cx="692379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Understanding potentially harmful strategies as well as how and why to avoid them.</a:t>
            </a:r>
            <a:endParaRPr/>
          </a:p>
        </p:txBody>
      </p:sp>
      <p:sp>
        <p:nvSpPr>
          <p:cNvPr id="168" name="Google Shape;168;p5"/>
          <p:cNvSpPr txBox="1"/>
          <p:nvPr/>
        </p:nvSpPr>
        <p:spPr>
          <a:xfrm>
            <a:off x="2027275" y="4051540"/>
            <a:ext cx="817659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Engage your local community in bullying prevention action planning.</a:t>
            </a:r>
            <a:endParaRPr/>
          </a:p>
        </p:txBody>
      </p:sp>
      <p:sp>
        <p:nvSpPr>
          <p:cNvPr id="169" name="Google Shape;169;p5"/>
          <p:cNvSpPr/>
          <p:nvPr/>
        </p:nvSpPr>
        <p:spPr>
          <a:xfrm rot="5400000">
            <a:off x="2386246" y="5182970"/>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0" name="Google Shape;170;p5"/>
          <p:cNvSpPr txBox="1"/>
          <p:nvPr/>
        </p:nvSpPr>
        <p:spPr>
          <a:xfrm>
            <a:off x="2869218" y="4975732"/>
            <a:ext cx="692379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Organize a catalyst event and identify key stakeholders for community-level initiatives.</a:t>
            </a:r>
            <a:endParaRPr/>
          </a:p>
        </p:txBody>
      </p:sp>
      <p:sp>
        <p:nvSpPr>
          <p:cNvPr id="171" name="Google Shape;171;p5"/>
          <p:cNvSpPr/>
          <p:nvPr/>
        </p:nvSpPr>
        <p:spPr>
          <a:xfrm rot="5400000">
            <a:off x="2386247" y="5931383"/>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2" name="Google Shape;172;p5"/>
          <p:cNvSpPr txBox="1"/>
          <p:nvPr/>
        </p:nvSpPr>
        <p:spPr>
          <a:xfrm>
            <a:off x="2869218" y="5724145"/>
            <a:ext cx="692379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Access free resources to support community bullying prevention efforts.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pic>
        <p:nvPicPr>
          <p:cNvPr id="1001" name="Google Shape;1001;p50" descr="Question Mark with solid fill"/>
          <p:cNvPicPr preferRelativeResize="0"/>
          <p:nvPr/>
        </p:nvPicPr>
        <p:blipFill rotWithShape="1">
          <a:blip r:embed="rId3">
            <a:alphaModFix/>
          </a:blip>
          <a:srcRect/>
          <a:stretch/>
        </p:blipFill>
        <p:spPr>
          <a:xfrm>
            <a:off x="-185934" y="270160"/>
            <a:ext cx="1995857" cy="1995857"/>
          </a:xfrm>
          <a:prstGeom prst="rect">
            <a:avLst/>
          </a:prstGeom>
          <a:noFill/>
          <a:ln>
            <a:noFill/>
          </a:ln>
        </p:spPr>
      </p:pic>
      <p:pic>
        <p:nvPicPr>
          <p:cNvPr id="1002" name="Google Shape;1002;p50" descr="A group of people in a classroom&#10;&#10;Description automatically generated with medium confidence"/>
          <p:cNvPicPr preferRelativeResize="0"/>
          <p:nvPr/>
        </p:nvPicPr>
        <p:blipFill rotWithShape="1">
          <a:blip r:embed="rId4">
            <a:alphaModFix/>
          </a:blip>
          <a:srcRect t="22568"/>
          <a:stretch/>
        </p:blipFill>
        <p:spPr>
          <a:xfrm>
            <a:off x="6593832" y="-5571"/>
            <a:ext cx="5276522" cy="3006714"/>
          </a:xfrm>
          <a:prstGeom prst="rect">
            <a:avLst/>
          </a:prstGeom>
          <a:noFill/>
          <a:ln>
            <a:noFill/>
          </a:ln>
        </p:spPr>
      </p:pic>
      <p:sp>
        <p:nvSpPr>
          <p:cNvPr id="1003" name="Google Shape;1003;p50"/>
          <p:cNvSpPr/>
          <p:nvPr/>
        </p:nvSpPr>
        <p:spPr>
          <a:xfrm>
            <a:off x="6529281" y="-131208"/>
            <a:ext cx="3805546" cy="3353552"/>
          </a:xfrm>
          <a:prstGeom prst="triangle">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4" name="Google Shape;1004;p50"/>
          <p:cNvSpPr/>
          <p:nvPr/>
        </p:nvSpPr>
        <p:spPr>
          <a:xfrm>
            <a:off x="6822754" y="88176"/>
            <a:ext cx="5369245" cy="6769824"/>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5" name="Google Shape;1005;p50"/>
          <p:cNvSpPr txBox="1"/>
          <p:nvPr/>
        </p:nvSpPr>
        <p:spPr>
          <a:xfrm>
            <a:off x="2033113" y="2705674"/>
            <a:ext cx="623365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Gill Sans"/>
                <a:ea typeface="Gill Sans"/>
                <a:cs typeface="Gill Sans"/>
                <a:sym typeface="Gill Sans"/>
              </a:rPr>
              <a:t>Overstating or simplifying the relationship between bullying and suicide.</a:t>
            </a:r>
            <a:endParaRPr/>
          </a:p>
        </p:txBody>
      </p:sp>
      <p:sp>
        <p:nvSpPr>
          <p:cNvPr id="1006" name="Google Shape;1006;p50"/>
          <p:cNvSpPr txBox="1"/>
          <p:nvPr/>
        </p:nvSpPr>
        <p:spPr>
          <a:xfrm>
            <a:off x="2033113" y="3654039"/>
            <a:ext cx="545827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Gill Sans"/>
                <a:ea typeface="Gill Sans"/>
                <a:cs typeface="Gill Sans"/>
                <a:sym typeface="Gill Sans"/>
              </a:rPr>
              <a:t>Group therapeutic treatment for children who bully.</a:t>
            </a:r>
            <a:endParaRPr/>
          </a:p>
        </p:txBody>
      </p:sp>
      <p:sp>
        <p:nvSpPr>
          <p:cNvPr id="1007" name="Google Shape;1007;p50"/>
          <p:cNvSpPr txBox="1"/>
          <p:nvPr/>
        </p:nvSpPr>
        <p:spPr>
          <a:xfrm>
            <a:off x="2033113" y="4528750"/>
            <a:ext cx="478964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Gill Sans"/>
                <a:ea typeface="Gill Sans"/>
                <a:cs typeface="Gill Sans"/>
                <a:sym typeface="Gill Sans"/>
              </a:rPr>
              <a:t>Using peer mediation to address bullying problems.</a:t>
            </a:r>
            <a:endParaRPr/>
          </a:p>
        </p:txBody>
      </p:sp>
      <p:sp>
        <p:nvSpPr>
          <p:cNvPr id="1008" name="Google Shape;1008;p50"/>
          <p:cNvSpPr txBox="1"/>
          <p:nvPr/>
        </p:nvSpPr>
        <p:spPr>
          <a:xfrm>
            <a:off x="2033113" y="5469914"/>
            <a:ext cx="5369245"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Gill Sans"/>
                <a:ea typeface="Gill Sans"/>
                <a:cs typeface="Gill Sans"/>
                <a:sym typeface="Gill Sans"/>
              </a:rPr>
              <a:t>The use of developmentally appropriate and proportional consequences for bullying others.</a:t>
            </a:r>
            <a:endParaRPr/>
          </a:p>
        </p:txBody>
      </p:sp>
      <p:sp>
        <p:nvSpPr>
          <p:cNvPr id="1009" name="Google Shape;1009;p50"/>
          <p:cNvSpPr/>
          <p:nvPr/>
        </p:nvSpPr>
        <p:spPr>
          <a:xfrm>
            <a:off x="7394962" y="4503759"/>
            <a:ext cx="3645226" cy="1076094"/>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10" name="Google Shape;1010;p50" descr="A picture containing green&#10;&#10;Description automatically generated"/>
          <p:cNvPicPr preferRelativeResize="0"/>
          <p:nvPr/>
        </p:nvPicPr>
        <p:blipFill rotWithShape="1">
          <a:blip r:embed="rId5">
            <a:alphaModFix/>
          </a:blip>
          <a:srcRect b="9939"/>
          <a:stretch/>
        </p:blipFill>
        <p:spPr>
          <a:xfrm>
            <a:off x="7217083" y="4346065"/>
            <a:ext cx="3645226" cy="1050695"/>
          </a:xfrm>
          <a:prstGeom prst="rect">
            <a:avLst/>
          </a:prstGeom>
          <a:noFill/>
          <a:ln>
            <a:noFill/>
          </a:ln>
        </p:spPr>
      </p:pic>
      <p:sp>
        <p:nvSpPr>
          <p:cNvPr id="1011" name="Google Shape;1011;p50"/>
          <p:cNvSpPr txBox="1"/>
          <p:nvPr/>
        </p:nvSpPr>
        <p:spPr>
          <a:xfrm>
            <a:off x="7491383" y="4556559"/>
            <a:ext cx="309662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Check-In</a:t>
            </a:r>
            <a:endParaRPr/>
          </a:p>
        </p:txBody>
      </p:sp>
      <p:sp>
        <p:nvSpPr>
          <p:cNvPr id="1012" name="Google Shape;1012;p50"/>
          <p:cNvSpPr/>
          <p:nvPr/>
        </p:nvSpPr>
        <p:spPr>
          <a:xfrm>
            <a:off x="1073125" y="4614508"/>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3" name="Google Shape;1013;p50"/>
          <p:cNvSpPr txBox="1"/>
          <p:nvPr/>
        </p:nvSpPr>
        <p:spPr>
          <a:xfrm>
            <a:off x="1137676" y="4647012"/>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C</a:t>
            </a:r>
            <a:endParaRPr/>
          </a:p>
        </p:txBody>
      </p:sp>
      <p:sp>
        <p:nvSpPr>
          <p:cNvPr id="1014" name="Google Shape;1014;p50"/>
          <p:cNvSpPr/>
          <p:nvPr/>
        </p:nvSpPr>
        <p:spPr>
          <a:xfrm>
            <a:off x="1073125" y="5578040"/>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5" name="Google Shape;1015;p50"/>
          <p:cNvSpPr txBox="1"/>
          <p:nvPr/>
        </p:nvSpPr>
        <p:spPr>
          <a:xfrm>
            <a:off x="1137676" y="5610544"/>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D</a:t>
            </a:r>
            <a:endParaRPr/>
          </a:p>
        </p:txBody>
      </p:sp>
      <p:sp>
        <p:nvSpPr>
          <p:cNvPr id="1016" name="Google Shape;1016;p50"/>
          <p:cNvSpPr/>
          <p:nvPr/>
        </p:nvSpPr>
        <p:spPr>
          <a:xfrm>
            <a:off x="1073125" y="3712696"/>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7" name="Google Shape;1017;p50"/>
          <p:cNvSpPr txBox="1"/>
          <p:nvPr/>
        </p:nvSpPr>
        <p:spPr>
          <a:xfrm>
            <a:off x="1137676" y="3745200"/>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B</a:t>
            </a:r>
            <a:endParaRPr/>
          </a:p>
        </p:txBody>
      </p:sp>
      <p:sp>
        <p:nvSpPr>
          <p:cNvPr id="1018" name="Google Shape;1018;p50"/>
          <p:cNvSpPr/>
          <p:nvPr/>
        </p:nvSpPr>
        <p:spPr>
          <a:xfrm>
            <a:off x="1073125" y="2742990"/>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9" name="Google Shape;1019;p50"/>
          <p:cNvSpPr txBox="1"/>
          <p:nvPr/>
        </p:nvSpPr>
        <p:spPr>
          <a:xfrm>
            <a:off x="1137676" y="2775494"/>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A</a:t>
            </a:r>
            <a:endParaRPr/>
          </a:p>
        </p:txBody>
      </p:sp>
      <p:sp>
        <p:nvSpPr>
          <p:cNvPr id="1020" name="Google Shape;1020;p50"/>
          <p:cNvSpPr txBox="1"/>
          <p:nvPr/>
        </p:nvSpPr>
        <p:spPr>
          <a:xfrm>
            <a:off x="811993" y="622694"/>
            <a:ext cx="7752143"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Gill Sans"/>
                <a:ea typeface="Gill Sans"/>
                <a:cs typeface="Gill Sans"/>
                <a:sym typeface="Gill Sans"/>
              </a:rPr>
              <a:t>Which of the following is NOT </a:t>
            </a:r>
            <a:endParaRPr/>
          </a:p>
          <a:p>
            <a:pPr marL="0" marR="0" lvl="0" indent="0" algn="l" rtl="0">
              <a:spcBef>
                <a:spcPts val="0"/>
              </a:spcBef>
              <a:spcAft>
                <a:spcPts val="0"/>
              </a:spcAft>
              <a:buNone/>
            </a:pPr>
            <a:r>
              <a:rPr lang="en-US" sz="2800" b="1">
                <a:solidFill>
                  <a:schemeClr val="dk1"/>
                </a:solidFill>
                <a:latin typeface="Gill Sans"/>
                <a:ea typeface="Gill Sans"/>
                <a:cs typeface="Gill Sans"/>
                <a:sym typeface="Gill Sans"/>
              </a:rPr>
              <a:t>a common misdirection in bullying prevention and response?</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pic>
        <p:nvPicPr>
          <p:cNvPr id="1026" name="Google Shape;1026;p51" descr="Question Mark with solid fill"/>
          <p:cNvPicPr preferRelativeResize="0"/>
          <p:nvPr/>
        </p:nvPicPr>
        <p:blipFill rotWithShape="1">
          <a:blip r:embed="rId3">
            <a:alphaModFix/>
          </a:blip>
          <a:srcRect/>
          <a:stretch/>
        </p:blipFill>
        <p:spPr>
          <a:xfrm>
            <a:off x="-161544" y="344003"/>
            <a:ext cx="1995857" cy="1995857"/>
          </a:xfrm>
          <a:prstGeom prst="rect">
            <a:avLst/>
          </a:prstGeom>
          <a:noFill/>
          <a:ln>
            <a:noFill/>
          </a:ln>
        </p:spPr>
      </p:pic>
      <p:pic>
        <p:nvPicPr>
          <p:cNvPr id="1027" name="Google Shape;1027;p51" descr="A group of people in a classroom&#10;&#10;Description automatically generated with medium confidence"/>
          <p:cNvPicPr preferRelativeResize="0"/>
          <p:nvPr/>
        </p:nvPicPr>
        <p:blipFill rotWithShape="1">
          <a:blip r:embed="rId4">
            <a:alphaModFix/>
          </a:blip>
          <a:srcRect t="22568"/>
          <a:stretch/>
        </p:blipFill>
        <p:spPr>
          <a:xfrm>
            <a:off x="6915478" y="9977"/>
            <a:ext cx="5276522" cy="3006714"/>
          </a:xfrm>
          <a:prstGeom prst="rect">
            <a:avLst/>
          </a:prstGeom>
          <a:noFill/>
          <a:ln>
            <a:noFill/>
          </a:ln>
        </p:spPr>
      </p:pic>
      <p:sp>
        <p:nvSpPr>
          <p:cNvPr id="1028" name="Google Shape;1028;p51"/>
          <p:cNvSpPr/>
          <p:nvPr/>
        </p:nvSpPr>
        <p:spPr>
          <a:xfrm>
            <a:off x="6836897" y="-154745"/>
            <a:ext cx="3165232" cy="3495570"/>
          </a:xfrm>
          <a:prstGeom prst="triangle">
            <a:avLst>
              <a:gd name="adj" fmla="val 1755"/>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9" name="Google Shape;1029;p51"/>
          <p:cNvSpPr/>
          <p:nvPr/>
        </p:nvSpPr>
        <p:spPr>
          <a:xfrm>
            <a:off x="6426549" y="88176"/>
            <a:ext cx="5765450" cy="6769824"/>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0" name="Google Shape;1030;p51"/>
          <p:cNvSpPr txBox="1"/>
          <p:nvPr/>
        </p:nvSpPr>
        <p:spPr>
          <a:xfrm>
            <a:off x="2029568" y="2584638"/>
            <a:ext cx="546050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Gill Sans"/>
                <a:ea typeface="Gill Sans"/>
                <a:cs typeface="Gill Sans"/>
                <a:sym typeface="Gill Sans"/>
              </a:rPr>
              <a:t>It encourages sensationalized reporting.</a:t>
            </a:r>
            <a:endParaRPr/>
          </a:p>
        </p:txBody>
      </p:sp>
      <p:sp>
        <p:nvSpPr>
          <p:cNvPr id="1031" name="Google Shape;1031;p51"/>
          <p:cNvSpPr txBox="1"/>
          <p:nvPr/>
        </p:nvSpPr>
        <p:spPr>
          <a:xfrm>
            <a:off x="2033115" y="3340825"/>
            <a:ext cx="488236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Gill Sans"/>
                <a:ea typeface="Gill Sans"/>
                <a:cs typeface="Gill Sans"/>
                <a:sym typeface="Gill Sans"/>
              </a:rPr>
              <a:t>It fails to recognize that the causes of suicide are complex.</a:t>
            </a:r>
            <a:endParaRPr/>
          </a:p>
        </p:txBody>
      </p:sp>
      <p:sp>
        <p:nvSpPr>
          <p:cNvPr id="1032" name="Google Shape;1032;p51"/>
          <p:cNvSpPr txBox="1"/>
          <p:nvPr/>
        </p:nvSpPr>
        <p:spPr>
          <a:xfrm>
            <a:off x="2029568" y="4323650"/>
            <a:ext cx="5081329"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Gill Sans"/>
                <a:ea typeface="Gill Sans"/>
                <a:cs typeface="Gill Sans"/>
                <a:sym typeface="Gill Sans"/>
              </a:rPr>
              <a:t>It perpetuates the false notion that suicide is a natural response to being bullied; may lead to suicide contagion.</a:t>
            </a:r>
            <a:endParaRPr/>
          </a:p>
        </p:txBody>
      </p:sp>
      <p:sp>
        <p:nvSpPr>
          <p:cNvPr id="1033" name="Google Shape;1033;p51"/>
          <p:cNvSpPr txBox="1"/>
          <p:nvPr/>
        </p:nvSpPr>
        <p:spPr>
          <a:xfrm>
            <a:off x="2029568" y="5848790"/>
            <a:ext cx="43969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Gill Sans"/>
                <a:ea typeface="Gill Sans"/>
                <a:cs typeface="Gill Sans"/>
                <a:sym typeface="Gill Sans"/>
              </a:rPr>
              <a:t>All of the above.</a:t>
            </a:r>
            <a:endParaRPr/>
          </a:p>
        </p:txBody>
      </p:sp>
      <p:sp>
        <p:nvSpPr>
          <p:cNvPr id="1034" name="Google Shape;1034;p51"/>
          <p:cNvSpPr/>
          <p:nvPr/>
        </p:nvSpPr>
        <p:spPr>
          <a:xfrm>
            <a:off x="7252561" y="4526574"/>
            <a:ext cx="3645226" cy="1076094"/>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35" name="Google Shape;1035;p51" descr="A picture containing green&#10;&#10;Description automatically generated"/>
          <p:cNvPicPr preferRelativeResize="0"/>
          <p:nvPr/>
        </p:nvPicPr>
        <p:blipFill rotWithShape="1">
          <a:blip r:embed="rId5">
            <a:alphaModFix/>
          </a:blip>
          <a:srcRect b="9939"/>
          <a:stretch/>
        </p:blipFill>
        <p:spPr>
          <a:xfrm>
            <a:off x="7110898" y="4383759"/>
            <a:ext cx="3645226" cy="1050695"/>
          </a:xfrm>
          <a:prstGeom prst="rect">
            <a:avLst/>
          </a:prstGeom>
          <a:noFill/>
          <a:ln>
            <a:noFill/>
          </a:ln>
        </p:spPr>
      </p:pic>
      <p:sp>
        <p:nvSpPr>
          <p:cNvPr id="1036" name="Google Shape;1036;p51"/>
          <p:cNvSpPr txBox="1"/>
          <p:nvPr/>
        </p:nvSpPr>
        <p:spPr>
          <a:xfrm>
            <a:off x="7252561" y="4556186"/>
            <a:ext cx="309662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Check-In</a:t>
            </a:r>
            <a:endParaRPr/>
          </a:p>
        </p:txBody>
      </p:sp>
      <p:sp>
        <p:nvSpPr>
          <p:cNvPr id="1037" name="Google Shape;1037;p51"/>
          <p:cNvSpPr/>
          <p:nvPr/>
        </p:nvSpPr>
        <p:spPr>
          <a:xfrm>
            <a:off x="1067679" y="4567565"/>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8" name="Google Shape;1038;p51"/>
          <p:cNvSpPr txBox="1"/>
          <p:nvPr/>
        </p:nvSpPr>
        <p:spPr>
          <a:xfrm>
            <a:off x="1132230" y="4600069"/>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C</a:t>
            </a:r>
            <a:endParaRPr/>
          </a:p>
        </p:txBody>
      </p:sp>
      <p:sp>
        <p:nvSpPr>
          <p:cNvPr id="1039" name="Google Shape;1039;p51"/>
          <p:cNvSpPr/>
          <p:nvPr/>
        </p:nvSpPr>
        <p:spPr>
          <a:xfrm>
            <a:off x="1073127" y="5695377"/>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0" name="Google Shape;1040;p51"/>
          <p:cNvSpPr txBox="1"/>
          <p:nvPr/>
        </p:nvSpPr>
        <p:spPr>
          <a:xfrm>
            <a:off x="1137678" y="5727881"/>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D</a:t>
            </a:r>
            <a:endParaRPr/>
          </a:p>
        </p:txBody>
      </p:sp>
      <p:sp>
        <p:nvSpPr>
          <p:cNvPr id="1041" name="Google Shape;1041;p51"/>
          <p:cNvSpPr/>
          <p:nvPr/>
        </p:nvSpPr>
        <p:spPr>
          <a:xfrm>
            <a:off x="1067679" y="3448085"/>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2" name="Google Shape;1042;p51"/>
          <p:cNvSpPr txBox="1"/>
          <p:nvPr/>
        </p:nvSpPr>
        <p:spPr>
          <a:xfrm>
            <a:off x="1132230" y="3480589"/>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B</a:t>
            </a:r>
            <a:endParaRPr/>
          </a:p>
        </p:txBody>
      </p:sp>
      <p:sp>
        <p:nvSpPr>
          <p:cNvPr id="1043" name="Google Shape;1043;p51"/>
          <p:cNvSpPr/>
          <p:nvPr/>
        </p:nvSpPr>
        <p:spPr>
          <a:xfrm>
            <a:off x="1073127" y="2486739"/>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4" name="Google Shape;1044;p51"/>
          <p:cNvSpPr txBox="1"/>
          <p:nvPr/>
        </p:nvSpPr>
        <p:spPr>
          <a:xfrm>
            <a:off x="1137678" y="2519243"/>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A</a:t>
            </a:r>
            <a:endParaRPr/>
          </a:p>
        </p:txBody>
      </p:sp>
      <p:sp>
        <p:nvSpPr>
          <p:cNvPr id="1045" name="Google Shape;1045;p51"/>
          <p:cNvSpPr txBox="1"/>
          <p:nvPr/>
        </p:nvSpPr>
        <p:spPr>
          <a:xfrm>
            <a:off x="836385" y="644959"/>
            <a:ext cx="6888846"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chemeClr val="dk1"/>
                </a:solidFill>
                <a:latin typeface="Gill Sans"/>
                <a:ea typeface="Gill Sans"/>
                <a:cs typeface="Gill Sans"/>
                <a:sym typeface="Gill Sans"/>
              </a:rPr>
              <a:t>Why is it problematic to suggest that suicide is directly caused by bullying?</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pic>
        <p:nvPicPr>
          <p:cNvPr id="1051" name="Google Shape;1051;p52" descr="A picture containing person, indoor, ceiling, table&#10;&#10;Description automatically generated"/>
          <p:cNvPicPr preferRelativeResize="0"/>
          <p:nvPr/>
        </p:nvPicPr>
        <p:blipFill rotWithShape="1">
          <a:blip r:embed="rId3">
            <a:alphaModFix amt="85000"/>
          </a:blip>
          <a:srcRect l="9561" r="8716"/>
          <a:stretch/>
        </p:blipFill>
        <p:spPr>
          <a:xfrm>
            <a:off x="0" y="0"/>
            <a:ext cx="8445910" cy="6858001"/>
          </a:xfrm>
          <a:prstGeom prst="rect">
            <a:avLst/>
          </a:prstGeom>
          <a:noFill/>
          <a:ln>
            <a:noFill/>
          </a:ln>
        </p:spPr>
      </p:pic>
      <p:pic>
        <p:nvPicPr>
          <p:cNvPr id="1052" name="Google Shape;1052;p52" descr="Logo&#10;&#10;Description automatically generated"/>
          <p:cNvPicPr preferRelativeResize="0"/>
          <p:nvPr/>
        </p:nvPicPr>
        <p:blipFill rotWithShape="1">
          <a:blip r:embed="rId4">
            <a:alphaModFix/>
          </a:blip>
          <a:srcRect/>
          <a:stretch/>
        </p:blipFill>
        <p:spPr>
          <a:xfrm>
            <a:off x="10349281" y="302166"/>
            <a:ext cx="1529255" cy="1050695"/>
          </a:xfrm>
          <a:prstGeom prst="rect">
            <a:avLst/>
          </a:prstGeom>
          <a:noFill/>
          <a:ln>
            <a:noFill/>
          </a:ln>
        </p:spPr>
      </p:pic>
      <p:sp>
        <p:nvSpPr>
          <p:cNvPr id="1053" name="Google Shape;1053;p52"/>
          <p:cNvSpPr/>
          <p:nvPr/>
        </p:nvSpPr>
        <p:spPr>
          <a:xfrm rot="-5400000">
            <a:off x="5877229" y="4254906"/>
            <a:ext cx="2344997" cy="2861191"/>
          </a:xfrm>
          <a:prstGeom prst="triangle">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54" name="Google Shape;1054;p52"/>
          <p:cNvSpPr/>
          <p:nvPr/>
        </p:nvSpPr>
        <p:spPr>
          <a:xfrm>
            <a:off x="4119716" y="4245077"/>
            <a:ext cx="7079226" cy="1032387"/>
          </a:xfrm>
          <a:prstGeom prst="rect">
            <a:avLst/>
          </a:prstGeom>
          <a:solidFill>
            <a:srgbClr val="4119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55" name="Google Shape;1055;p52"/>
          <p:cNvSpPr/>
          <p:nvPr/>
        </p:nvSpPr>
        <p:spPr>
          <a:xfrm>
            <a:off x="3967316" y="4092677"/>
            <a:ext cx="7079226" cy="1032387"/>
          </a:xfrm>
          <a:prstGeom prst="rect">
            <a:avLst/>
          </a:prstGeom>
          <a:solidFill>
            <a:srgbClr val="7030A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56" name="Google Shape;1056;p52"/>
          <p:cNvSpPr/>
          <p:nvPr/>
        </p:nvSpPr>
        <p:spPr>
          <a:xfrm rot="5400000">
            <a:off x="258096" y="-258097"/>
            <a:ext cx="2344997" cy="2861191"/>
          </a:xfrm>
          <a:prstGeom prst="triangle">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57" name="Google Shape;1057;p52"/>
          <p:cNvSpPr txBox="1"/>
          <p:nvPr/>
        </p:nvSpPr>
        <p:spPr>
          <a:xfrm>
            <a:off x="4085303" y="4254927"/>
            <a:ext cx="6843252"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Best Practices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53"/>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4" name="Google Shape;1064;p53"/>
          <p:cNvSpPr/>
          <p:nvPr/>
        </p:nvSpPr>
        <p:spPr>
          <a:xfrm>
            <a:off x="922824" y="651873"/>
            <a:ext cx="10701809"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65" name="Google Shape;1065;p53" descr="A picture containing green&#10;&#10;Description automatically generated"/>
          <p:cNvPicPr preferRelativeResize="0"/>
          <p:nvPr/>
        </p:nvPicPr>
        <p:blipFill rotWithShape="1">
          <a:blip r:embed="rId3">
            <a:alphaModFix/>
          </a:blip>
          <a:srcRect l="3461" b="9939"/>
          <a:stretch/>
        </p:blipFill>
        <p:spPr>
          <a:xfrm>
            <a:off x="567365" y="490132"/>
            <a:ext cx="10873267" cy="1050695"/>
          </a:xfrm>
          <a:prstGeom prst="rect">
            <a:avLst/>
          </a:prstGeom>
          <a:noFill/>
          <a:ln>
            <a:noFill/>
          </a:ln>
        </p:spPr>
      </p:pic>
      <p:sp>
        <p:nvSpPr>
          <p:cNvPr id="1066" name="Google Shape;1066;p53"/>
          <p:cNvSpPr txBox="1"/>
          <p:nvPr/>
        </p:nvSpPr>
        <p:spPr>
          <a:xfrm>
            <a:off x="1127943" y="728047"/>
            <a:ext cx="975210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1. Focus on the Social Climate </a:t>
            </a:r>
            <a:endParaRPr/>
          </a:p>
        </p:txBody>
      </p:sp>
      <p:sp>
        <p:nvSpPr>
          <p:cNvPr id="1067" name="Google Shape;1067;p53"/>
          <p:cNvSpPr txBox="1"/>
          <p:nvPr/>
        </p:nvSpPr>
        <p:spPr>
          <a:xfrm>
            <a:off x="2107218" y="2212884"/>
            <a:ext cx="8865582" cy="43396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b="1">
                <a:solidFill>
                  <a:schemeClr val="dk1"/>
                </a:solidFill>
                <a:latin typeface="Gill Sans"/>
                <a:ea typeface="Gill Sans"/>
                <a:cs typeface="Gill Sans"/>
                <a:sym typeface="Gill Sans"/>
              </a:rPr>
              <a:t>Bullying prevention requires changes in social climates of schools and organizations.</a:t>
            </a:r>
            <a:endParaRPr/>
          </a:p>
          <a:p>
            <a:pPr marL="0" marR="0" lvl="0" indent="0" algn="l" rtl="0">
              <a:spcBef>
                <a:spcPts val="0"/>
              </a:spcBef>
              <a:spcAft>
                <a:spcPts val="0"/>
              </a:spcAft>
              <a:buNone/>
            </a:pPr>
            <a:endParaRPr sz="2300" b="1">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300" b="1">
                <a:solidFill>
                  <a:schemeClr val="dk1"/>
                </a:solidFill>
                <a:latin typeface="Gill Sans"/>
                <a:ea typeface="Gill Sans"/>
                <a:cs typeface="Gill Sans"/>
                <a:sym typeface="Gill Sans"/>
              </a:rPr>
              <a:t>Students feel connection to schools where they know, care about, and support one another, and have common goals.</a:t>
            </a:r>
            <a:endParaRPr/>
          </a:p>
          <a:p>
            <a:pPr marL="0" marR="0" lvl="0" indent="0" algn="l" rtl="0">
              <a:spcBef>
                <a:spcPts val="0"/>
              </a:spcBef>
              <a:spcAft>
                <a:spcPts val="0"/>
              </a:spcAft>
              <a:buNone/>
            </a:pPr>
            <a:endParaRPr sz="2300" b="1">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300" b="1">
                <a:solidFill>
                  <a:schemeClr val="dk1"/>
                </a:solidFill>
                <a:latin typeface="Gill Sans"/>
                <a:ea typeface="Gill Sans"/>
                <a:cs typeface="Gill Sans"/>
                <a:sym typeface="Gill Sans"/>
              </a:rPr>
              <a:t>Changing social norms around bullying requires commitment, time, and effort but can have a positive effect on behavior.</a:t>
            </a:r>
            <a:endParaRPr/>
          </a:p>
          <a:p>
            <a:pPr marL="0" marR="0" lvl="0" indent="0" algn="l" rtl="0">
              <a:spcBef>
                <a:spcPts val="0"/>
              </a:spcBef>
              <a:spcAft>
                <a:spcPts val="0"/>
              </a:spcAft>
              <a:buNone/>
            </a:pPr>
            <a:endParaRPr sz="2300" b="1">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300" b="1">
                <a:solidFill>
                  <a:schemeClr val="dk1"/>
                </a:solidFill>
                <a:latin typeface="Gill Sans"/>
                <a:ea typeface="Gill Sans"/>
                <a:cs typeface="Gill Sans"/>
                <a:sym typeface="Gill Sans"/>
              </a:rPr>
              <a:t>Increasing adult supervision is also important.</a:t>
            </a:r>
            <a:endParaRPr/>
          </a:p>
        </p:txBody>
      </p:sp>
      <p:sp>
        <p:nvSpPr>
          <p:cNvPr id="1068" name="Google Shape;1068;p53"/>
          <p:cNvSpPr/>
          <p:nvPr/>
        </p:nvSpPr>
        <p:spPr>
          <a:xfrm rot="5400000">
            <a:off x="1450762" y="2267328"/>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9" name="Google Shape;1069;p53"/>
          <p:cNvSpPr/>
          <p:nvPr/>
        </p:nvSpPr>
        <p:spPr>
          <a:xfrm rot="5400000">
            <a:off x="1450761" y="3311748"/>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0" name="Google Shape;1070;p53"/>
          <p:cNvSpPr/>
          <p:nvPr/>
        </p:nvSpPr>
        <p:spPr>
          <a:xfrm rot="5400000">
            <a:off x="1450763" y="4731747"/>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1" name="Google Shape;1071;p53"/>
          <p:cNvSpPr/>
          <p:nvPr/>
        </p:nvSpPr>
        <p:spPr>
          <a:xfrm rot="5400000">
            <a:off x="1450763" y="6071714"/>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72" name="Google Shape;1072;p53" descr="Logo&#10;&#10;Description automatically generated"/>
          <p:cNvPicPr preferRelativeResize="0"/>
          <p:nvPr/>
        </p:nvPicPr>
        <p:blipFill rotWithShape="1">
          <a:blip r:embed="rId4">
            <a:alphaModFix/>
          </a:blip>
          <a:srcRect/>
          <a:stretch/>
        </p:blipFill>
        <p:spPr>
          <a:xfrm>
            <a:off x="10674933" y="5638800"/>
            <a:ext cx="1230307" cy="84529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p54"/>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9" name="Google Shape;1079;p54"/>
          <p:cNvSpPr/>
          <p:nvPr/>
        </p:nvSpPr>
        <p:spPr>
          <a:xfrm>
            <a:off x="922824" y="651873"/>
            <a:ext cx="10701809"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80" name="Google Shape;1080;p54" descr="A picture containing green&#10;&#10;Description automatically generated"/>
          <p:cNvPicPr preferRelativeResize="0"/>
          <p:nvPr/>
        </p:nvPicPr>
        <p:blipFill rotWithShape="1">
          <a:blip r:embed="rId3">
            <a:alphaModFix/>
          </a:blip>
          <a:srcRect l="3461" b="9939"/>
          <a:stretch/>
        </p:blipFill>
        <p:spPr>
          <a:xfrm>
            <a:off x="567365" y="490132"/>
            <a:ext cx="10873267" cy="1050695"/>
          </a:xfrm>
          <a:prstGeom prst="rect">
            <a:avLst/>
          </a:prstGeom>
          <a:noFill/>
          <a:ln>
            <a:noFill/>
          </a:ln>
        </p:spPr>
      </p:pic>
      <p:sp>
        <p:nvSpPr>
          <p:cNvPr id="1081" name="Google Shape;1081;p54"/>
          <p:cNvSpPr txBox="1"/>
          <p:nvPr/>
        </p:nvSpPr>
        <p:spPr>
          <a:xfrm>
            <a:off x="567366" y="669105"/>
            <a:ext cx="1070180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2. Community-Wide Assessments</a:t>
            </a:r>
            <a:endParaRPr/>
          </a:p>
        </p:txBody>
      </p:sp>
      <p:sp>
        <p:nvSpPr>
          <p:cNvPr id="1082" name="Google Shape;1082;p54"/>
          <p:cNvSpPr txBox="1"/>
          <p:nvPr/>
        </p:nvSpPr>
        <p:spPr>
          <a:xfrm>
            <a:off x="2101549" y="2084933"/>
            <a:ext cx="8865582" cy="15081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b="1">
                <a:solidFill>
                  <a:schemeClr val="dk1"/>
                </a:solidFill>
                <a:latin typeface="Gill Sans"/>
                <a:ea typeface="Gill Sans"/>
                <a:cs typeface="Gill Sans"/>
                <a:sym typeface="Gill Sans"/>
              </a:rPr>
              <a:t>Collect local data on bullying, social climates, and </a:t>
            </a:r>
            <a:endParaRPr/>
          </a:p>
          <a:p>
            <a:pPr marL="0" marR="0" lvl="0" indent="0" algn="l" rtl="0">
              <a:spcBef>
                <a:spcPts val="0"/>
              </a:spcBef>
              <a:spcAft>
                <a:spcPts val="0"/>
              </a:spcAft>
              <a:buNone/>
            </a:pPr>
            <a:r>
              <a:rPr lang="en-US" sz="2300" b="1">
                <a:solidFill>
                  <a:schemeClr val="dk1"/>
                </a:solidFill>
                <a:latin typeface="Gill Sans"/>
                <a:ea typeface="Gill Sans"/>
                <a:cs typeface="Gill Sans"/>
                <a:sym typeface="Gill Sans"/>
              </a:rPr>
              <a:t>the extent of youth violence.</a:t>
            </a:r>
            <a:endParaRPr/>
          </a:p>
          <a:p>
            <a:pPr marL="0" marR="0" lvl="0" indent="0" algn="l" rtl="0">
              <a:spcBef>
                <a:spcPts val="0"/>
              </a:spcBef>
              <a:spcAft>
                <a:spcPts val="0"/>
              </a:spcAft>
              <a:buNone/>
            </a:pPr>
            <a:endParaRPr sz="2300" b="1">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300" b="1">
                <a:solidFill>
                  <a:schemeClr val="dk1"/>
                </a:solidFill>
                <a:latin typeface="Gill Sans"/>
                <a:ea typeface="Gill Sans"/>
                <a:cs typeface="Gill Sans"/>
                <a:sym typeface="Gill Sans"/>
              </a:rPr>
              <a:t>Resources to get started:</a:t>
            </a:r>
            <a:endParaRPr/>
          </a:p>
        </p:txBody>
      </p:sp>
      <p:sp>
        <p:nvSpPr>
          <p:cNvPr id="1083" name="Google Shape;1083;p54"/>
          <p:cNvSpPr/>
          <p:nvPr/>
        </p:nvSpPr>
        <p:spPr>
          <a:xfrm rot="5400000">
            <a:off x="1431943" y="2112265"/>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4" name="Google Shape;1084;p54"/>
          <p:cNvSpPr/>
          <p:nvPr/>
        </p:nvSpPr>
        <p:spPr>
          <a:xfrm rot="5400000">
            <a:off x="1431943" y="3143146"/>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85" name="Google Shape;1085;p54" descr="Logo&#10;&#10;Description automatically generated"/>
          <p:cNvPicPr preferRelativeResize="0"/>
          <p:nvPr/>
        </p:nvPicPr>
        <p:blipFill rotWithShape="1">
          <a:blip r:embed="rId4">
            <a:alphaModFix/>
          </a:blip>
          <a:srcRect/>
          <a:stretch/>
        </p:blipFill>
        <p:spPr>
          <a:xfrm>
            <a:off x="10674933" y="5638800"/>
            <a:ext cx="1230307" cy="845299"/>
          </a:xfrm>
          <a:prstGeom prst="rect">
            <a:avLst/>
          </a:prstGeom>
          <a:noFill/>
          <a:ln>
            <a:noFill/>
          </a:ln>
        </p:spPr>
      </p:pic>
      <p:sp>
        <p:nvSpPr>
          <p:cNvPr id="1086" name="Google Shape;1086;p54"/>
          <p:cNvSpPr/>
          <p:nvPr/>
        </p:nvSpPr>
        <p:spPr>
          <a:xfrm rot="5400000">
            <a:off x="2429626" y="3732663"/>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7" name="Google Shape;1087;p54"/>
          <p:cNvSpPr txBox="1"/>
          <p:nvPr/>
        </p:nvSpPr>
        <p:spPr>
          <a:xfrm>
            <a:off x="2799889" y="3656463"/>
            <a:ext cx="746890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Landscape Assessment, Community Action Toolkit (</a:t>
            </a:r>
            <a:r>
              <a:rPr lang="en-US" sz="2000" u="sng">
                <a:solidFill>
                  <a:schemeClr val="dk1"/>
                </a:solidFill>
                <a:latin typeface="Gill Sans"/>
                <a:ea typeface="Gill Sans"/>
                <a:cs typeface="Gill Sans"/>
                <a:sym typeface="Gill Sans"/>
                <a:hlinkClick r:id="rId5">
                  <a:extLst>
                    <a:ext uri="{A12FA001-AC4F-418D-AE19-62706E023703}">
                      <ahyp:hlinkClr xmlns:ahyp="http://schemas.microsoft.com/office/drawing/2018/hyperlinkcolor" val="tx"/>
                    </a:ext>
                  </a:extLst>
                </a:hlinkClick>
              </a:rPr>
              <a:t>www.stopbullying.gov</a:t>
            </a:r>
            <a:r>
              <a:rPr lang="en-US" sz="2000">
                <a:solidFill>
                  <a:schemeClr val="dk1"/>
                </a:solidFill>
                <a:latin typeface="Gill Sans"/>
                <a:ea typeface="Gill Sans"/>
                <a:cs typeface="Gill Sans"/>
                <a:sym typeface="Gill Sans"/>
              </a:rPr>
              <a:t>) </a:t>
            </a:r>
            <a:endParaRPr/>
          </a:p>
        </p:txBody>
      </p:sp>
      <p:sp>
        <p:nvSpPr>
          <p:cNvPr id="1088" name="Google Shape;1088;p54"/>
          <p:cNvSpPr/>
          <p:nvPr/>
        </p:nvSpPr>
        <p:spPr>
          <a:xfrm rot="5400000">
            <a:off x="2429626" y="4611854"/>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9" name="Google Shape;1089;p54"/>
          <p:cNvSpPr txBox="1"/>
          <p:nvPr/>
        </p:nvSpPr>
        <p:spPr>
          <a:xfrm>
            <a:off x="2799889" y="4569210"/>
            <a:ext cx="746890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Measuring Bullying Victimization, Perpetration, and Bystander Experiences: A Compendium of Assessment Tools (</a:t>
            </a:r>
            <a:r>
              <a:rPr lang="en-US" sz="2000" u="sng">
                <a:solidFill>
                  <a:schemeClr val="dk1"/>
                </a:solidFill>
                <a:latin typeface="Gill Sans"/>
                <a:ea typeface="Gill Sans"/>
                <a:cs typeface="Gill Sans"/>
                <a:sym typeface="Gill Sans"/>
                <a:hlinkClick r:id="rId6">
                  <a:extLst>
                    <a:ext uri="{A12FA001-AC4F-418D-AE19-62706E023703}">
                      <ahyp:hlinkClr xmlns:ahyp="http://schemas.microsoft.com/office/drawing/2018/hyperlinkcolor" val="tx"/>
                    </a:ext>
                  </a:extLst>
                </a:hlinkClick>
              </a:rPr>
              <a:t>www.cdc.gov/violenceprevetion</a:t>
            </a:r>
            <a:r>
              <a:rPr lang="en-US" sz="2000">
                <a:solidFill>
                  <a:schemeClr val="dk1"/>
                </a:solidFill>
                <a:latin typeface="Gill Sans"/>
                <a:ea typeface="Gill Sans"/>
                <a:cs typeface="Gill Sans"/>
                <a:sym typeface="Gill Sans"/>
              </a:rPr>
              <a:t>) </a:t>
            </a:r>
            <a:endParaRPr/>
          </a:p>
        </p:txBody>
      </p:sp>
      <p:sp>
        <p:nvSpPr>
          <p:cNvPr id="1090" name="Google Shape;1090;p54"/>
          <p:cNvSpPr/>
          <p:nvPr/>
        </p:nvSpPr>
        <p:spPr>
          <a:xfrm rot="5400000">
            <a:off x="2429626" y="5723968"/>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1" name="Google Shape;1091;p54"/>
          <p:cNvSpPr txBox="1"/>
          <p:nvPr/>
        </p:nvSpPr>
        <p:spPr>
          <a:xfrm>
            <a:off x="2799889" y="5688654"/>
            <a:ext cx="746890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School Climate Survey Compendium (</a:t>
            </a:r>
            <a:r>
              <a:rPr lang="en-US" sz="2000" u="sng">
                <a:solidFill>
                  <a:schemeClr val="dk1"/>
                </a:solidFill>
                <a:latin typeface="Gill Sans"/>
                <a:ea typeface="Gill Sans"/>
                <a:cs typeface="Gill Sans"/>
                <a:sym typeface="Gill Sans"/>
                <a:hlinkClick r:id="rId7">
                  <a:extLst>
                    <a:ext uri="{A12FA001-AC4F-418D-AE19-62706E023703}">
                      <ahyp:hlinkClr xmlns:ahyp="http://schemas.microsoft.com/office/drawing/2018/hyperlinkcolor" val="tx"/>
                    </a:ext>
                  </a:extLst>
                </a:hlinkClick>
              </a:rPr>
              <a:t>http://safesupportivelearning.edu.gov/topic-research/school-climate-measurement/school-climate-survey-compendium</a:t>
            </a:r>
            <a:r>
              <a:rPr lang="en-US" sz="2000">
                <a:solidFill>
                  <a:schemeClr val="dk1"/>
                </a:solidFill>
                <a:latin typeface="Gill Sans"/>
                <a:ea typeface="Gill Sans"/>
                <a:cs typeface="Gill Sans"/>
                <a:sym typeface="Gill Sans"/>
              </a:rPr>
              <a:t>)</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55"/>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8" name="Google Shape;1098;p55"/>
          <p:cNvSpPr/>
          <p:nvPr/>
        </p:nvSpPr>
        <p:spPr>
          <a:xfrm>
            <a:off x="922824" y="651873"/>
            <a:ext cx="10701809"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99" name="Google Shape;1099;p55" descr="A picture containing green&#10;&#10;Description automatically generated"/>
          <p:cNvPicPr preferRelativeResize="0"/>
          <p:nvPr/>
        </p:nvPicPr>
        <p:blipFill rotWithShape="1">
          <a:blip r:embed="rId3">
            <a:alphaModFix/>
          </a:blip>
          <a:srcRect l="3461" b="9939"/>
          <a:stretch/>
        </p:blipFill>
        <p:spPr>
          <a:xfrm>
            <a:off x="567365" y="490132"/>
            <a:ext cx="10873267" cy="1050695"/>
          </a:xfrm>
          <a:prstGeom prst="rect">
            <a:avLst/>
          </a:prstGeom>
          <a:noFill/>
          <a:ln>
            <a:noFill/>
          </a:ln>
        </p:spPr>
      </p:pic>
      <p:sp>
        <p:nvSpPr>
          <p:cNvPr id="1100" name="Google Shape;1100;p55"/>
          <p:cNvSpPr txBox="1"/>
          <p:nvPr/>
        </p:nvSpPr>
        <p:spPr>
          <a:xfrm>
            <a:off x="567366" y="669105"/>
            <a:ext cx="1070180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3. Seek Out Support</a:t>
            </a:r>
            <a:endParaRPr/>
          </a:p>
        </p:txBody>
      </p:sp>
      <p:sp>
        <p:nvSpPr>
          <p:cNvPr id="1101" name="Google Shape;1101;p55"/>
          <p:cNvSpPr txBox="1"/>
          <p:nvPr/>
        </p:nvSpPr>
        <p:spPr>
          <a:xfrm>
            <a:off x="2101549" y="2296243"/>
            <a:ext cx="8865582" cy="18620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b="1">
                <a:solidFill>
                  <a:schemeClr val="dk1"/>
                </a:solidFill>
                <a:latin typeface="Gill Sans"/>
                <a:ea typeface="Gill Sans"/>
                <a:cs typeface="Gill Sans"/>
                <a:sym typeface="Gill Sans"/>
              </a:rPr>
              <a:t>Early and enthusiastic support from school leaders </a:t>
            </a:r>
            <a:endParaRPr/>
          </a:p>
          <a:p>
            <a:pPr marL="0" marR="0" lvl="0" indent="0" algn="l" rtl="0">
              <a:spcBef>
                <a:spcPts val="0"/>
              </a:spcBef>
              <a:spcAft>
                <a:spcPts val="0"/>
              </a:spcAft>
              <a:buNone/>
            </a:pPr>
            <a:r>
              <a:rPr lang="en-US" sz="2300" b="1">
                <a:solidFill>
                  <a:schemeClr val="dk1"/>
                </a:solidFill>
                <a:latin typeface="Gill Sans"/>
                <a:ea typeface="Gill Sans"/>
                <a:cs typeface="Gill Sans"/>
                <a:sym typeface="Gill Sans"/>
              </a:rPr>
              <a:t>and youth programs is critical</a:t>
            </a:r>
            <a:endParaRPr/>
          </a:p>
          <a:p>
            <a:pPr marL="0" marR="0" lvl="0" indent="0" algn="l" rtl="0">
              <a:spcBef>
                <a:spcPts val="0"/>
              </a:spcBef>
              <a:spcAft>
                <a:spcPts val="0"/>
              </a:spcAft>
              <a:buNone/>
            </a:pPr>
            <a:endParaRPr sz="2300" b="1">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300" b="1">
                <a:solidFill>
                  <a:schemeClr val="dk1"/>
                </a:solidFill>
                <a:latin typeface="Gill Sans"/>
                <a:ea typeface="Gill Sans"/>
                <a:cs typeface="Gill Sans"/>
                <a:sym typeface="Gill Sans"/>
              </a:rPr>
              <a:t>Commitment from a majority of the youth-serving adults is also important</a:t>
            </a:r>
            <a:endParaRPr/>
          </a:p>
        </p:txBody>
      </p:sp>
      <p:sp>
        <p:nvSpPr>
          <p:cNvPr id="1102" name="Google Shape;1102;p55"/>
          <p:cNvSpPr/>
          <p:nvPr/>
        </p:nvSpPr>
        <p:spPr>
          <a:xfrm rot="5400000">
            <a:off x="1431943" y="2323575"/>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3" name="Google Shape;1103;p55"/>
          <p:cNvSpPr/>
          <p:nvPr/>
        </p:nvSpPr>
        <p:spPr>
          <a:xfrm rot="5400000">
            <a:off x="1431943" y="3354456"/>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04" name="Google Shape;1104;p55" descr="Logo&#10;&#10;Description automatically generated"/>
          <p:cNvPicPr preferRelativeResize="0"/>
          <p:nvPr/>
        </p:nvPicPr>
        <p:blipFill rotWithShape="1">
          <a:blip r:embed="rId4">
            <a:alphaModFix/>
          </a:blip>
          <a:srcRect/>
          <a:stretch/>
        </p:blipFill>
        <p:spPr>
          <a:xfrm>
            <a:off x="10674933" y="5638800"/>
            <a:ext cx="1230307" cy="845299"/>
          </a:xfrm>
          <a:prstGeom prst="rect">
            <a:avLst/>
          </a:prstGeom>
          <a:noFill/>
          <a:ln>
            <a:noFill/>
          </a:ln>
        </p:spPr>
      </p:pic>
      <p:sp>
        <p:nvSpPr>
          <p:cNvPr id="1105" name="Google Shape;1105;p55"/>
          <p:cNvSpPr/>
          <p:nvPr/>
        </p:nvSpPr>
        <p:spPr>
          <a:xfrm rot="5400000">
            <a:off x="2405555" y="4474369"/>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6" name="Google Shape;1106;p55"/>
          <p:cNvSpPr txBox="1"/>
          <p:nvPr/>
        </p:nvSpPr>
        <p:spPr>
          <a:xfrm>
            <a:off x="2799889" y="4458839"/>
            <a:ext cx="746890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Adults must be willing to address bullying wherever it happens if bullying prevention strategies are to be fully implemented.</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56"/>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3" name="Google Shape;1113;p56"/>
          <p:cNvSpPr/>
          <p:nvPr/>
        </p:nvSpPr>
        <p:spPr>
          <a:xfrm>
            <a:off x="922824" y="651873"/>
            <a:ext cx="10701809"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14" name="Google Shape;1114;p56" descr="A picture containing green&#10;&#10;Description automatically generated"/>
          <p:cNvPicPr preferRelativeResize="0"/>
          <p:nvPr/>
        </p:nvPicPr>
        <p:blipFill rotWithShape="1">
          <a:blip r:embed="rId3">
            <a:alphaModFix/>
          </a:blip>
          <a:srcRect l="3461" b="9939"/>
          <a:stretch/>
        </p:blipFill>
        <p:spPr>
          <a:xfrm>
            <a:off x="567365" y="490132"/>
            <a:ext cx="10873267" cy="1050695"/>
          </a:xfrm>
          <a:prstGeom prst="rect">
            <a:avLst/>
          </a:prstGeom>
          <a:noFill/>
          <a:ln>
            <a:noFill/>
          </a:ln>
        </p:spPr>
      </p:pic>
      <p:sp>
        <p:nvSpPr>
          <p:cNvPr id="1115" name="Google Shape;1115;p56"/>
          <p:cNvSpPr txBox="1"/>
          <p:nvPr/>
        </p:nvSpPr>
        <p:spPr>
          <a:xfrm>
            <a:off x="653094" y="669105"/>
            <a:ext cx="1070180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4. Coordinate Prevention Efforts</a:t>
            </a:r>
            <a:endParaRPr/>
          </a:p>
        </p:txBody>
      </p:sp>
      <p:sp>
        <p:nvSpPr>
          <p:cNvPr id="1116" name="Google Shape;1116;p56"/>
          <p:cNvSpPr txBox="1"/>
          <p:nvPr/>
        </p:nvSpPr>
        <p:spPr>
          <a:xfrm>
            <a:off x="2101549" y="2296243"/>
            <a:ext cx="8865582" cy="18620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b="1">
                <a:solidFill>
                  <a:schemeClr val="dk1"/>
                </a:solidFill>
                <a:latin typeface="Gill Sans"/>
                <a:ea typeface="Gill Sans"/>
                <a:cs typeface="Gill Sans"/>
                <a:sym typeface="Gill Sans"/>
              </a:rPr>
              <a:t>Bullying prevention should be coordinated and integrated with other related efforts</a:t>
            </a:r>
            <a:endParaRPr/>
          </a:p>
          <a:p>
            <a:pPr marL="0" marR="0" lvl="0" indent="0" algn="l" rtl="0">
              <a:spcBef>
                <a:spcPts val="0"/>
              </a:spcBef>
              <a:spcAft>
                <a:spcPts val="0"/>
              </a:spcAft>
              <a:buNone/>
            </a:pPr>
            <a:endParaRPr sz="2300" b="1">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300" b="1">
                <a:solidFill>
                  <a:schemeClr val="dk1"/>
                </a:solidFill>
                <a:latin typeface="Gill Sans"/>
                <a:ea typeface="Gill Sans"/>
                <a:cs typeface="Gill Sans"/>
                <a:sym typeface="Gill Sans"/>
              </a:rPr>
              <a:t>A coordinating group or committee will inform decisions or ways to combine, coordinate, or adopt strategies</a:t>
            </a:r>
            <a:endParaRPr/>
          </a:p>
        </p:txBody>
      </p:sp>
      <p:sp>
        <p:nvSpPr>
          <p:cNvPr id="1117" name="Google Shape;1117;p56"/>
          <p:cNvSpPr/>
          <p:nvPr/>
        </p:nvSpPr>
        <p:spPr>
          <a:xfrm rot="5400000">
            <a:off x="1431943" y="2323575"/>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8" name="Google Shape;1118;p56"/>
          <p:cNvSpPr/>
          <p:nvPr/>
        </p:nvSpPr>
        <p:spPr>
          <a:xfrm rot="5400000">
            <a:off x="1431943" y="3354456"/>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19" name="Google Shape;1119;p56" descr="Logo&#10;&#10;Description automatically generated"/>
          <p:cNvPicPr preferRelativeResize="0"/>
          <p:nvPr/>
        </p:nvPicPr>
        <p:blipFill rotWithShape="1">
          <a:blip r:embed="rId4">
            <a:alphaModFix/>
          </a:blip>
          <a:srcRect/>
          <a:stretch/>
        </p:blipFill>
        <p:spPr>
          <a:xfrm>
            <a:off x="10674933" y="5638800"/>
            <a:ext cx="1230307" cy="845299"/>
          </a:xfrm>
          <a:prstGeom prst="rect">
            <a:avLst/>
          </a:prstGeom>
          <a:noFill/>
          <a:ln>
            <a:noFill/>
          </a:ln>
        </p:spPr>
      </p:pic>
      <p:sp>
        <p:nvSpPr>
          <p:cNvPr id="1120" name="Google Shape;1120;p56"/>
          <p:cNvSpPr/>
          <p:nvPr/>
        </p:nvSpPr>
        <p:spPr>
          <a:xfrm rot="5400000">
            <a:off x="2405555" y="4474369"/>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1" name="Google Shape;1121;p56"/>
          <p:cNvSpPr txBox="1"/>
          <p:nvPr/>
        </p:nvSpPr>
        <p:spPr>
          <a:xfrm>
            <a:off x="2799889" y="4458839"/>
            <a:ext cx="746890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School-based teams should represent staff, parents, and youth leaders</a:t>
            </a:r>
            <a:endParaRPr/>
          </a:p>
        </p:txBody>
      </p:sp>
      <p:sp>
        <p:nvSpPr>
          <p:cNvPr id="1122" name="Google Shape;1122;p56"/>
          <p:cNvSpPr/>
          <p:nvPr/>
        </p:nvSpPr>
        <p:spPr>
          <a:xfrm rot="5400000">
            <a:off x="2405555" y="5128366"/>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3" name="Google Shape;1123;p56"/>
          <p:cNvSpPr txBox="1"/>
          <p:nvPr/>
        </p:nvSpPr>
        <p:spPr>
          <a:xfrm>
            <a:off x="2799889" y="5115626"/>
            <a:ext cx="746890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Forming a community group of representatives from many disciplines and partnering agencies will avoid costly duplications and ensure greater success</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Google Shape;1129;p57"/>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0" name="Google Shape;1130;p57"/>
          <p:cNvSpPr/>
          <p:nvPr/>
        </p:nvSpPr>
        <p:spPr>
          <a:xfrm>
            <a:off x="922824" y="651873"/>
            <a:ext cx="10701809"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31" name="Google Shape;1131;p57" descr="A picture containing green&#10;&#10;Description automatically generated"/>
          <p:cNvPicPr preferRelativeResize="0"/>
          <p:nvPr/>
        </p:nvPicPr>
        <p:blipFill rotWithShape="1">
          <a:blip r:embed="rId3">
            <a:alphaModFix/>
          </a:blip>
          <a:srcRect l="3461" b="9939"/>
          <a:stretch/>
        </p:blipFill>
        <p:spPr>
          <a:xfrm>
            <a:off x="567365" y="490132"/>
            <a:ext cx="10873267" cy="1050695"/>
          </a:xfrm>
          <a:prstGeom prst="rect">
            <a:avLst/>
          </a:prstGeom>
          <a:noFill/>
          <a:ln>
            <a:noFill/>
          </a:ln>
        </p:spPr>
      </p:pic>
      <p:sp>
        <p:nvSpPr>
          <p:cNvPr id="1132" name="Google Shape;1132;p57"/>
          <p:cNvSpPr txBox="1"/>
          <p:nvPr/>
        </p:nvSpPr>
        <p:spPr>
          <a:xfrm>
            <a:off x="653094" y="669105"/>
            <a:ext cx="1070180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4. Coordinate Prevention Efforts</a:t>
            </a:r>
            <a:endParaRPr/>
          </a:p>
        </p:txBody>
      </p:sp>
      <p:sp>
        <p:nvSpPr>
          <p:cNvPr id="1133" name="Google Shape;1133;p57"/>
          <p:cNvSpPr txBox="1"/>
          <p:nvPr/>
        </p:nvSpPr>
        <p:spPr>
          <a:xfrm>
            <a:off x="1809351" y="2198552"/>
            <a:ext cx="8865582" cy="8002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b="1">
                <a:solidFill>
                  <a:schemeClr val="dk1"/>
                </a:solidFill>
                <a:latin typeface="Gill Sans"/>
                <a:ea typeface="Gill Sans"/>
                <a:cs typeface="Gill Sans"/>
                <a:sym typeface="Gill Sans"/>
              </a:rPr>
              <a:t>There are many stakeholders you will want to consider engaging in your coordinating group or committee:</a:t>
            </a:r>
            <a:endParaRPr/>
          </a:p>
        </p:txBody>
      </p:sp>
      <p:sp>
        <p:nvSpPr>
          <p:cNvPr id="1134" name="Google Shape;1134;p57"/>
          <p:cNvSpPr/>
          <p:nvPr/>
        </p:nvSpPr>
        <p:spPr>
          <a:xfrm rot="5400000">
            <a:off x="1139745" y="2225884"/>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35" name="Google Shape;1135;p57" descr="Logo&#10;&#10;Description automatically generated"/>
          <p:cNvPicPr preferRelativeResize="0"/>
          <p:nvPr/>
        </p:nvPicPr>
        <p:blipFill rotWithShape="1">
          <a:blip r:embed="rId4">
            <a:alphaModFix/>
          </a:blip>
          <a:srcRect/>
          <a:stretch/>
        </p:blipFill>
        <p:spPr>
          <a:xfrm>
            <a:off x="10674933" y="5638800"/>
            <a:ext cx="1230307" cy="845299"/>
          </a:xfrm>
          <a:prstGeom prst="rect">
            <a:avLst/>
          </a:prstGeom>
          <a:noFill/>
          <a:ln>
            <a:noFill/>
          </a:ln>
        </p:spPr>
      </p:pic>
      <p:sp>
        <p:nvSpPr>
          <p:cNvPr id="1136" name="Google Shape;1136;p57"/>
          <p:cNvSpPr txBox="1"/>
          <p:nvPr/>
        </p:nvSpPr>
        <p:spPr>
          <a:xfrm>
            <a:off x="1584402" y="3353484"/>
            <a:ext cx="4220975" cy="31700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Elected Officials/Community Leaders</a:t>
            </a:r>
            <a:endParaRPr/>
          </a:p>
          <a:p>
            <a:pPr marL="0" marR="0" lvl="0" indent="0" algn="l" rtl="0">
              <a:spcBef>
                <a:spcPts val="0"/>
              </a:spcBef>
              <a:spcAft>
                <a:spcPts val="0"/>
              </a:spcAft>
              <a:buNone/>
            </a:pPr>
            <a:endParaRPr sz="2000">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000">
                <a:solidFill>
                  <a:schemeClr val="dk1"/>
                </a:solidFill>
                <a:latin typeface="Gill Sans"/>
                <a:ea typeface="Gill Sans"/>
                <a:cs typeface="Gill Sans"/>
                <a:sym typeface="Gill Sans"/>
              </a:rPr>
              <a:t>Health and Safety Professionals</a:t>
            </a:r>
            <a:endParaRPr/>
          </a:p>
          <a:p>
            <a:pPr marL="0" marR="0" lvl="0" indent="0" algn="l" rtl="0">
              <a:spcBef>
                <a:spcPts val="0"/>
              </a:spcBef>
              <a:spcAft>
                <a:spcPts val="0"/>
              </a:spcAft>
              <a:buNone/>
            </a:pPr>
            <a:endParaRPr sz="2000">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000">
                <a:solidFill>
                  <a:schemeClr val="dk1"/>
                </a:solidFill>
                <a:latin typeface="Gill Sans"/>
                <a:ea typeface="Gill Sans"/>
                <a:cs typeface="Gill Sans"/>
                <a:sym typeface="Gill Sans"/>
              </a:rPr>
              <a:t>Law Enforcement Officials</a:t>
            </a:r>
            <a:endParaRPr/>
          </a:p>
          <a:p>
            <a:pPr marL="0" marR="0" lvl="0" indent="0" algn="l" rtl="0">
              <a:spcBef>
                <a:spcPts val="0"/>
              </a:spcBef>
              <a:spcAft>
                <a:spcPts val="0"/>
              </a:spcAft>
              <a:buNone/>
            </a:pPr>
            <a:endParaRPr sz="2000">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000">
                <a:solidFill>
                  <a:schemeClr val="dk1"/>
                </a:solidFill>
                <a:latin typeface="Gill Sans"/>
                <a:ea typeface="Gill Sans"/>
                <a:cs typeface="Gill Sans"/>
                <a:sym typeface="Gill Sans"/>
              </a:rPr>
              <a:t>Child Care/ After-School and Out-of-School Professionals</a:t>
            </a:r>
            <a:endParaRPr/>
          </a:p>
          <a:p>
            <a:pPr marL="0" marR="0" lvl="0" indent="0" algn="l" rtl="0">
              <a:spcBef>
                <a:spcPts val="0"/>
              </a:spcBef>
              <a:spcAft>
                <a:spcPts val="0"/>
              </a:spcAft>
              <a:buNone/>
            </a:pPr>
            <a:endParaRPr sz="2000">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000">
                <a:solidFill>
                  <a:schemeClr val="dk1"/>
                </a:solidFill>
                <a:latin typeface="Gill Sans"/>
                <a:ea typeface="Gill Sans"/>
                <a:cs typeface="Gill Sans"/>
                <a:sym typeface="Gill Sans"/>
              </a:rPr>
              <a:t>Faither Leaders</a:t>
            </a:r>
            <a:endParaRPr/>
          </a:p>
        </p:txBody>
      </p:sp>
      <p:sp>
        <p:nvSpPr>
          <p:cNvPr id="1137" name="Google Shape;1137;p57"/>
          <p:cNvSpPr txBox="1"/>
          <p:nvPr/>
        </p:nvSpPr>
        <p:spPr>
          <a:xfrm>
            <a:off x="6096000" y="3353483"/>
            <a:ext cx="4130004" cy="31700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Corporate and Business Professionals</a:t>
            </a:r>
            <a:endParaRPr/>
          </a:p>
          <a:p>
            <a:pPr marL="0" marR="0" lvl="0" indent="0" algn="l" rtl="0">
              <a:spcBef>
                <a:spcPts val="0"/>
              </a:spcBef>
              <a:spcAft>
                <a:spcPts val="0"/>
              </a:spcAft>
              <a:buNone/>
            </a:pPr>
            <a:endParaRPr sz="2000">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000">
                <a:solidFill>
                  <a:schemeClr val="dk1"/>
                </a:solidFill>
                <a:latin typeface="Gill Sans"/>
                <a:ea typeface="Gill Sans"/>
                <a:cs typeface="Gill Sans"/>
                <a:sym typeface="Gill Sans"/>
              </a:rPr>
              <a:t>Mental Health and Social Service Professionals</a:t>
            </a:r>
            <a:endParaRPr/>
          </a:p>
          <a:p>
            <a:pPr marL="0" marR="0" lvl="0" indent="0" algn="l" rtl="0">
              <a:spcBef>
                <a:spcPts val="0"/>
              </a:spcBef>
              <a:spcAft>
                <a:spcPts val="0"/>
              </a:spcAft>
              <a:buNone/>
            </a:pPr>
            <a:endParaRPr sz="2000">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000">
                <a:solidFill>
                  <a:schemeClr val="dk1"/>
                </a:solidFill>
                <a:latin typeface="Gill Sans"/>
                <a:ea typeface="Gill Sans"/>
                <a:cs typeface="Gill Sans"/>
                <a:sym typeface="Gill Sans"/>
              </a:rPr>
              <a:t>Educators</a:t>
            </a:r>
            <a:endParaRPr/>
          </a:p>
          <a:p>
            <a:pPr marL="0" marR="0" lvl="0" indent="0" algn="l" rtl="0">
              <a:spcBef>
                <a:spcPts val="0"/>
              </a:spcBef>
              <a:spcAft>
                <a:spcPts val="0"/>
              </a:spcAft>
              <a:buNone/>
            </a:pPr>
            <a:endParaRPr sz="2000">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000">
                <a:solidFill>
                  <a:schemeClr val="dk1"/>
                </a:solidFill>
                <a:latin typeface="Gill Sans"/>
                <a:ea typeface="Gill Sans"/>
                <a:cs typeface="Gill Sans"/>
                <a:sym typeface="Gill Sans"/>
              </a:rPr>
              <a:t>Parents and Caregivers</a:t>
            </a:r>
            <a:endParaRPr/>
          </a:p>
          <a:p>
            <a:pPr marL="0" marR="0" lvl="0" indent="0" algn="l" rtl="0">
              <a:spcBef>
                <a:spcPts val="0"/>
              </a:spcBef>
              <a:spcAft>
                <a:spcPts val="0"/>
              </a:spcAft>
              <a:buNone/>
            </a:pPr>
            <a:endParaRPr sz="2000">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000">
                <a:solidFill>
                  <a:schemeClr val="dk1"/>
                </a:solidFill>
                <a:latin typeface="Gill Sans"/>
                <a:ea typeface="Gill Sans"/>
                <a:cs typeface="Gill Sans"/>
                <a:sym typeface="Gill Sans"/>
              </a:rPr>
              <a:t>Youth Leaders Organization Members</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Google Shape;1143;p58"/>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4" name="Google Shape;1144;p58"/>
          <p:cNvSpPr/>
          <p:nvPr/>
        </p:nvSpPr>
        <p:spPr>
          <a:xfrm>
            <a:off x="922824" y="651873"/>
            <a:ext cx="10701809"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45" name="Google Shape;1145;p58" descr="A picture containing green&#10;&#10;Description automatically generated"/>
          <p:cNvPicPr preferRelativeResize="0"/>
          <p:nvPr/>
        </p:nvPicPr>
        <p:blipFill rotWithShape="1">
          <a:blip r:embed="rId3">
            <a:alphaModFix/>
          </a:blip>
          <a:srcRect l="3461" b="9939"/>
          <a:stretch/>
        </p:blipFill>
        <p:spPr>
          <a:xfrm>
            <a:off x="567365" y="490132"/>
            <a:ext cx="10873267" cy="1050695"/>
          </a:xfrm>
          <a:prstGeom prst="rect">
            <a:avLst/>
          </a:prstGeom>
          <a:noFill/>
          <a:ln>
            <a:noFill/>
          </a:ln>
        </p:spPr>
      </p:pic>
      <p:sp>
        <p:nvSpPr>
          <p:cNvPr id="1146" name="Google Shape;1146;p58"/>
          <p:cNvSpPr txBox="1"/>
          <p:nvPr/>
        </p:nvSpPr>
        <p:spPr>
          <a:xfrm>
            <a:off x="653094" y="669105"/>
            <a:ext cx="1070180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4. Coordinate Prevention Efforts</a:t>
            </a:r>
            <a:endParaRPr/>
          </a:p>
        </p:txBody>
      </p:sp>
      <p:pic>
        <p:nvPicPr>
          <p:cNvPr id="1147" name="Google Shape;1147;p58" descr="Logo&#10;&#10;Description automatically generated"/>
          <p:cNvPicPr preferRelativeResize="0"/>
          <p:nvPr/>
        </p:nvPicPr>
        <p:blipFill rotWithShape="1">
          <a:blip r:embed="rId4">
            <a:alphaModFix/>
          </a:blip>
          <a:srcRect/>
          <a:stretch/>
        </p:blipFill>
        <p:spPr>
          <a:xfrm>
            <a:off x="10674933" y="5638800"/>
            <a:ext cx="1230307" cy="845299"/>
          </a:xfrm>
          <a:prstGeom prst="rect">
            <a:avLst/>
          </a:prstGeom>
          <a:noFill/>
          <a:ln>
            <a:noFill/>
          </a:ln>
        </p:spPr>
      </p:pic>
      <p:pic>
        <p:nvPicPr>
          <p:cNvPr id="1148" name="Google Shape;1148;p58" descr="Table&#10;&#10;Description automatically generated"/>
          <p:cNvPicPr preferRelativeResize="0"/>
          <p:nvPr/>
        </p:nvPicPr>
        <p:blipFill rotWithShape="1">
          <a:blip r:embed="rId5">
            <a:alphaModFix/>
          </a:blip>
          <a:srcRect/>
          <a:stretch/>
        </p:blipFill>
        <p:spPr>
          <a:xfrm>
            <a:off x="2736845" y="1774137"/>
            <a:ext cx="6534306" cy="4948027"/>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Google Shape;1154;p59"/>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5" name="Google Shape;1155;p59"/>
          <p:cNvSpPr/>
          <p:nvPr/>
        </p:nvSpPr>
        <p:spPr>
          <a:xfrm>
            <a:off x="922824" y="651873"/>
            <a:ext cx="10701809"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56" name="Google Shape;1156;p59" descr="A picture containing green&#10;&#10;Description automatically generated"/>
          <p:cNvPicPr preferRelativeResize="0"/>
          <p:nvPr/>
        </p:nvPicPr>
        <p:blipFill rotWithShape="1">
          <a:blip r:embed="rId3">
            <a:alphaModFix/>
          </a:blip>
          <a:srcRect l="3461" b="9939"/>
          <a:stretch/>
        </p:blipFill>
        <p:spPr>
          <a:xfrm>
            <a:off x="567365" y="490132"/>
            <a:ext cx="10873267" cy="1050695"/>
          </a:xfrm>
          <a:prstGeom prst="rect">
            <a:avLst/>
          </a:prstGeom>
          <a:noFill/>
          <a:ln>
            <a:noFill/>
          </a:ln>
        </p:spPr>
      </p:pic>
      <p:sp>
        <p:nvSpPr>
          <p:cNvPr id="1157" name="Google Shape;1157;p59"/>
          <p:cNvSpPr txBox="1"/>
          <p:nvPr/>
        </p:nvSpPr>
        <p:spPr>
          <a:xfrm>
            <a:off x="653094" y="669105"/>
            <a:ext cx="1070180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4. Provide Training</a:t>
            </a:r>
            <a:endParaRPr/>
          </a:p>
        </p:txBody>
      </p:sp>
      <p:sp>
        <p:nvSpPr>
          <p:cNvPr id="1158" name="Google Shape;1158;p59"/>
          <p:cNvSpPr txBox="1"/>
          <p:nvPr/>
        </p:nvSpPr>
        <p:spPr>
          <a:xfrm>
            <a:off x="2101549" y="2296243"/>
            <a:ext cx="8865582" cy="15081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b="1">
                <a:solidFill>
                  <a:schemeClr val="dk1"/>
                </a:solidFill>
                <a:latin typeface="Gill Sans"/>
                <a:ea typeface="Gill Sans"/>
                <a:cs typeface="Gill Sans"/>
                <a:sym typeface="Gill Sans"/>
              </a:rPr>
              <a:t>Many state laws encourage or require training of school staff on bullying prevention and response</a:t>
            </a:r>
            <a:endParaRPr/>
          </a:p>
          <a:p>
            <a:pPr marL="0" marR="0" lvl="0" indent="0" algn="l" rtl="0">
              <a:spcBef>
                <a:spcPts val="0"/>
              </a:spcBef>
              <a:spcAft>
                <a:spcPts val="0"/>
              </a:spcAft>
              <a:buNone/>
            </a:pPr>
            <a:endParaRPr sz="2300" b="1">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300" b="1">
                <a:solidFill>
                  <a:schemeClr val="dk1"/>
                </a:solidFill>
                <a:latin typeface="Gill Sans"/>
                <a:ea typeface="Gill Sans"/>
                <a:cs typeface="Gill Sans"/>
                <a:sym typeface="Gill Sans"/>
              </a:rPr>
              <a:t>Adults must understand:</a:t>
            </a:r>
            <a:endParaRPr/>
          </a:p>
        </p:txBody>
      </p:sp>
      <p:sp>
        <p:nvSpPr>
          <p:cNvPr id="1159" name="Google Shape;1159;p59"/>
          <p:cNvSpPr/>
          <p:nvPr/>
        </p:nvSpPr>
        <p:spPr>
          <a:xfrm rot="5400000">
            <a:off x="1431943" y="2323575"/>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0" name="Google Shape;1160;p59"/>
          <p:cNvSpPr/>
          <p:nvPr/>
        </p:nvSpPr>
        <p:spPr>
          <a:xfrm rot="5400000">
            <a:off x="1431943" y="3354456"/>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61" name="Google Shape;1161;p59" descr="Logo&#10;&#10;Description automatically generated"/>
          <p:cNvPicPr preferRelativeResize="0"/>
          <p:nvPr/>
        </p:nvPicPr>
        <p:blipFill rotWithShape="1">
          <a:blip r:embed="rId4">
            <a:alphaModFix/>
          </a:blip>
          <a:srcRect/>
          <a:stretch/>
        </p:blipFill>
        <p:spPr>
          <a:xfrm>
            <a:off x="10674933" y="5638800"/>
            <a:ext cx="1230307" cy="845299"/>
          </a:xfrm>
          <a:prstGeom prst="rect">
            <a:avLst/>
          </a:prstGeom>
          <a:noFill/>
          <a:ln>
            <a:noFill/>
          </a:ln>
        </p:spPr>
      </p:pic>
      <p:sp>
        <p:nvSpPr>
          <p:cNvPr id="1162" name="Google Shape;1162;p59"/>
          <p:cNvSpPr/>
          <p:nvPr/>
        </p:nvSpPr>
        <p:spPr>
          <a:xfrm rot="5400000">
            <a:off x="2088809" y="4067687"/>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3" name="Google Shape;1163;p59"/>
          <p:cNvSpPr txBox="1"/>
          <p:nvPr/>
        </p:nvSpPr>
        <p:spPr>
          <a:xfrm>
            <a:off x="2483143" y="4052157"/>
            <a:ext cx="7468902"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The nature of bullying</a:t>
            </a:r>
            <a:endParaRPr/>
          </a:p>
          <a:p>
            <a:pPr marL="0" marR="0" lvl="0" indent="0" algn="l" rtl="0">
              <a:spcBef>
                <a:spcPts val="0"/>
              </a:spcBef>
              <a:spcAft>
                <a:spcPts val="0"/>
              </a:spcAft>
              <a:buNone/>
            </a:pPr>
            <a:endParaRPr sz="2000">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000">
                <a:solidFill>
                  <a:schemeClr val="dk1"/>
                </a:solidFill>
                <a:latin typeface="Gill Sans"/>
                <a:ea typeface="Gill Sans"/>
                <a:cs typeface="Gill Sans"/>
                <a:sym typeface="Gill Sans"/>
              </a:rPr>
              <a:t>Its effects</a:t>
            </a:r>
            <a:endParaRPr/>
          </a:p>
          <a:p>
            <a:pPr marL="0" marR="0" lvl="0" indent="0" algn="l" rtl="0">
              <a:spcBef>
                <a:spcPts val="0"/>
              </a:spcBef>
              <a:spcAft>
                <a:spcPts val="0"/>
              </a:spcAft>
              <a:buNone/>
            </a:pPr>
            <a:endParaRPr sz="2000">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000">
                <a:solidFill>
                  <a:schemeClr val="dk1"/>
                </a:solidFill>
                <a:latin typeface="Gill Sans"/>
                <a:ea typeface="Gill Sans"/>
                <a:cs typeface="Gill Sans"/>
                <a:sym typeface="Gill Sans"/>
              </a:rPr>
              <a:t>How to prevent bullying (e.g. importance of adult supervision)</a:t>
            </a:r>
            <a:endParaRPr/>
          </a:p>
          <a:p>
            <a:pPr marL="0" marR="0" lvl="0" indent="0" algn="l" rtl="0">
              <a:spcBef>
                <a:spcPts val="0"/>
              </a:spcBef>
              <a:spcAft>
                <a:spcPts val="0"/>
              </a:spcAft>
              <a:buNone/>
            </a:pPr>
            <a:endParaRPr sz="2000">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000">
                <a:solidFill>
                  <a:schemeClr val="dk1"/>
                </a:solidFill>
                <a:latin typeface="Gill Sans"/>
                <a:ea typeface="Gill Sans"/>
                <a:cs typeface="Gill Sans"/>
                <a:sym typeface="Gill Sans"/>
              </a:rPr>
              <a:t>Appropriate responses if bullying is known or suspected</a:t>
            </a:r>
            <a:endParaRPr/>
          </a:p>
        </p:txBody>
      </p:sp>
      <p:sp>
        <p:nvSpPr>
          <p:cNvPr id="1164" name="Google Shape;1164;p59"/>
          <p:cNvSpPr/>
          <p:nvPr/>
        </p:nvSpPr>
        <p:spPr>
          <a:xfrm rot="5400000">
            <a:off x="2088809" y="4691743"/>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5" name="Google Shape;1165;p59"/>
          <p:cNvSpPr/>
          <p:nvPr/>
        </p:nvSpPr>
        <p:spPr>
          <a:xfrm rot="5400000">
            <a:off x="2088809" y="5316091"/>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6" name="Google Shape;1166;p59"/>
          <p:cNvSpPr/>
          <p:nvPr/>
        </p:nvSpPr>
        <p:spPr>
          <a:xfrm rot="5400000">
            <a:off x="2088809" y="5916030"/>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6"/>
          <p:cNvPicPr preferRelativeResize="0"/>
          <p:nvPr/>
        </p:nvPicPr>
        <p:blipFill rotWithShape="1">
          <a:blip r:embed="rId3">
            <a:alphaModFix amt="85000"/>
          </a:blip>
          <a:srcRect l="4445" r="8959"/>
          <a:stretch/>
        </p:blipFill>
        <p:spPr>
          <a:xfrm>
            <a:off x="-1" y="-1"/>
            <a:ext cx="8908028" cy="6858000"/>
          </a:xfrm>
          <a:prstGeom prst="rect">
            <a:avLst/>
          </a:prstGeom>
          <a:noFill/>
          <a:ln>
            <a:noFill/>
          </a:ln>
        </p:spPr>
      </p:pic>
      <p:pic>
        <p:nvPicPr>
          <p:cNvPr id="178" name="Google Shape;178;p6" descr="Logo&#10;&#10;Description automatically generated"/>
          <p:cNvPicPr preferRelativeResize="0"/>
          <p:nvPr/>
        </p:nvPicPr>
        <p:blipFill rotWithShape="1">
          <a:blip r:embed="rId4">
            <a:alphaModFix/>
          </a:blip>
          <a:srcRect/>
          <a:stretch/>
        </p:blipFill>
        <p:spPr>
          <a:xfrm>
            <a:off x="10349281" y="302166"/>
            <a:ext cx="1529255" cy="1050695"/>
          </a:xfrm>
          <a:prstGeom prst="rect">
            <a:avLst/>
          </a:prstGeom>
          <a:noFill/>
          <a:ln>
            <a:noFill/>
          </a:ln>
        </p:spPr>
      </p:pic>
      <p:sp>
        <p:nvSpPr>
          <p:cNvPr id="179" name="Google Shape;179;p6"/>
          <p:cNvSpPr/>
          <p:nvPr/>
        </p:nvSpPr>
        <p:spPr>
          <a:xfrm rot="-5400000">
            <a:off x="6304933" y="4254905"/>
            <a:ext cx="2344997" cy="2861191"/>
          </a:xfrm>
          <a:prstGeom prst="triangle">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0" name="Google Shape;180;p6"/>
          <p:cNvSpPr/>
          <p:nvPr/>
        </p:nvSpPr>
        <p:spPr>
          <a:xfrm>
            <a:off x="4119716" y="4245077"/>
            <a:ext cx="7079226" cy="1032387"/>
          </a:xfrm>
          <a:prstGeom prst="rect">
            <a:avLst/>
          </a:prstGeom>
          <a:solidFill>
            <a:srgbClr val="4119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1" name="Google Shape;181;p6"/>
          <p:cNvSpPr/>
          <p:nvPr/>
        </p:nvSpPr>
        <p:spPr>
          <a:xfrm>
            <a:off x="3967316" y="4092677"/>
            <a:ext cx="7079226" cy="1032387"/>
          </a:xfrm>
          <a:prstGeom prst="rect">
            <a:avLst/>
          </a:prstGeom>
          <a:solidFill>
            <a:srgbClr val="7030A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Google Shape;182;p6"/>
          <p:cNvSpPr/>
          <p:nvPr/>
        </p:nvSpPr>
        <p:spPr>
          <a:xfrm rot="5400000">
            <a:off x="258096" y="-258097"/>
            <a:ext cx="2344997" cy="2861191"/>
          </a:xfrm>
          <a:prstGeom prst="triangle">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3" name="Google Shape;183;p6"/>
          <p:cNvSpPr txBox="1"/>
          <p:nvPr/>
        </p:nvSpPr>
        <p:spPr>
          <a:xfrm>
            <a:off x="4085303" y="4254927"/>
            <a:ext cx="6843252"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Bullying Defined</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Google Shape;1172;p60"/>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73" name="Google Shape;1173;p60"/>
          <p:cNvSpPr/>
          <p:nvPr/>
        </p:nvSpPr>
        <p:spPr>
          <a:xfrm>
            <a:off x="922824" y="651873"/>
            <a:ext cx="10701809"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74" name="Google Shape;1174;p60" descr="A picture containing green&#10;&#10;Description automatically generated"/>
          <p:cNvPicPr preferRelativeResize="0"/>
          <p:nvPr/>
        </p:nvPicPr>
        <p:blipFill rotWithShape="1">
          <a:blip r:embed="rId3">
            <a:alphaModFix/>
          </a:blip>
          <a:srcRect l="3461" b="9939"/>
          <a:stretch/>
        </p:blipFill>
        <p:spPr>
          <a:xfrm>
            <a:off x="567365" y="490132"/>
            <a:ext cx="10873267" cy="1050695"/>
          </a:xfrm>
          <a:prstGeom prst="rect">
            <a:avLst/>
          </a:prstGeom>
          <a:noFill/>
          <a:ln>
            <a:noFill/>
          </a:ln>
        </p:spPr>
      </p:pic>
      <p:sp>
        <p:nvSpPr>
          <p:cNvPr id="1175" name="Google Shape;1175;p60"/>
          <p:cNvSpPr txBox="1"/>
          <p:nvPr/>
        </p:nvSpPr>
        <p:spPr>
          <a:xfrm>
            <a:off x="653094" y="669105"/>
            <a:ext cx="1070180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4. Provide Training</a:t>
            </a:r>
            <a:endParaRPr/>
          </a:p>
        </p:txBody>
      </p:sp>
      <p:pic>
        <p:nvPicPr>
          <p:cNvPr id="1176" name="Google Shape;1176;p60" descr="Logo&#10;&#10;Description automatically generated"/>
          <p:cNvPicPr preferRelativeResize="0"/>
          <p:nvPr/>
        </p:nvPicPr>
        <p:blipFill rotWithShape="1">
          <a:blip r:embed="rId4">
            <a:alphaModFix/>
          </a:blip>
          <a:srcRect/>
          <a:stretch/>
        </p:blipFill>
        <p:spPr>
          <a:xfrm>
            <a:off x="10674933" y="5638800"/>
            <a:ext cx="1230307" cy="845299"/>
          </a:xfrm>
          <a:prstGeom prst="rect">
            <a:avLst/>
          </a:prstGeom>
          <a:noFill/>
          <a:ln>
            <a:noFill/>
          </a:ln>
        </p:spPr>
      </p:pic>
      <p:pic>
        <p:nvPicPr>
          <p:cNvPr id="1177" name="Google Shape;1177;p60" descr="Graphical user interface, text&#10;&#10;Description automatically generated with medium confidence"/>
          <p:cNvPicPr preferRelativeResize="0"/>
          <p:nvPr/>
        </p:nvPicPr>
        <p:blipFill rotWithShape="1">
          <a:blip r:embed="rId5">
            <a:alphaModFix/>
          </a:blip>
          <a:srcRect/>
          <a:stretch/>
        </p:blipFill>
        <p:spPr>
          <a:xfrm>
            <a:off x="2558838" y="2036811"/>
            <a:ext cx="3162300" cy="4089400"/>
          </a:xfrm>
          <a:prstGeom prst="rect">
            <a:avLst/>
          </a:prstGeom>
          <a:noFill/>
          <a:ln>
            <a:noFill/>
          </a:ln>
        </p:spPr>
      </p:pic>
      <p:pic>
        <p:nvPicPr>
          <p:cNvPr id="1178" name="Google Shape;1178;p60" descr="Text, letter&#10;&#10;Description automatically generated"/>
          <p:cNvPicPr preferRelativeResize="0"/>
          <p:nvPr/>
        </p:nvPicPr>
        <p:blipFill rotWithShape="1">
          <a:blip r:embed="rId6">
            <a:alphaModFix/>
          </a:blip>
          <a:srcRect/>
          <a:stretch/>
        </p:blipFill>
        <p:spPr>
          <a:xfrm>
            <a:off x="6457735" y="2036811"/>
            <a:ext cx="3175427" cy="409212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Google Shape;1184;p61"/>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5" name="Google Shape;1185;p61"/>
          <p:cNvSpPr/>
          <p:nvPr/>
        </p:nvSpPr>
        <p:spPr>
          <a:xfrm>
            <a:off x="922824" y="651873"/>
            <a:ext cx="10701809"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86" name="Google Shape;1186;p61" descr="A picture containing green&#10;&#10;Description automatically generated"/>
          <p:cNvPicPr preferRelativeResize="0"/>
          <p:nvPr/>
        </p:nvPicPr>
        <p:blipFill rotWithShape="1">
          <a:blip r:embed="rId3">
            <a:alphaModFix/>
          </a:blip>
          <a:srcRect l="3461" b="9939"/>
          <a:stretch/>
        </p:blipFill>
        <p:spPr>
          <a:xfrm>
            <a:off x="567365" y="490132"/>
            <a:ext cx="10873267" cy="1050695"/>
          </a:xfrm>
          <a:prstGeom prst="rect">
            <a:avLst/>
          </a:prstGeom>
          <a:noFill/>
          <a:ln>
            <a:noFill/>
          </a:ln>
        </p:spPr>
      </p:pic>
      <p:sp>
        <p:nvSpPr>
          <p:cNvPr id="1187" name="Google Shape;1187;p61"/>
          <p:cNvSpPr txBox="1"/>
          <p:nvPr/>
        </p:nvSpPr>
        <p:spPr>
          <a:xfrm>
            <a:off x="653094" y="669105"/>
            <a:ext cx="1070180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4. Provide Training</a:t>
            </a:r>
            <a:endParaRPr/>
          </a:p>
        </p:txBody>
      </p:sp>
      <p:pic>
        <p:nvPicPr>
          <p:cNvPr id="1188" name="Google Shape;1188;p61" descr="Logo&#10;&#10;Description automatically generated"/>
          <p:cNvPicPr preferRelativeResize="0"/>
          <p:nvPr/>
        </p:nvPicPr>
        <p:blipFill rotWithShape="1">
          <a:blip r:embed="rId4">
            <a:alphaModFix/>
          </a:blip>
          <a:srcRect/>
          <a:stretch/>
        </p:blipFill>
        <p:spPr>
          <a:xfrm>
            <a:off x="10674933" y="5638800"/>
            <a:ext cx="1230307" cy="845299"/>
          </a:xfrm>
          <a:prstGeom prst="rect">
            <a:avLst/>
          </a:prstGeom>
          <a:noFill/>
          <a:ln>
            <a:noFill/>
          </a:ln>
        </p:spPr>
      </p:pic>
      <p:pic>
        <p:nvPicPr>
          <p:cNvPr id="1189" name="Google Shape;1189;p61" descr="Graphical user interface, text&#10;&#10;Description automatically generated"/>
          <p:cNvPicPr preferRelativeResize="0"/>
          <p:nvPr/>
        </p:nvPicPr>
        <p:blipFill rotWithShape="1">
          <a:blip r:embed="rId5">
            <a:alphaModFix/>
          </a:blip>
          <a:srcRect/>
          <a:stretch/>
        </p:blipFill>
        <p:spPr>
          <a:xfrm>
            <a:off x="2389224" y="2036811"/>
            <a:ext cx="7413552" cy="445999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62"/>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5" name="Google Shape;1195;p62"/>
          <p:cNvSpPr/>
          <p:nvPr/>
        </p:nvSpPr>
        <p:spPr>
          <a:xfrm>
            <a:off x="922825" y="651873"/>
            <a:ext cx="7065476"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96" name="Google Shape;1196;p62" descr="A picture containing green&#10;&#10;Description automatically generated"/>
          <p:cNvPicPr preferRelativeResize="0"/>
          <p:nvPr/>
        </p:nvPicPr>
        <p:blipFill rotWithShape="1">
          <a:blip r:embed="rId3">
            <a:alphaModFix/>
          </a:blip>
          <a:srcRect l="3461" b="9939"/>
          <a:stretch/>
        </p:blipFill>
        <p:spPr>
          <a:xfrm>
            <a:off x="567366" y="490132"/>
            <a:ext cx="7293934" cy="1050695"/>
          </a:xfrm>
          <a:prstGeom prst="rect">
            <a:avLst/>
          </a:prstGeom>
          <a:noFill/>
          <a:ln>
            <a:noFill/>
          </a:ln>
        </p:spPr>
      </p:pic>
      <p:sp>
        <p:nvSpPr>
          <p:cNvPr id="1197" name="Google Shape;1197;p62"/>
          <p:cNvSpPr txBox="1"/>
          <p:nvPr/>
        </p:nvSpPr>
        <p:spPr>
          <a:xfrm>
            <a:off x="922824" y="669105"/>
            <a:ext cx="658301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The Longer Heading</a:t>
            </a:r>
            <a:endParaRPr/>
          </a:p>
        </p:txBody>
      </p:sp>
      <p:sp>
        <p:nvSpPr>
          <p:cNvPr id="1198" name="Google Shape;1198;p62"/>
          <p:cNvSpPr txBox="1"/>
          <p:nvPr/>
        </p:nvSpPr>
        <p:spPr>
          <a:xfrm>
            <a:off x="2107218" y="2212884"/>
            <a:ext cx="8865582" cy="41549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Something important to discuss.</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Something else we’ll talk about a little bit for this page.</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Another thing that is of note.</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And another thing.</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p:txBody>
      </p:sp>
      <p:sp>
        <p:nvSpPr>
          <p:cNvPr id="1199" name="Google Shape;1199;p62"/>
          <p:cNvSpPr/>
          <p:nvPr/>
        </p:nvSpPr>
        <p:spPr>
          <a:xfrm rot="5400000">
            <a:off x="1415183" y="2204505"/>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0" name="Google Shape;1200;p62"/>
          <p:cNvSpPr/>
          <p:nvPr/>
        </p:nvSpPr>
        <p:spPr>
          <a:xfrm rot="5400000">
            <a:off x="1415182" y="3323451"/>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1" name="Google Shape;1201;p62"/>
          <p:cNvSpPr/>
          <p:nvPr/>
        </p:nvSpPr>
        <p:spPr>
          <a:xfrm rot="5400000">
            <a:off x="1450763" y="4442397"/>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2" name="Google Shape;1202;p62"/>
          <p:cNvSpPr/>
          <p:nvPr/>
        </p:nvSpPr>
        <p:spPr>
          <a:xfrm rot="5400000">
            <a:off x="1450763" y="5561343"/>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03" name="Google Shape;1203;p62" descr="Logo&#10;&#10;Description automatically generated"/>
          <p:cNvPicPr preferRelativeResize="0"/>
          <p:nvPr/>
        </p:nvPicPr>
        <p:blipFill rotWithShape="1">
          <a:blip r:embed="rId4">
            <a:alphaModFix/>
          </a:blip>
          <a:srcRect/>
          <a:stretch/>
        </p:blipFill>
        <p:spPr>
          <a:xfrm>
            <a:off x="10674933" y="5638800"/>
            <a:ext cx="1230307" cy="84529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pic>
        <p:nvPicPr>
          <p:cNvPr id="1208" name="Google Shape;1208;p63" descr="A picture containing green&#10;&#10;Description automatically generated"/>
          <p:cNvPicPr preferRelativeResize="0"/>
          <p:nvPr/>
        </p:nvPicPr>
        <p:blipFill rotWithShape="1">
          <a:blip r:embed="rId3">
            <a:alphaModFix/>
          </a:blip>
          <a:srcRect l="3461" b="9939"/>
          <a:stretch/>
        </p:blipFill>
        <p:spPr>
          <a:xfrm>
            <a:off x="3171536" y="6159500"/>
            <a:ext cx="9020464" cy="698500"/>
          </a:xfrm>
          <a:prstGeom prst="rect">
            <a:avLst/>
          </a:prstGeom>
          <a:noFill/>
          <a:ln>
            <a:noFill/>
          </a:ln>
        </p:spPr>
      </p:pic>
      <p:sp>
        <p:nvSpPr>
          <p:cNvPr id="1209" name="Google Shape;1209;p63"/>
          <p:cNvSpPr/>
          <p:nvPr/>
        </p:nvSpPr>
        <p:spPr>
          <a:xfrm rot="5400000">
            <a:off x="-463551" y="2393950"/>
            <a:ext cx="4927601" cy="4000501"/>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10" name="Google Shape;1210;p63" descr="Logo&#10;&#10;Description automatically generated"/>
          <p:cNvPicPr preferRelativeResize="0"/>
          <p:nvPr/>
        </p:nvPicPr>
        <p:blipFill rotWithShape="1">
          <a:blip r:embed="rId4">
            <a:alphaModFix/>
          </a:blip>
          <a:srcRect/>
          <a:stretch/>
        </p:blipFill>
        <p:spPr>
          <a:xfrm>
            <a:off x="229147" y="5672902"/>
            <a:ext cx="1529255" cy="1050695"/>
          </a:xfrm>
          <a:prstGeom prst="rect">
            <a:avLst/>
          </a:prstGeom>
          <a:noFill/>
          <a:ln>
            <a:noFill/>
          </a:ln>
        </p:spPr>
      </p:pic>
      <p:pic>
        <p:nvPicPr>
          <p:cNvPr id="1211" name="Google Shape;1211;p63" descr="Open quotation mark with solid fill"/>
          <p:cNvPicPr preferRelativeResize="0"/>
          <p:nvPr/>
        </p:nvPicPr>
        <p:blipFill rotWithShape="1">
          <a:blip r:embed="rId5">
            <a:alphaModFix/>
          </a:blip>
          <a:srcRect/>
          <a:stretch/>
        </p:blipFill>
        <p:spPr>
          <a:xfrm>
            <a:off x="898525" y="1185097"/>
            <a:ext cx="2425700" cy="2425700"/>
          </a:xfrm>
          <a:prstGeom prst="rect">
            <a:avLst/>
          </a:prstGeom>
          <a:noFill/>
          <a:ln>
            <a:noFill/>
          </a:ln>
        </p:spPr>
      </p:pic>
      <p:pic>
        <p:nvPicPr>
          <p:cNvPr id="1212" name="Google Shape;1212;p63" descr="Open quotation mark with solid fill"/>
          <p:cNvPicPr preferRelativeResize="0"/>
          <p:nvPr/>
        </p:nvPicPr>
        <p:blipFill rotWithShape="1">
          <a:blip r:embed="rId5">
            <a:alphaModFix/>
          </a:blip>
          <a:srcRect/>
          <a:stretch/>
        </p:blipFill>
        <p:spPr>
          <a:xfrm rot="10800000">
            <a:off x="8867775" y="3247202"/>
            <a:ext cx="2425700" cy="2425700"/>
          </a:xfrm>
          <a:prstGeom prst="rect">
            <a:avLst/>
          </a:prstGeom>
          <a:noFill/>
          <a:ln>
            <a:noFill/>
          </a:ln>
        </p:spPr>
      </p:pic>
      <p:sp>
        <p:nvSpPr>
          <p:cNvPr id="1213" name="Google Shape;1213;p63"/>
          <p:cNvSpPr txBox="1"/>
          <p:nvPr/>
        </p:nvSpPr>
        <p:spPr>
          <a:xfrm>
            <a:off x="2787650" y="2397948"/>
            <a:ext cx="6616700" cy="20620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dk1"/>
                </a:solidFill>
                <a:latin typeface="Gill Sans"/>
                <a:ea typeface="Gill Sans"/>
                <a:cs typeface="Gill Sans"/>
                <a:sym typeface="Gill Sans"/>
              </a:rPr>
              <a:t>No one can make you feel inferior without your permission</a:t>
            </a:r>
          </a:p>
          <a:p>
            <a:pPr marL="0" marR="0" lvl="0" indent="0" algn="ctr" rtl="0">
              <a:spcBef>
                <a:spcPts val="0"/>
              </a:spcBef>
              <a:spcAft>
                <a:spcPts val="0"/>
              </a:spcAft>
              <a:buNone/>
            </a:pPr>
            <a:r>
              <a:rPr lang="en-US" sz="3200" b="1" dirty="0">
                <a:solidFill>
                  <a:schemeClr val="dk1"/>
                </a:solidFill>
                <a:latin typeface="Gill Sans"/>
                <a:cs typeface="Gill Sans"/>
                <a:sym typeface="Gill Sans"/>
              </a:rPr>
              <a:t>-Elanore Roosevelt</a:t>
            </a:r>
            <a:endParaRPr dirty="0"/>
          </a:p>
        </p:txBody>
      </p:sp>
      <p:pic>
        <p:nvPicPr>
          <p:cNvPr id="1214" name="Google Shape;1214;p63" descr="A picture containing green&#10;&#10;Description automatically generated"/>
          <p:cNvPicPr preferRelativeResize="0"/>
          <p:nvPr/>
        </p:nvPicPr>
        <p:blipFill rotWithShape="1">
          <a:blip r:embed="rId3">
            <a:alphaModFix/>
          </a:blip>
          <a:srcRect l="3461" b="9939"/>
          <a:stretch/>
        </p:blipFill>
        <p:spPr>
          <a:xfrm>
            <a:off x="0" y="-2"/>
            <a:ext cx="12192000" cy="6985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pic>
        <p:nvPicPr>
          <p:cNvPr id="1219" name="Google Shape;1219;p64" descr="A picture containing green&#10;&#10;Description automatically generated"/>
          <p:cNvPicPr preferRelativeResize="0"/>
          <p:nvPr/>
        </p:nvPicPr>
        <p:blipFill rotWithShape="1">
          <a:blip r:embed="rId3">
            <a:alphaModFix/>
          </a:blip>
          <a:srcRect l="3461" b="9939"/>
          <a:stretch/>
        </p:blipFill>
        <p:spPr>
          <a:xfrm>
            <a:off x="3171536" y="6159500"/>
            <a:ext cx="9020464" cy="698500"/>
          </a:xfrm>
          <a:prstGeom prst="rect">
            <a:avLst/>
          </a:prstGeom>
          <a:noFill/>
          <a:ln>
            <a:noFill/>
          </a:ln>
        </p:spPr>
      </p:pic>
      <p:sp>
        <p:nvSpPr>
          <p:cNvPr id="1220" name="Google Shape;1220;p64"/>
          <p:cNvSpPr/>
          <p:nvPr/>
        </p:nvSpPr>
        <p:spPr>
          <a:xfrm rot="5400000">
            <a:off x="-463551" y="2393950"/>
            <a:ext cx="4927601" cy="4000501"/>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21" name="Google Shape;1221;p64" descr="Logo&#10;&#10;Description automatically generated"/>
          <p:cNvPicPr preferRelativeResize="0"/>
          <p:nvPr/>
        </p:nvPicPr>
        <p:blipFill rotWithShape="1">
          <a:blip r:embed="rId4">
            <a:alphaModFix/>
          </a:blip>
          <a:srcRect/>
          <a:stretch/>
        </p:blipFill>
        <p:spPr>
          <a:xfrm>
            <a:off x="229147" y="5672902"/>
            <a:ext cx="1529255" cy="1050695"/>
          </a:xfrm>
          <a:prstGeom prst="rect">
            <a:avLst/>
          </a:prstGeom>
          <a:noFill/>
          <a:ln>
            <a:noFill/>
          </a:ln>
        </p:spPr>
      </p:pic>
      <p:pic>
        <p:nvPicPr>
          <p:cNvPr id="1222" name="Google Shape;1222;p64" descr="Open quotation mark with solid fill"/>
          <p:cNvPicPr preferRelativeResize="0"/>
          <p:nvPr/>
        </p:nvPicPr>
        <p:blipFill rotWithShape="1">
          <a:blip r:embed="rId5">
            <a:alphaModFix/>
          </a:blip>
          <a:srcRect/>
          <a:stretch/>
        </p:blipFill>
        <p:spPr>
          <a:xfrm>
            <a:off x="898525" y="1185097"/>
            <a:ext cx="2425700" cy="2425700"/>
          </a:xfrm>
          <a:prstGeom prst="rect">
            <a:avLst/>
          </a:prstGeom>
          <a:noFill/>
          <a:ln>
            <a:noFill/>
          </a:ln>
        </p:spPr>
      </p:pic>
      <p:pic>
        <p:nvPicPr>
          <p:cNvPr id="1223" name="Google Shape;1223;p64" descr="Open quotation mark with solid fill"/>
          <p:cNvPicPr preferRelativeResize="0"/>
          <p:nvPr/>
        </p:nvPicPr>
        <p:blipFill rotWithShape="1">
          <a:blip r:embed="rId5">
            <a:alphaModFix/>
          </a:blip>
          <a:srcRect/>
          <a:stretch/>
        </p:blipFill>
        <p:spPr>
          <a:xfrm rot="10800000">
            <a:off x="8867775" y="3247202"/>
            <a:ext cx="2425700" cy="2425700"/>
          </a:xfrm>
          <a:prstGeom prst="rect">
            <a:avLst/>
          </a:prstGeom>
          <a:noFill/>
          <a:ln>
            <a:noFill/>
          </a:ln>
        </p:spPr>
      </p:pic>
      <p:sp>
        <p:nvSpPr>
          <p:cNvPr id="1224" name="Google Shape;1224;p64"/>
          <p:cNvSpPr txBox="1"/>
          <p:nvPr/>
        </p:nvSpPr>
        <p:spPr>
          <a:xfrm>
            <a:off x="2787650" y="2397948"/>
            <a:ext cx="6616700" cy="2554505"/>
          </a:xfrm>
          <a:prstGeom prst="rect">
            <a:avLst/>
          </a:prstGeom>
          <a:noFill/>
          <a:ln>
            <a:noFill/>
          </a:ln>
        </p:spPr>
        <p:txBody>
          <a:bodyPr spcFirstLastPara="1" wrap="square" lIns="91425" tIns="45700" rIns="91425" bIns="45700" anchor="t" anchorCtr="0">
            <a:spAutoFit/>
          </a:bodyPr>
          <a:lstStyle/>
          <a:p>
            <a:pPr lvl="0" algn="ctr"/>
            <a:r>
              <a:rPr lang="en-US" sz="3200" b="1" dirty="0">
                <a:solidFill>
                  <a:schemeClr val="dk1"/>
                </a:solidFill>
                <a:latin typeface="Gill Sans"/>
                <a:ea typeface="Gill Sans"/>
                <a:cs typeface="Gill Sans"/>
                <a:sym typeface="Gill Sans"/>
              </a:rPr>
              <a:t>Children mimic those they love.  They don’t learn grit and resilience by talk—they lean it by watching you. </a:t>
            </a:r>
          </a:p>
          <a:p>
            <a:pPr lvl="0" algn="ctr"/>
            <a:r>
              <a:rPr lang="en-US" sz="3200" b="1" dirty="0">
                <a:solidFill>
                  <a:schemeClr val="dk1"/>
                </a:solidFill>
                <a:latin typeface="Gill Sans"/>
                <a:cs typeface="Gill Sans"/>
                <a:sym typeface="Gill Sans"/>
              </a:rPr>
              <a:t>                -Jeremy Rubenstein</a:t>
            </a:r>
            <a:endParaRPr dirty="0"/>
          </a:p>
        </p:txBody>
      </p:sp>
      <p:pic>
        <p:nvPicPr>
          <p:cNvPr id="1225" name="Google Shape;1225;p64" descr="A picture containing green&#10;&#10;Description automatically generated"/>
          <p:cNvPicPr preferRelativeResize="0"/>
          <p:nvPr/>
        </p:nvPicPr>
        <p:blipFill rotWithShape="1">
          <a:blip r:embed="rId3">
            <a:alphaModFix/>
          </a:blip>
          <a:srcRect l="3461" b="9939"/>
          <a:stretch/>
        </p:blipFill>
        <p:spPr>
          <a:xfrm>
            <a:off x="0" y="-2"/>
            <a:ext cx="12192000" cy="6985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pic>
        <p:nvPicPr>
          <p:cNvPr id="1231" name="Google Shape;1231;p65" descr="Question Mark with solid fill"/>
          <p:cNvPicPr preferRelativeResize="0"/>
          <p:nvPr/>
        </p:nvPicPr>
        <p:blipFill rotWithShape="1">
          <a:blip r:embed="rId3">
            <a:alphaModFix/>
          </a:blip>
          <a:srcRect/>
          <a:stretch/>
        </p:blipFill>
        <p:spPr>
          <a:xfrm>
            <a:off x="75197" y="272631"/>
            <a:ext cx="1995857" cy="1995857"/>
          </a:xfrm>
          <a:prstGeom prst="rect">
            <a:avLst/>
          </a:prstGeom>
          <a:noFill/>
          <a:ln>
            <a:noFill/>
          </a:ln>
        </p:spPr>
      </p:pic>
      <p:pic>
        <p:nvPicPr>
          <p:cNvPr id="1232" name="Google Shape;1232;p65" descr="A group of people in a classroom&#10;&#10;Description automatically generated with medium confidence"/>
          <p:cNvPicPr preferRelativeResize="0"/>
          <p:nvPr/>
        </p:nvPicPr>
        <p:blipFill rotWithShape="1">
          <a:blip r:embed="rId4">
            <a:alphaModFix/>
          </a:blip>
          <a:srcRect t="22568"/>
          <a:stretch/>
        </p:blipFill>
        <p:spPr>
          <a:xfrm>
            <a:off x="6915478" y="9977"/>
            <a:ext cx="5276522" cy="3006714"/>
          </a:xfrm>
          <a:prstGeom prst="rect">
            <a:avLst/>
          </a:prstGeom>
          <a:noFill/>
          <a:ln>
            <a:noFill/>
          </a:ln>
        </p:spPr>
      </p:pic>
      <p:sp>
        <p:nvSpPr>
          <p:cNvPr id="1233" name="Google Shape;1233;p65"/>
          <p:cNvSpPr/>
          <p:nvPr/>
        </p:nvSpPr>
        <p:spPr>
          <a:xfrm>
            <a:off x="6836897" y="-154745"/>
            <a:ext cx="3165232" cy="3495570"/>
          </a:xfrm>
          <a:prstGeom prst="triangle">
            <a:avLst>
              <a:gd name="adj" fmla="val 1755"/>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4" name="Google Shape;1234;p65"/>
          <p:cNvSpPr/>
          <p:nvPr/>
        </p:nvSpPr>
        <p:spPr>
          <a:xfrm>
            <a:off x="5958348" y="88176"/>
            <a:ext cx="6233652" cy="685800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5" name="Google Shape;1235;p65"/>
          <p:cNvSpPr txBox="1"/>
          <p:nvPr/>
        </p:nvSpPr>
        <p:spPr>
          <a:xfrm>
            <a:off x="2033117" y="2785859"/>
            <a:ext cx="43969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00"/>
                </a:solidFill>
                <a:latin typeface="Gill Sans"/>
                <a:ea typeface="Gill Sans"/>
                <a:cs typeface="Gill Sans"/>
                <a:sym typeface="Gill Sans"/>
              </a:rPr>
              <a:t>Potential Answer.</a:t>
            </a:r>
            <a:endParaRPr/>
          </a:p>
        </p:txBody>
      </p:sp>
      <p:sp>
        <p:nvSpPr>
          <p:cNvPr id="1236" name="Google Shape;1236;p65"/>
          <p:cNvSpPr txBox="1"/>
          <p:nvPr/>
        </p:nvSpPr>
        <p:spPr>
          <a:xfrm>
            <a:off x="2033116" y="3601882"/>
            <a:ext cx="43969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00"/>
                </a:solidFill>
                <a:latin typeface="Gill Sans"/>
                <a:ea typeface="Gill Sans"/>
                <a:cs typeface="Gill Sans"/>
                <a:sym typeface="Gill Sans"/>
              </a:rPr>
              <a:t>Potential Answer.</a:t>
            </a:r>
            <a:endParaRPr/>
          </a:p>
        </p:txBody>
      </p:sp>
      <p:sp>
        <p:nvSpPr>
          <p:cNvPr id="1237" name="Google Shape;1237;p65"/>
          <p:cNvSpPr txBox="1"/>
          <p:nvPr/>
        </p:nvSpPr>
        <p:spPr>
          <a:xfrm>
            <a:off x="2033116" y="4431984"/>
            <a:ext cx="43969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00"/>
                </a:solidFill>
                <a:latin typeface="Gill Sans"/>
                <a:ea typeface="Gill Sans"/>
                <a:cs typeface="Gill Sans"/>
                <a:sym typeface="Gill Sans"/>
              </a:rPr>
              <a:t>Potential Answer.</a:t>
            </a:r>
            <a:endParaRPr/>
          </a:p>
        </p:txBody>
      </p:sp>
      <p:sp>
        <p:nvSpPr>
          <p:cNvPr id="1238" name="Google Shape;1238;p65"/>
          <p:cNvSpPr txBox="1"/>
          <p:nvPr/>
        </p:nvSpPr>
        <p:spPr>
          <a:xfrm>
            <a:off x="2033115" y="5260550"/>
            <a:ext cx="43969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00"/>
                </a:solidFill>
                <a:latin typeface="Gill Sans"/>
                <a:ea typeface="Gill Sans"/>
                <a:cs typeface="Gill Sans"/>
                <a:sym typeface="Gill Sans"/>
              </a:rPr>
              <a:t>Potential Answer.</a:t>
            </a:r>
            <a:endParaRPr/>
          </a:p>
        </p:txBody>
      </p:sp>
      <p:sp>
        <p:nvSpPr>
          <p:cNvPr id="1239" name="Google Shape;1239;p65"/>
          <p:cNvSpPr/>
          <p:nvPr/>
        </p:nvSpPr>
        <p:spPr>
          <a:xfrm>
            <a:off x="6689269" y="4438398"/>
            <a:ext cx="3645226" cy="1076094"/>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40" name="Google Shape;1240;p65" descr="A picture containing green&#10;&#10;Description automatically generated"/>
          <p:cNvPicPr preferRelativeResize="0"/>
          <p:nvPr/>
        </p:nvPicPr>
        <p:blipFill rotWithShape="1">
          <a:blip r:embed="rId5">
            <a:alphaModFix/>
          </a:blip>
          <a:srcRect b="9939"/>
          <a:stretch/>
        </p:blipFill>
        <p:spPr>
          <a:xfrm>
            <a:off x="6533535" y="4309052"/>
            <a:ext cx="3645226" cy="1050695"/>
          </a:xfrm>
          <a:prstGeom prst="rect">
            <a:avLst/>
          </a:prstGeom>
          <a:noFill/>
          <a:ln>
            <a:noFill/>
          </a:ln>
        </p:spPr>
      </p:pic>
      <p:sp>
        <p:nvSpPr>
          <p:cNvPr id="1241" name="Google Shape;1241;p65"/>
          <p:cNvSpPr txBox="1"/>
          <p:nvPr/>
        </p:nvSpPr>
        <p:spPr>
          <a:xfrm>
            <a:off x="6807835" y="4489044"/>
            <a:ext cx="309662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Check-In</a:t>
            </a:r>
            <a:endParaRPr/>
          </a:p>
        </p:txBody>
      </p:sp>
      <p:sp>
        <p:nvSpPr>
          <p:cNvPr id="1242" name="Google Shape;1242;p65"/>
          <p:cNvSpPr/>
          <p:nvPr/>
        </p:nvSpPr>
        <p:spPr>
          <a:xfrm>
            <a:off x="1073127" y="4323650"/>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3" name="Google Shape;1243;p65"/>
          <p:cNvSpPr txBox="1"/>
          <p:nvPr/>
        </p:nvSpPr>
        <p:spPr>
          <a:xfrm>
            <a:off x="1137678" y="4356154"/>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C</a:t>
            </a:r>
            <a:endParaRPr/>
          </a:p>
        </p:txBody>
      </p:sp>
      <p:sp>
        <p:nvSpPr>
          <p:cNvPr id="1244" name="Google Shape;1244;p65"/>
          <p:cNvSpPr/>
          <p:nvPr/>
        </p:nvSpPr>
        <p:spPr>
          <a:xfrm>
            <a:off x="1073127" y="5152984"/>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5" name="Google Shape;1245;p65"/>
          <p:cNvSpPr txBox="1"/>
          <p:nvPr/>
        </p:nvSpPr>
        <p:spPr>
          <a:xfrm>
            <a:off x="1137678" y="5185488"/>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D</a:t>
            </a:r>
            <a:endParaRPr/>
          </a:p>
        </p:txBody>
      </p:sp>
      <p:sp>
        <p:nvSpPr>
          <p:cNvPr id="1246" name="Google Shape;1246;p65"/>
          <p:cNvSpPr/>
          <p:nvPr/>
        </p:nvSpPr>
        <p:spPr>
          <a:xfrm>
            <a:off x="1073127" y="3494316"/>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7" name="Google Shape;1247;p65"/>
          <p:cNvSpPr txBox="1"/>
          <p:nvPr/>
        </p:nvSpPr>
        <p:spPr>
          <a:xfrm>
            <a:off x="1137678" y="3526820"/>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B</a:t>
            </a:r>
            <a:endParaRPr/>
          </a:p>
        </p:txBody>
      </p:sp>
      <p:sp>
        <p:nvSpPr>
          <p:cNvPr id="1248" name="Google Shape;1248;p65"/>
          <p:cNvSpPr/>
          <p:nvPr/>
        </p:nvSpPr>
        <p:spPr>
          <a:xfrm>
            <a:off x="1073127" y="2664982"/>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9" name="Google Shape;1249;p65"/>
          <p:cNvSpPr txBox="1"/>
          <p:nvPr/>
        </p:nvSpPr>
        <p:spPr>
          <a:xfrm>
            <a:off x="1137678" y="2697486"/>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A</a:t>
            </a:r>
            <a:endParaRPr/>
          </a:p>
        </p:txBody>
      </p:sp>
      <p:sp>
        <p:nvSpPr>
          <p:cNvPr id="1250" name="Google Shape;1250;p65"/>
          <p:cNvSpPr txBox="1"/>
          <p:nvPr/>
        </p:nvSpPr>
        <p:spPr>
          <a:xfrm>
            <a:off x="1073126" y="1065407"/>
            <a:ext cx="6569875"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Gill Sans"/>
                <a:ea typeface="Gill Sans"/>
                <a:cs typeface="Gill Sans"/>
                <a:sym typeface="Gill Sans"/>
              </a:rPr>
              <a:t>Is this the question to test your knowledge?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7" descr="Open quotation mark with solid fill"/>
          <p:cNvPicPr preferRelativeResize="0"/>
          <p:nvPr/>
        </p:nvPicPr>
        <p:blipFill rotWithShape="1">
          <a:blip r:embed="rId3">
            <a:alphaModFix/>
          </a:blip>
          <a:srcRect/>
          <a:stretch/>
        </p:blipFill>
        <p:spPr>
          <a:xfrm>
            <a:off x="338252" y="-87774"/>
            <a:ext cx="4146448" cy="4146448"/>
          </a:xfrm>
          <a:prstGeom prst="rect">
            <a:avLst/>
          </a:prstGeom>
          <a:noFill/>
          <a:ln>
            <a:noFill/>
          </a:ln>
        </p:spPr>
      </p:pic>
      <p:sp>
        <p:nvSpPr>
          <p:cNvPr id="190" name="Google Shape;190;p7"/>
          <p:cNvSpPr/>
          <p:nvPr/>
        </p:nvSpPr>
        <p:spPr>
          <a:xfrm>
            <a:off x="8072935" y="4515884"/>
            <a:ext cx="3645226" cy="1076094"/>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1" name="Google Shape;191;p7" descr="A picture containing green&#10;&#10;Description automatically generated"/>
          <p:cNvPicPr preferRelativeResize="0"/>
          <p:nvPr/>
        </p:nvPicPr>
        <p:blipFill rotWithShape="1">
          <a:blip r:embed="rId4">
            <a:alphaModFix/>
          </a:blip>
          <a:srcRect l="3461" b="9939"/>
          <a:stretch/>
        </p:blipFill>
        <p:spPr>
          <a:xfrm>
            <a:off x="3171536" y="6159500"/>
            <a:ext cx="9020464" cy="698500"/>
          </a:xfrm>
          <a:prstGeom prst="rect">
            <a:avLst/>
          </a:prstGeom>
          <a:noFill/>
          <a:ln>
            <a:noFill/>
          </a:ln>
        </p:spPr>
      </p:pic>
      <p:sp>
        <p:nvSpPr>
          <p:cNvPr id="192" name="Google Shape;192;p7"/>
          <p:cNvSpPr/>
          <p:nvPr/>
        </p:nvSpPr>
        <p:spPr>
          <a:xfrm rot="5400000">
            <a:off x="-463551" y="2393950"/>
            <a:ext cx="4927601" cy="4000501"/>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3" name="Google Shape;193;p7" descr="Logo&#10;&#10;Description automatically generated"/>
          <p:cNvPicPr preferRelativeResize="0"/>
          <p:nvPr/>
        </p:nvPicPr>
        <p:blipFill rotWithShape="1">
          <a:blip r:embed="rId5">
            <a:alphaModFix/>
          </a:blip>
          <a:srcRect/>
          <a:stretch/>
        </p:blipFill>
        <p:spPr>
          <a:xfrm>
            <a:off x="229147" y="5672902"/>
            <a:ext cx="1529255" cy="1050695"/>
          </a:xfrm>
          <a:prstGeom prst="rect">
            <a:avLst/>
          </a:prstGeom>
          <a:noFill/>
          <a:ln>
            <a:noFill/>
          </a:ln>
        </p:spPr>
      </p:pic>
      <p:sp>
        <p:nvSpPr>
          <p:cNvPr id="194" name="Google Shape;194;p7"/>
          <p:cNvSpPr txBox="1"/>
          <p:nvPr/>
        </p:nvSpPr>
        <p:spPr>
          <a:xfrm>
            <a:off x="2960062" y="2040500"/>
            <a:ext cx="7842250" cy="21236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chemeClr val="dk1"/>
                </a:solidFill>
                <a:latin typeface="Gill Sans"/>
                <a:ea typeface="Gill Sans"/>
                <a:cs typeface="Gill Sans"/>
                <a:sym typeface="Gill Sans"/>
              </a:rPr>
              <a:t>Bullying is any </a:t>
            </a:r>
            <a:r>
              <a:rPr lang="en-US" sz="2200" b="1">
                <a:solidFill>
                  <a:schemeClr val="dk1"/>
                </a:solidFill>
                <a:latin typeface="Gill Sans"/>
                <a:ea typeface="Gill Sans"/>
                <a:cs typeface="Gill Sans"/>
                <a:sym typeface="Gill Sans"/>
              </a:rPr>
              <a:t>unwanted aggressive behavior(s) </a:t>
            </a:r>
            <a:r>
              <a:rPr lang="en-US" sz="2200">
                <a:solidFill>
                  <a:schemeClr val="dk1"/>
                </a:solidFill>
                <a:latin typeface="Gill Sans"/>
                <a:ea typeface="Gill Sans"/>
                <a:cs typeface="Gill Sans"/>
                <a:sym typeface="Gill Sans"/>
              </a:rPr>
              <a:t>by another youth or group of youths… that involves an observed or perceived </a:t>
            </a:r>
            <a:r>
              <a:rPr lang="en-US" sz="2200" b="1">
                <a:solidFill>
                  <a:schemeClr val="dk1"/>
                </a:solidFill>
                <a:latin typeface="Gill Sans"/>
                <a:ea typeface="Gill Sans"/>
                <a:cs typeface="Gill Sans"/>
                <a:sym typeface="Gill Sans"/>
              </a:rPr>
              <a:t>power imbalance </a:t>
            </a:r>
            <a:r>
              <a:rPr lang="en-US" sz="2200">
                <a:solidFill>
                  <a:schemeClr val="dk1"/>
                </a:solidFill>
                <a:latin typeface="Gill Sans"/>
                <a:ea typeface="Gill Sans"/>
                <a:cs typeface="Gill Sans"/>
                <a:sym typeface="Gill Sans"/>
              </a:rPr>
              <a:t>and is </a:t>
            </a:r>
            <a:r>
              <a:rPr lang="en-US" sz="2200" b="1">
                <a:solidFill>
                  <a:schemeClr val="dk1"/>
                </a:solidFill>
                <a:latin typeface="Gill Sans"/>
                <a:ea typeface="Gill Sans"/>
                <a:cs typeface="Gill Sans"/>
                <a:sym typeface="Gill Sans"/>
              </a:rPr>
              <a:t>repeated</a:t>
            </a:r>
            <a:r>
              <a:rPr lang="en-US" sz="2200">
                <a:solidFill>
                  <a:schemeClr val="dk1"/>
                </a:solidFill>
                <a:latin typeface="Gill Sans"/>
                <a:ea typeface="Gill Sans"/>
                <a:cs typeface="Gill Sans"/>
                <a:sym typeface="Gill Sans"/>
              </a:rPr>
              <a:t> </a:t>
            </a:r>
            <a:r>
              <a:rPr lang="en-US" sz="2200" b="1">
                <a:solidFill>
                  <a:schemeClr val="dk1"/>
                </a:solidFill>
                <a:latin typeface="Gill Sans"/>
                <a:ea typeface="Gill Sans"/>
                <a:cs typeface="Gill Sans"/>
                <a:sym typeface="Gill Sans"/>
              </a:rPr>
              <a:t>multiple times or is highly likely to be repeated</a:t>
            </a:r>
            <a:r>
              <a:rPr lang="en-US" sz="2200">
                <a:solidFill>
                  <a:schemeClr val="dk1"/>
                </a:solidFill>
                <a:latin typeface="Gill Sans"/>
                <a:ea typeface="Gill Sans"/>
                <a:cs typeface="Gill Sans"/>
                <a:sym typeface="Gill Sans"/>
              </a:rPr>
              <a:t>. Bullying may inflict harm or distress on the targeted youth including physical, psychological, social, or educational harm.*</a:t>
            </a:r>
            <a:endParaRPr/>
          </a:p>
        </p:txBody>
      </p:sp>
      <p:pic>
        <p:nvPicPr>
          <p:cNvPr id="195" name="Google Shape;195;p7" descr="A picture containing green&#10;&#10;Description automatically generated"/>
          <p:cNvPicPr preferRelativeResize="0"/>
          <p:nvPr/>
        </p:nvPicPr>
        <p:blipFill rotWithShape="1">
          <a:blip r:embed="rId4">
            <a:alphaModFix/>
          </a:blip>
          <a:srcRect l="3461" b="9939"/>
          <a:stretch/>
        </p:blipFill>
        <p:spPr>
          <a:xfrm>
            <a:off x="0" y="-2"/>
            <a:ext cx="12192000" cy="698500"/>
          </a:xfrm>
          <a:prstGeom prst="rect">
            <a:avLst/>
          </a:prstGeom>
          <a:noFill/>
          <a:ln>
            <a:noFill/>
          </a:ln>
        </p:spPr>
      </p:pic>
      <p:pic>
        <p:nvPicPr>
          <p:cNvPr id="196" name="Google Shape;196;p7" descr="A picture containing green&#10;&#10;Description automatically generated"/>
          <p:cNvPicPr preferRelativeResize="0"/>
          <p:nvPr/>
        </p:nvPicPr>
        <p:blipFill rotWithShape="1">
          <a:blip r:embed="rId4">
            <a:alphaModFix/>
          </a:blip>
          <a:srcRect b="9939"/>
          <a:stretch/>
        </p:blipFill>
        <p:spPr>
          <a:xfrm>
            <a:off x="7917201" y="4386538"/>
            <a:ext cx="3645226" cy="1050695"/>
          </a:xfrm>
          <a:prstGeom prst="rect">
            <a:avLst/>
          </a:prstGeom>
          <a:noFill/>
          <a:ln>
            <a:noFill/>
          </a:ln>
        </p:spPr>
      </p:pic>
      <p:sp>
        <p:nvSpPr>
          <p:cNvPr id="197" name="Google Shape;197;p7"/>
          <p:cNvSpPr txBox="1"/>
          <p:nvPr/>
        </p:nvSpPr>
        <p:spPr>
          <a:xfrm>
            <a:off x="8191501" y="4566530"/>
            <a:ext cx="309662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Bullying</a:t>
            </a:r>
            <a:endParaRPr/>
          </a:p>
        </p:txBody>
      </p:sp>
      <p:sp>
        <p:nvSpPr>
          <p:cNvPr id="198" name="Google Shape;198;p7"/>
          <p:cNvSpPr txBox="1"/>
          <p:nvPr/>
        </p:nvSpPr>
        <p:spPr>
          <a:xfrm>
            <a:off x="3445876" y="5841938"/>
            <a:ext cx="784225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Gill Sans"/>
                <a:ea typeface="Gill Sans"/>
                <a:cs typeface="Gill Sans"/>
                <a:sym typeface="Gill Sans"/>
              </a:rPr>
              <a:t>*Center for Disease Control</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8"/>
          <p:cNvSpPr/>
          <p:nvPr/>
        </p:nvSpPr>
        <p:spPr>
          <a:xfrm rot="-5400000">
            <a:off x="4782404" y="-3173632"/>
            <a:ext cx="4235963" cy="10583228"/>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5" name="Google Shape;205;p8"/>
          <p:cNvSpPr/>
          <p:nvPr/>
        </p:nvSpPr>
        <p:spPr>
          <a:xfrm>
            <a:off x="899752" y="870004"/>
            <a:ext cx="5173175" cy="1081510"/>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6" name="Google Shape;206;p8" descr="A picture containing green&#10;&#10;Description automatically generated"/>
          <p:cNvPicPr preferRelativeResize="0"/>
          <p:nvPr/>
        </p:nvPicPr>
        <p:blipFill rotWithShape="1">
          <a:blip r:embed="rId3">
            <a:alphaModFix/>
          </a:blip>
          <a:srcRect l="3461" b="9939"/>
          <a:stretch/>
        </p:blipFill>
        <p:spPr>
          <a:xfrm>
            <a:off x="550291" y="774118"/>
            <a:ext cx="5376234" cy="1050695"/>
          </a:xfrm>
          <a:prstGeom prst="rect">
            <a:avLst/>
          </a:prstGeom>
          <a:noFill/>
          <a:ln>
            <a:noFill/>
          </a:ln>
        </p:spPr>
      </p:pic>
      <p:sp>
        <p:nvSpPr>
          <p:cNvPr id="207" name="Google Shape;207;p8"/>
          <p:cNvSpPr txBox="1"/>
          <p:nvPr/>
        </p:nvSpPr>
        <p:spPr>
          <a:xfrm>
            <a:off x="942850" y="946782"/>
            <a:ext cx="459111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Challenge #1:</a:t>
            </a:r>
            <a:endParaRPr/>
          </a:p>
        </p:txBody>
      </p:sp>
      <p:sp>
        <p:nvSpPr>
          <p:cNvPr id="208" name="Google Shape;208;p8"/>
          <p:cNvSpPr txBox="1"/>
          <p:nvPr/>
        </p:nvSpPr>
        <p:spPr>
          <a:xfrm>
            <a:off x="6352576" y="902927"/>
            <a:ext cx="615911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chemeClr val="lt1"/>
                </a:solidFill>
                <a:latin typeface="Gill Sans"/>
                <a:ea typeface="Gill Sans"/>
                <a:cs typeface="Gill Sans"/>
                <a:sym typeface="Gill Sans"/>
              </a:rPr>
              <a:t>Is the behavior unwanted aggression or is it rough play?</a:t>
            </a:r>
            <a:endParaRPr/>
          </a:p>
        </p:txBody>
      </p:sp>
      <p:sp>
        <p:nvSpPr>
          <p:cNvPr id="209" name="Google Shape;209;p8"/>
          <p:cNvSpPr/>
          <p:nvPr/>
        </p:nvSpPr>
        <p:spPr>
          <a:xfrm rot="5400000">
            <a:off x="1164115" y="2820924"/>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0" name="Google Shape;210;p8"/>
          <p:cNvSpPr/>
          <p:nvPr/>
        </p:nvSpPr>
        <p:spPr>
          <a:xfrm rot="5400000">
            <a:off x="1164116" y="4475250"/>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1" name="Google Shape;211;p8" descr="Logo&#10;&#10;Description automatically generated"/>
          <p:cNvPicPr preferRelativeResize="0"/>
          <p:nvPr/>
        </p:nvPicPr>
        <p:blipFill rotWithShape="1">
          <a:blip r:embed="rId4">
            <a:alphaModFix/>
          </a:blip>
          <a:srcRect/>
          <a:stretch/>
        </p:blipFill>
        <p:spPr>
          <a:xfrm>
            <a:off x="10674933" y="5638800"/>
            <a:ext cx="1230307" cy="845299"/>
          </a:xfrm>
          <a:prstGeom prst="rect">
            <a:avLst/>
          </a:prstGeom>
          <a:noFill/>
          <a:ln>
            <a:noFill/>
          </a:ln>
        </p:spPr>
      </p:pic>
      <p:sp>
        <p:nvSpPr>
          <p:cNvPr id="212" name="Google Shape;212;p8"/>
          <p:cNvSpPr txBox="1"/>
          <p:nvPr/>
        </p:nvSpPr>
        <p:spPr>
          <a:xfrm>
            <a:off x="1774515" y="2618451"/>
            <a:ext cx="692379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“Unwanted” 🡪 the targeted youth wants the behaviors to stop</a:t>
            </a:r>
            <a:endParaRPr sz="2400" b="1">
              <a:solidFill>
                <a:schemeClr val="dk1"/>
              </a:solidFill>
              <a:latin typeface="Gill Sans"/>
              <a:ea typeface="Gill Sans"/>
              <a:cs typeface="Gill Sans"/>
              <a:sym typeface="Gill Sans"/>
            </a:endParaRPr>
          </a:p>
        </p:txBody>
      </p:sp>
      <p:sp>
        <p:nvSpPr>
          <p:cNvPr id="213" name="Google Shape;213;p8"/>
          <p:cNvSpPr/>
          <p:nvPr/>
        </p:nvSpPr>
        <p:spPr>
          <a:xfrm rot="5400000">
            <a:off x="2317872" y="3762052"/>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4" name="Google Shape;214;p8"/>
          <p:cNvSpPr txBox="1"/>
          <p:nvPr/>
        </p:nvSpPr>
        <p:spPr>
          <a:xfrm>
            <a:off x="2714580" y="3553057"/>
            <a:ext cx="692379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Two children may enjoy taunting each other in a playful manner. This should not be considered bullying.</a:t>
            </a:r>
            <a:endParaRPr/>
          </a:p>
        </p:txBody>
      </p:sp>
      <p:sp>
        <p:nvSpPr>
          <p:cNvPr id="215" name="Google Shape;215;p8"/>
          <p:cNvSpPr txBox="1"/>
          <p:nvPr/>
        </p:nvSpPr>
        <p:spPr>
          <a:xfrm>
            <a:off x="1774515" y="4478638"/>
            <a:ext cx="921953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Helpful cues:</a:t>
            </a:r>
            <a:endParaRPr/>
          </a:p>
        </p:txBody>
      </p:sp>
      <p:sp>
        <p:nvSpPr>
          <p:cNvPr id="216" name="Google Shape;216;p8"/>
          <p:cNvSpPr/>
          <p:nvPr/>
        </p:nvSpPr>
        <p:spPr>
          <a:xfrm rot="5400000">
            <a:off x="2317873" y="5165184"/>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7" name="Google Shape;217;p8"/>
          <p:cNvSpPr txBox="1"/>
          <p:nvPr/>
        </p:nvSpPr>
        <p:spPr>
          <a:xfrm>
            <a:off x="2732589" y="5122326"/>
            <a:ext cx="692379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The children’s relationship</a:t>
            </a:r>
            <a:endParaRPr/>
          </a:p>
        </p:txBody>
      </p:sp>
      <p:sp>
        <p:nvSpPr>
          <p:cNvPr id="218" name="Google Shape;218;p8"/>
          <p:cNvSpPr/>
          <p:nvPr/>
        </p:nvSpPr>
        <p:spPr>
          <a:xfrm rot="5400000">
            <a:off x="2317872" y="5704754"/>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9" name="Google Shape;219;p8"/>
          <p:cNvSpPr txBox="1"/>
          <p:nvPr/>
        </p:nvSpPr>
        <p:spPr>
          <a:xfrm>
            <a:off x="2732589" y="5675081"/>
            <a:ext cx="692379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Expressions, body language, atmosphere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9"/>
          <p:cNvSpPr/>
          <p:nvPr/>
        </p:nvSpPr>
        <p:spPr>
          <a:xfrm rot="-5400000">
            <a:off x="4782404" y="-3173632"/>
            <a:ext cx="4235963" cy="10583228"/>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6" name="Google Shape;226;p9"/>
          <p:cNvSpPr/>
          <p:nvPr/>
        </p:nvSpPr>
        <p:spPr>
          <a:xfrm>
            <a:off x="899752" y="870004"/>
            <a:ext cx="5173175" cy="1081510"/>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7" name="Google Shape;227;p9" descr="A picture containing green&#10;&#10;Description automatically generated"/>
          <p:cNvPicPr preferRelativeResize="0"/>
          <p:nvPr/>
        </p:nvPicPr>
        <p:blipFill rotWithShape="1">
          <a:blip r:embed="rId3">
            <a:alphaModFix/>
          </a:blip>
          <a:srcRect l="3461" b="9939"/>
          <a:stretch/>
        </p:blipFill>
        <p:spPr>
          <a:xfrm>
            <a:off x="550291" y="774118"/>
            <a:ext cx="5376234" cy="1050695"/>
          </a:xfrm>
          <a:prstGeom prst="rect">
            <a:avLst/>
          </a:prstGeom>
          <a:noFill/>
          <a:ln>
            <a:noFill/>
          </a:ln>
        </p:spPr>
      </p:pic>
      <p:sp>
        <p:nvSpPr>
          <p:cNvPr id="228" name="Google Shape;228;p9"/>
          <p:cNvSpPr txBox="1"/>
          <p:nvPr/>
        </p:nvSpPr>
        <p:spPr>
          <a:xfrm>
            <a:off x="942850" y="946782"/>
            <a:ext cx="459111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Challenge #2:</a:t>
            </a:r>
            <a:endParaRPr/>
          </a:p>
        </p:txBody>
      </p:sp>
      <p:sp>
        <p:nvSpPr>
          <p:cNvPr id="229" name="Google Shape;229;p9"/>
          <p:cNvSpPr txBox="1"/>
          <p:nvPr/>
        </p:nvSpPr>
        <p:spPr>
          <a:xfrm>
            <a:off x="6352576" y="902927"/>
            <a:ext cx="615911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chemeClr val="lt1"/>
                </a:solidFill>
                <a:latin typeface="Gill Sans"/>
                <a:ea typeface="Gill Sans"/>
                <a:cs typeface="Gill Sans"/>
                <a:sym typeface="Gill Sans"/>
              </a:rPr>
              <a:t>What constitutes repeated behavior?</a:t>
            </a:r>
            <a:endParaRPr/>
          </a:p>
        </p:txBody>
      </p:sp>
      <p:sp>
        <p:nvSpPr>
          <p:cNvPr id="230" name="Google Shape;230;p9"/>
          <p:cNvSpPr/>
          <p:nvPr/>
        </p:nvSpPr>
        <p:spPr>
          <a:xfrm rot="5400000">
            <a:off x="1136058" y="3215975"/>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1" name="Google Shape;231;p9" descr="Logo&#10;&#10;Description automatically generated"/>
          <p:cNvPicPr preferRelativeResize="0"/>
          <p:nvPr/>
        </p:nvPicPr>
        <p:blipFill rotWithShape="1">
          <a:blip r:embed="rId4">
            <a:alphaModFix/>
          </a:blip>
          <a:srcRect/>
          <a:stretch/>
        </p:blipFill>
        <p:spPr>
          <a:xfrm>
            <a:off x="10674933" y="5638800"/>
            <a:ext cx="1230307" cy="845299"/>
          </a:xfrm>
          <a:prstGeom prst="rect">
            <a:avLst/>
          </a:prstGeom>
          <a:noFill/>
          <a:ln>
            <a:noFill/>
          </a:ln>
        </p:spPr>
      </p:pic>
      <p:sp>
        <p:nvSpPr>
          <p:cNvPr id="232" name="Google Shape;232;p9"/>
          <p:cNvSpPr txBox="1"/>
          <p:nvPr/>
        </p:nvSpPr>
        <p:spPr>
          <a:xfrm>
            <a:off x="1842248" y="3200140"/>
            <a:ext cx="692379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The child must either:</a:t>
            </a:r>
            <a:endParaRPr/>
          </a:p>
        </p:txBody>
      </p:sp>
      <p:sp>
        <p:nvSpPr>
          <p:cNvPr id="233" name="Google Shape;233;p9"/>
          <p:cNvSpPr/>
          <p:nvPr/>
        </p:nvSpPr>
        <p:spPr>
          <a:xfrm rot="5400000">
            <a:off x="2274974" y="4016105"/>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4" name="Google Shape;234;p9"/>
          <p:cNvSpPr txBox="1"/>
          <p:nvPr/>
        </p:nvSpPr>
        <p:spPr>
          <a:xfrm>
            <a:off x="2689690" y="3962755"/>
            <a:ext cx="732577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Experience multiple incidents of aggression (there is a pattern), OR</a:t>
            </a:r>
            <a:endParaRPr/>
          </a:p>
        </p:txBody>
      </p:sp>
      <p:sp>
        <p:nvSpPr>
          <p:cNvPr id="235" name="Google Shape;235;p9"/>
          <p:cNvSpPr/>
          <p:nvPr/>
        </p:nvSpPr>
        <p:spPr>
          <a:xfrm rot="5400000">
            <a:off x="2274974" y="4725377"/>
            <a:ext cx="318891" cy="293411"/>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6" name="Google Shape;236;p9"/>
          <p:cNvSpPr txBox="1"/>
          <p:nvPr/>
        </p:nvSpPr>
        <p:spPr>
          <a:xfrm>
            <a:off x="2670830" y="4682727"/>
            <a:ext cx="692379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There is a strong concern that a single aggressive behavior has a high likelihood of being followed by more incidents of aggression.</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11707</Words>
  <Application>Microsoft Macintosh PowerPoint</Application>
  <PresentationFormat>Widescreen</PresentationFormat>
  <Paragraphs>898</Paragraphs>
  <Slides>65</Slides>
  <Notes>65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65</vt:i4>
      </vt:variant>
    </vt:vector>
  </HeadingPairs>
  <TitlesOfParts>
    <vt:vector size="69" baseType="lpstr">
      <vt:lpstr>Calibri</vt:lpstr>
      <vt:lpstr>Gill Sans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Brooke Sweeney</dc:creator>
  <cp:lastModifiedBy>Jeremy Rubenstein</cp:lastModifiedBy>
  <cp:revision>2</cp:revision>
  <dcterms:created xsi:type="dcterms:W3CDTF">2022-04-14T21:19:26Z</dcterms:created>
  <dcterms:modified xsi:type="dcterms:W3CDTF">2025-09-30T18:23:39Z</dcterms:modified>
</cp:coreProperties>
</file>