
<file path=[Content_Types].xml><?xml version="1.0" encoding="utf-8"?>
<Types xmlns="http://schemas.openxmlformats.org/package/2006/content-types">
  <Default Extension="xml" ContentType="application/xml"/>
  <Default Extension="3gp" ContentType="video/unknown"/>
  <Default Extension="jpeg" ContentType="image/jpeg"/>
  <Default Extension="jpg" ContentType="image/jpeg"/>
  <Default Extension="mp4" ContentType="video/unknown"/>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69" r:id="rId3"/>
    <p:sldId id="270" r:id="rId4"/>
    <p:sldId id="271" r:id="rId5"/>
    <p:sldId id="274" r:id="rId6"/>
    <p:sldId id="276" r:id="rId7"/>
    <p:sldId id="277" r:id="rId8"/>
    <p:sldId id="272" r:id="rId9"/>
    <p:sldId id="281" r:id="rId10"/>
    <p:sldId id="282" r:id="rId11"/>
    <p:sldId id="285" r:id="rId12"/>
    <p:sldId id="286" r:id="rId13"/>
    <p:sldId id="287" r:id="rId14"/>
    <p:sldId id="414" r:id="rId15"/>
    <p:sldId id="288" r:id="rId16"/>
    <p:sldId id="302" r:id="rId17"/>
    <p:sldId id="296" r:id="rId18"/>
    <p:sldId id="297" r:id="rId19"/>
    <p:sldId id="290" r:id="rId20"/>
    <p:sldId id="305" r:id="rId21"/>
    <p:sldId id="304" r:id="rId22"/>
    <p:sldId id="299" r:id="rId23"/>
    <p:sldId id="294" r:id="rId24"/>
    <p:sldId id="295" r:id="rId25"/>
    <p:sldId id="300" r:id="rId26"/>
    <p:sldId id="301" r:id="rId27"/>
    <p:sldId id="454" r:id="rId28"/>
    <p:sldId id="455" r:id="rId29"/>
    <p:sldId id="456" r:id="rId30"/>
    <p:sldId id="458" r:id="rId31"/>
    <p:sldId id="459" r:id="rId32"/>
    <p:sldId id="460" r:id="rId33"/>
    <p:sldId id="316" r:id="rId34"/>
    <p:sldId id="317" r:id="rId35"/>
    <p:sldId id="318" r:id="rId36"/>
    <p:sldId id="319" r:id="rId37"/>
    <p:sldId id="320" r:id="rId38"/>
    <p:sldId id="376" r:id="rId39"/>
    <p:sldId id="377" r:id="rId40"/>
    <p:sldId id="449" r:id="rId41"/>
    <p:sldId id="322" r:id="rId42"/>
    <p:sldId id="439" r:id="rId43"/>
    <p:sldId id="440" r:id="rId44"/>
    <p:sldId id="441" r:id="rId45"/>
    <p:sldId id="323" r:id="rId46"/>
    <p:sldId id="31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D57CFB-7639-D441-AE21-14D8A2207D25}">
          <p14:sldIdLst>
            <p14:sldId id="256"/>
            <p14:sldId id="269"/>
            <p14:sldId id="270"/>
          </p14:sldIdLst>
        </p14:section>
        <p14:section name="Untitled Section" id="{6B3D85EE-AD15-264C-A4BF-218B35104CEA}">
          <p14:sldIdLst>
            <p14:sldId id="271"/>
            <p14:sldId id="274"/>
            <p14:sldId id="276"/>
            <p14:sldId id="277"/>
            <p14:sldId id="272"/>
            <p14:sldId id="281"/>
            <p14:sldId id="282"/>
            <p14:sldId id="285"/>
            <p14:sldId id="286"/>
            <p14:sldId id="287"/>
            <p14:sldId id="414"/>
            <p14:sldId id="288"/>
            <p14:sldId id="302"/>
            <p14:sldId id="296"/>
            <p14:sldId id="297"/>
            <p14:sldId id="290"/>
            <p14:sldId id="305"/>
            <p14:sldId id="304"/>
            <p14:sldId id="299"/>
            <p14:sldId id="294"/>
            <p14:sldId id="295"/>
            <p14:sldId id="300"/>
            <p14:sldId id="301"/>
            <p14:sldId id="454"/>
            <p14:sldId id="455"/>
            <p14:sldId id="456"/>
            <p14:sldId id="458"/>
            <p14:sldId id="459"/>
            <p14:sldId id="460"/>
            <p14:sldId id="316"/>
            <p14:sldId id="317"/>
            <p14:sldId id="318"/>
            <p14:sldId id="319"/>
            <p14:sldId id="320"/>
            <p14:sldId id="376"/>
            <p14:sldId id="377"/>
            <p14:sldId id="449"/>
            <p14:sldId id="322"/>
            <p14:sldId id="439"/>
            <p14:sldId id="440"/>
            <p14:sldId id="441"/>
            <p14:sldId id="323"/>
            <p14:sldId id="31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emy Rubenstein" initials="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41" autoAdjust="0"/>
    <p:restoredTop sz="62525" autoAdjust="0"/>
  </p:normalViewPr>
  <p:slideViewPr>
    <p:cSldViewPr snapToGrid="0" snapToObjects="1">
      <p:cViewPr varScale="1">
        <p:scale>
          <a:sx n="51" d="100"/>
          <a:sy n="51" d="100"/>
        </p:scale>
        <p:origin x="-9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8" d="100"/>
          <a:sy n="58" d="100"/>
        </p:scale>
        <p:origin x="-2592" y="-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16T16:41:09.739" idx="1">
    <p:pos x="2877" y="308"/>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4A98FC-70F3-764A-8950-8203882C706A}" type="datetimeFigureOut">
              <a:rPr lang="en-US" smtClean="0"/>
              <a:t>7/11/18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F63441-BAFD-3D4E-9EE8-E39C680492E8}" type="slidenum">
              <a:rPr lang="en-US" smtClean="0"/>
              <a:t>‹#›</a:t>
            </a:fld>
            <a:endParaRPr lang="en-US"/>
          </a:p>
        </p:txBody>
      </p:sp>
    </p:spTree>
    <p:extLst>
      <p:ext uri="{BB962C8B-B14F-4D97-AF65-F5344CB8AC3E}">
        <p14:creationId xmlns:p14="http://schemas.microsoft.com/office/powerpoint/2010/main" val="23744464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Make sure you handout the questions to audience members before the start of</a:t>
            </a:r>
            <a:r>
              <a:rPr lang="en-US" baseline="0" dirty="0" smtClean="0"/>
              <a:t> the workshop.</a:t>
            </a:r>
          </a:p>
          <a:p>
            <a:endParaRPr lang="en-US" baseline="0" dirty="0" smtClean="0"/>
          </a:p>
          <a:p>
            <a:r>
              <a:rPr lang="en-US" baseline="0" dirty="0" smtClean="0"/>
              <a:t>(after school rep introduces you)</a:t>
            </a:r>
          </a:p>
          <a:p>
            <a:r>
              <a:rPr lang="en-US" baseline="0" dirty="0" smtClean="0"/>
              <a:t>- If there are not that many people and they are all sitting In the back (joke) “I’m sorry for those people that </a:t>
            </a:r>
            <a:r>
              <a:rPr lang="en-US" baseline="0" dirty="0" err="1" smtClean="0"/>
              <a:t>ididn’t</a:t>
            </a:r>
            <a:r>
              <a:rPr lang="en-US" baseline="0" dirty="0" smtClean="0"/>
              <a:t> get the memo, but the last (how many # of rows) are reserved and I need everyone to move up.  (it will either work or not work, if it works act surprised, and if it doesn’t work say, well I tried) .</a:t>
            </a:r>
          </a:p>
          <a:p>
            <a:endParaRPr lang="en-US" baseline="0" dirty="0" smtClean="0"/>
          </a:p>
          <a:p>
            <a:r>
              <a:rPr lang="en-US" baseline="0" dirty="0" smtClean="0"/>
              <a:t>(Joyfully say) Hi everyone.  My name is ____ and I’m (position) with Box Out Bullying.  </a:t>
            </a:r>
            <a:r>
              <a:rPr lang="en-US" dirty="0" smtClean="0"/>
              <a:t>For the past ten years, our organization has been at the forefront of this bullying epidemic facing our country. </a:t>
            </a:r>
            <a:r>
              <a:rPr lang="en-US" baseline="0" dirty="0" smtClean="0"/>
              <a:t>Over </a:t>
            </a:r>
            <a:r>
              <a:rPr lang="en-US" dirty="0" smtClean="0"/>
              <a:t>100,000 parents and children each school year experience  our interactive programming. We’ve had the opportunity to present at the White House under former </a:t>
            </a:r>
            <a:r>
              <a:rPr lang="en-US" dirty="0" err="1" smtClean="0"/>
              <a:t>preseident</a:t>
            </a:r>
            <a:r>
              <a:rPr lang="en-US" baseline="0" dirty="0" smtClean="0"/>
              <a:t> Barak Obama.   We’re </a:t>
            </a:r>
            <a:r>
              <a:rPr lang="en-US" baseline="0" dirty="0" err="1" smtClean="0"/>
              <a:t>kinda</a:t>
            </a:r>
            <a:r>
              <a:rPr lang="en-US" baseline="0" dirty="0" smtClean="0"/>
              <a:t> a big deal!  </a:t>
            </a:r>
          </a:p>
          <a:p>
            <a:endParaRPr lang="en-US" baseline="0" dirty="0" smtClean="0"/>
          </a:p>
          <a:p>
            <a:r>
              <a:rPr lang="en-US" baseline="0" dirty="0" smtClean="0"/>
              <a:t>And I want to thank you for coming.  To take time out of your schedule.  To attend this very important workshop because parents (next slide)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1</a:t>
            </a:fld>
            <a:endParaRPr lang="en-US"/>
          </a:p>
        </p:txBody>
      </p:sp>
    </p:spTree>
    <p:extLst>
      <p:ext uri="{BB962C8B-B14F-4D97-AF65-F5344CB8AC3E}">
        <p14:creationId xmlns:p14="http://schemas.microsoft.com/office/powerpoint/2010/main" val="192052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While well intended, </a:t>
            </a:r>
            <a:r>
              <a:rPr lang="en-US" baseline="0" dirty="0" err="1" smtClean="0">
                <a:latin typeface="Calibri" charset="0"/>
              </a:rPr>
              <a:t>Misdirections</a:t>
            </a:r>
            <a:r>
              <a:rPr lang="en-US" baseline="0" dirty="0" smtClean="0">
                <a:latin typeface="Calibri" charset="0"/>
              </a:rPr>
              <a:t> are wasteful and do not make the school environment better at all.  Now Box Out Productions aren’t the only organization that have identified </a:t>
            </a:r>
            <a:r>
              <a:rPr lang="en-US" baseline="0" dirty="0" err="1" smtClean="0">
                <a:latin typeface="Calibri" charset="0"/>
              </a:rPr>
              <a:t>misdirections</a:t>
            </a:r>
            <a:endParaRPr lang="en-US" baseline="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(click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The national academies of sciences.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(Click Slide)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An organization that is the gold standard in using data to address the most pressing issues facing society and humanity has a whole, came out with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(click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Their findings dealing with the prevention of bullying.  And we paid attention!  The cool thing is their findings, we have been saying the exact same things for the past nine years.  And I’d like to share those findings with you.  </a:t>
            </a:r>
          </a:p>
        </p:txBody>
      </p:sp>
      <p:sp>
        <p:nvSpPr>
          <p:cNvPr id="4" name="Header Placeholder 3"/>
          <p:cNvSpPr>
            <a:spLocks noGrp="1"/>
          </p:cNvSpPr>
          <p:nvPr>
            <p:ph type="hdr" sz="quarter" idx="10"/>
          </p:nvPr>
        </p:nvSpPr>
        <p:spPr/>
        <p:txBody>
          <a:bodyPr/>
          <a:lstStyle/>
          <a:p>
            <a:pPr>
              <a:defRPr/>
            </a:pPr>
            <a:r>
              <a:rPr lang="en-US" smtClean="0"/>
              <a:t>Created By Box Out Productions, LLC</a:t>
            </a:r>
            <a:endParaRPr lang="en-US"/>
          </a:p>
        </p:txBody>
      </p:sp>
      <p:sp>
        <p:nvSpPr>
          <p:cNvPr id="5" name="Date Placeholder 4"/>
          <p:cNvSpPr>
            <a:spLocks noGrp="1"/>
          </p:cNvSpPr>
          <p:nvPr>
            <p:ph type="dt" idx="11"/>
          </p:nvPr>
        </p:nvSpPr>
        <p:spPr/>
        <p:txBody>
          <a:bodyPr/>
          <a:lstStyle/>
          <a:p>
            <a:pPr>
              <a:defRPr/>
            </a:pPr>
            <a:fld id="{0DC18860-92CB-1B42-B1F3-433565C2F723}" type="datetimeFigureOut">
              <a:rPr lang="en-US" smtClean="0"/>
              <a:pPr>
                <a:defRPr/>
              </a:pPr>
              <a:t>7/11/18</a:t>
            </a:fld>
            <a:endParaRPr lang="en-US"/>
          </a:p>
        </p:txBody>
      </p:sp>
      <p:sp>
        <p:nvSpPr>
          <p:cNvPr id="6" name="Footer Placeholder 5"/>
          <p:cNvSpPr>
            <a:spLocks noGrp="1"/>
          </p:cNvSpPr>
          <p:nvPr>
            <p:ph type="ftr" sz="quarter" idx="12"/>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13"/>
          </p:nvPr>
        </p:nvSpPr>
        <p:spPr/>
        <p:txBody>
          <a:bodyPr/>
          <a:lstStyle/>
          <a:p>
            <a:pPr>
              <a:defRPr/>
            </a:pPr>
            <a:fld id="{9C55C3C9-5228-D74A-8310-DDEA94355FEA}" type="slidenum">
              <a:rPr lang="en-US" smtClean="0"/>
              <a:pPr>
                <a:defRPr/>
              </a:pPr>
              <a:t>10</a:t>
            </a:fld>
            <a:endParaRPr lang="en-US"/>
          </a:p>
        </p:txBody>
      </p:sp>
    </p:spTree>
    <p:extLst>
      <p:ext uri="{BB962C8B-B14F-4D97-AF65-F5344CB8AC3E}">
        <p14:creationId xmlns:p14="http://schemas.microsoft.com/office/powerpoint/2010/main" val="314825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Here’s how we are going to go about doing that.</a:t>
            </a:r>
            <a:r>
              <a:rPr lang="en-US" baseline="0" dirty="0" smtClean="0">
                <a:latin typeface="Calibri" charset="0"/>
              </a:rPr>
              <a:t>  READ OVER THE BULLET POINTS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Calibri" charset="0"/>
              </a:rPr>
              <a:t>Can I have a volunteer?  (IF NOT VOLUNTEER GET ONE TO START)</a:t>
            </a:r>
            <a:endParaRPr lang="en-US" dirty="0" smtClean="0">
              <a:latin typeface="Calibri"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C51B0341-3E25-DA47-92D2-194C4749BF61}"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8E61087C-6C83-7B40-8088-71DFD7C53D8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They will read, you will give an affirmation, then 1</a:t>
            </a:r>
            <a:r>
              <a:rPr lang="mr-IN" sz="1200" kern="1200" dirty="0" smtClean="0">
                <a:solidFill>
                  <a:schemeClr val="tx1"/>
                </a:solidFill>
                <a:effectLst/>
                <a:latin typeface="+mn-lt"/>
                <a:ea typeface="ＭＳ Ｐゴシック" charset="0"/>
                <a:cs typeface="ＭＳ Ｐゴシック" charset="0"/>
              </a:rPr>
              <a:t>…</a:t>
            </a:r>
            <a:r>
              <a:rPr lang="en-US" sz="1200" kern="1200" dirty="0" smtClean="0">
                <a:solidFill>
                  <a:schemeClr val="tx1"/>
                </a:solidFill>
                <a:effectLst/>
                <a:latin typeface="+mn-lt"/>
                <a:ea typeface="ＭＳ Ｐゴシック" charset="0"/>
                <a:cs typeface="ＭＳ Ｐゴシック" charset="0"/>
              </a:rPr>
              <a:t>2..3..</a:t>
            </a:r>
          </a:p>
          <a:p>
            <a:endParaRPr lang="en-US" sz="1200" kern="1200" dirty="0" smtClean="0">
              <a:solidFill>
                <a:schemeClr val="tx1"/>
              </a:solidFill>
              <a:effectLst/>
              <a:latin typeface="+mn-lt"/>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US" smtClean="0"/>
              <a:t>Created By Box Out Productions, LLC</a:t>
            </a:r>
            <a:endParaRPr lang="en-US"/>
          </a:p>
        </p:txBody>
      </p:sp>
      <p:sp>
        <p:nvSpPr>
          <p:cNvPr id="5" name="Date Placeholder 4"/>
          <p:cNvSpPr>
            <a:spLocks noGrp="1"/>
          </p:cNvSpPr>
          <p:nvPr>
            <p:ph type="dt" idx="11"/>
          </p:nvPr>
        </p:nvSpPr>
        <p:spPr/>
        <p:txBody>
          <a:bodyPr/>
          <a:lstStyle/>
          <a:p>
            <a:pPr>
              <a:defRPr/>
            </a:pPr>
            <a:fld id="{0DC18860-92CB-1B42-B1F3-433565C2F723}" type="datetimeFigureOut">
              <a:rPr lang="en-US" smtClean="0"/>
              <a:pPr>
                <a:defRPr/>
              </a:pPr>
              <a:t>7/11/18</a:t>
            </a:fld>
            <a:endParaRPr lang="en-US"/>
          </a:p>
        </p:txBody>
      </p:sp>
      <p:sp>
        <p:nvSpPr>
          <p:cNvPr id="6" name="Footer Placeholder 5"/>
          <p:cNvSpPr>
            <a:spLocks noGrp="1"/>
          </p:cNvSpPr>
          <p:nvPr>
            <p:ph type="ftr" sz="quarter" idx="12"/>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13"/>
          </p:nvPr>
        </p:nvSpPr>
        <p:spPr/>
        <p:txBody>
          <a:bodyPr/>
          <a:lstStyle/>
          <a:p>
            <a:pPr>
              <a:defRPr/>
            </a:pPr>
            <a:fld id="{9C55C3C9-5228-D74A-8310-DDEA94355FEA}" type="slidenum">
              <a:rPr lang="en-US" smtClean="0"/>
              <a:pPr>
                <a:defRPr/>
              </a:pPr>
              <a:t>12</a:t>
            </a:fld>
            <a:endParaRPr lang="en-US"/>
          </a:p>
        </p:txBody>
      </p:sp>
    </p:spTree>
    <p:extLst>
      <p:ext uri="{BB962C8B-B14F-4D97-AF65-F5344CB8AC3E}">
        <p14:creationId xmlns:p14="http://schemas.microsoft.com/office/powerpoint/2010/main" val="164157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FALSE</a:t>
            </a:r>
            <a:r>
              <a:rPr lang="mr-IN" sz="1200" kern="1200" dirty="0" smtClean="0">
                <a:solidFill>
                  <a:schemeClr val="tx1"/>
                </a:solidFill>
                <a:effectLst/>
                <a:latin typeface="+mn-lt"/>
                <a:ea typeface="ＭＳ Ｐゴシック" charset="0"/>
                <a:cs typeface="ＭＳ Ｐゴシック" charset="0"/>
              </a:rPr>
              <a:t>…</a:t>
            </a:r>
            <a:r>
              <a:rPr lang="en-US" sz="1200" kern="1200" dirty="0" smtClean="0">
                <a:solidFill>
                  <a:schemeClr val="tx1"/>
                </a:solidFill>
                <a:effectLst/>
                <a:latin typeface="+mn-lt"/>
                <a:ea typeface="ＭＳ Ｐゴシック" charset="0"/>
                <a:cs typeface="ＭＳ Ｐゴシック" charset="0"/>
              </a:rPr>
              <a:t>There is no Federal anti-bullying law. Although 50 states have anti-bullying legislation, and 3</a:t>
            </a:r>
            <a:r>
              <a:rPr lang="en-US" sz="1200" kern="1200" baseline="0" dirty="0" smtClean="0">
                <a:solidFill>
                  <a:schemeClr val="tx1"/>
                </a:solidFill>
                <a:effectLst/>
                <a:latin typeface="+mn-lt"/>
                <a:ea typeface="ＭＳ Ｐゴシック" charset="0"/>
                <a:cs typeface="ＭＳ Ｐゴシック" charset="0"/>
              </a:rPr>
              <a:t> out of the 4 US territories have passed some kind of anti-bullying legislation, </a:t>
            </a:r>
            <a:r>
              <a:rPr lang="en-US" sz="1200" kern="1200" dirty="0" smtClean="0">
                <a:solidFill>
                  <a:schemeClr val="tx1"/>
                </a:solidFill>
                <a:effectLst/>
                <a:latin typeface="+mn-lt"/>
                <a:ea typeface="ＭＳ Ｐゴシック" charset="0"/>
                <a:cs typeface="ＭＳ Ｐゴシック" charset="0"/>
              </a:rPr>
              <a:t>bullying is not illegal.</a:t>
            </a:r>
          </a:p>
          <a:p>
            <a:r>
              <a:rPr lang="en-US" sz="1200" kern="1200" dirty="0" smtClean="0">
                <a:solidFill>
                  <a:schemeClr val="tx1"/>
                </a:solidFill>
                <a:effectLst/>
                <a:latin typeface="+mn-lt"/>
                <a:ea typeface="ＭＳ Ｐゴシック" charset="0"/>
                <a:cs typeface="ＭＳ Ｐゴシック" charset="0"/>
              </a:rPr>
              <a:t>When bullying is also harassment, it does break Federal law.</a:t>
            </a:r>
          </a:p>
          <a:p>
            <a:endParaRPr lang="en-US" dirty="0"/>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F74291E8-F6BC-0845-A9D2-6C74CCC6B83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ＭＳ Ｐゴシック" charset="0"/>
                <a:cs typeface="ＭＳ Ｐゴシック" charset="0"/>
              </a:rPr>
              <a:t>When bullying is also harassment, yes it does break Federal law.  And harassment can be a single or a</a:t>
            </a:r>
            <a:r>
              <a:rPr lang="en-US" sz="1200" kern="1200" baseline="0" dirty="0" smtClean="0">
                <a:solidFill>
                  <a:schemeClr val="tx1"/>
                </a:solidFill>
                <a:effectLst/>
                <a:latin typeface="+mn-lt"/>
                <a:ea typeface="ＭＳ Ｐゴシック" charset="0"/>
                <a:cs typeface="ＭＳ Ｐゴシック" charset="0"/>
              </a:rPr>
              <a:t> series of incidents that can be </a:t>
            </a:r>
            <a:r>
              <a:rPr lang="en-US" sz="1200" kern="1200" baseline="0" dirty="0" err="1" smtClean="0">
                <a:solidFill>
                  <a:schemeClr val="tx1"/>
                </a:solidFill>
                <a:effectLst/>
                <a:latin typeface="+mn-lt"/>
                <a:ea typeface="ＭＳ Ｐゴシック" charset="0"/>
                <a:cs typeface="ＭＳ Ｐゴシック" charset="0"/>
              </a:rPr>
              <a:t>resonibly</a:t>
            </a:r>
            <a:r>
              <a:rPr lang="en-US" sz="1200" kern="1200" baseline="0" dirty="0" smtClean="0">
                <a:solidFill>
                  <a:schemeClr val="tx1"/>
                </a:solidFill>
                <a:effectLst/>
                <a:latin typeface="+mn-lt"/>
                <a:ea typeface="ＭＳ Ｐゴシック" charset="0"/>
                <a:cs typeface="ＭＳ Ｐゴシック" charset="0"/>
              </a:rPr>
              <a:t> </a:t>
            </a:r>
            <a:r>
              <a:rPr lang="en-US" sz="1200" kern="1200" baseline="0" dirty="0" err="1" smtClean="0">
                <a:solidFill>
                  <a:schemeClr val="tx1"/>
                </a:solidFill>
                <a:effectLst/>
                <a:latin typeface="+mn-lt"/>
                <a:ea typeface="ＭＳ Ｐゴシック" charset="0"/>
                <a:cs typeface="ＭＳ Ｐゴシック" charset="0"/>
              </a:rPr>
              <a:t>precived</a:t>
            </a:r>
            <a:r>
              <a:rPr lang="en-US" sz="1200" kern="1200" baseline="0" dirty="0" smtClean="0">
                <a:solidFill>
                  <a:schemeClr val="tx1"/>
                </a:solidFill>
                <a:effectLst/>
                <a:latin typeface="+mn-lt"/>
                <a:ea typeface="ＭＳ Ｐゴシック" charset="0"/>
                <a:cs typeface="ＭＳ Ｐゴシック" charset="0"/>
              </a:rPr>
              <a:t> as motivated by an individuals (quickly read over categories) and it’s intended to emotional or physically hurt the other person.  </a:t>
            </a:r>
            <a:endParaRPr lang="en-US" sz="1200" kern="1200" dirty="0" smtClean="0">
              <a:solidFill>
                <a:schemeClr val="tx1"/>
              </a:solidFill>
              <a:effectLst/>
              <a:latin typeface="+mn-lt"/>
              <a:ea typeface="ＭＳ Ｐゴシック" charset="0"/>
              <a:cs typeface="ＭＳ Ｐゴシック" charset="0"/>
            </a:endParaRPr>
          </a:p>
          <a:p>
            <a:endParaRPr lang="en-US" dirty="0">
              <a:latin typeface="Arial"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8C9C58BD-EB42-054C-A689-A01022FD938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Get</a:t>
            </a:r>
            <a:r>
              <a:rPr lang="en-US" sz="1200" kern="1200" baseline="0" dirty="0" smtClean="0">
                <a:solidFill>
                  <a:schemeClr val="tx1"/>
                </a:solidFill>
                <a:effectLst/>
                <a:latin typeface="+mn-lt"/>
                <a:ea typeface="ＭＳ Ｐゴシック" charset="0"/>
                <a:cs typeface="ＭＳ Ｐゴシック" charset="0"/>
              </a:rPr>
              <a:t> another person to read, same routine as before</a:t>
            </a:r>
            <a:endParaRPr lang="en-US" sz="1200" kern="1200" dirty="0" smtClean="0">
              <a:solidFill>
                <a:schemeClr val="tx1"/>
              </a:solidFill>
              <a:effectLst/>
              <a:latin typeface="+mn-lt"/>
              <a:ea typeface="ＭＳ Ｐゴシック" charset="0"/>
              <a:cs typeface="ＭＳ Ｐゴシック" charset="0"/>
            </a:endParaRPr>
          </a:p>
        </p:txBody>
      </p:sp>
      <p:sp>
        <p:nvSpPr>
          <p:cNvPr id="4" name="Header Placeholder 3"/>
          <p:cNvSpPr>
            <a:spLocks noGrp="1"/>
          </p:cNvSpPr>
          <p:nvPr>
            <p:ph type="hdr" sz="quarter" idx="10"/>
          </p:nvPr>
        </p:nvSpPr>
        <p:spPr/>
        <p:txBody>
          <a:bodyPr/>
          <a:lstStyle/>
          <a:p>
            <a:pPr>
              <a:defRPr/>
            </a:pPr>
            <a:r>
              <a:rPr lang="en-US" smtClean="0"/>
              <a:t>Created By Box Out Productions, LLC</a:t>
            </a:r>
            <a:endParaRPr lang="en-US"/>
          </a:p>
        </p:txBody>
      </p:sp>
      <p:sp>
        <p:nvSpPr>
          <p:cNvPr id="5" name="Date Placeholder 4"/>
          <p:cNvSpPr>
            <a:spLocks noGrp="1"/>
          </p:cNvSpPr>
          <p:nvPr>
            <p:ph type="dt" idx="11"/>
          </p:nvPr>
        </p:nvSpPr>
        <p:spPr/>
        <p:txBody>
          <a:bodyPr/>
          <a:lstStyle/>
          <a:p>
            <a:pPr>
              <a:defRPr/>
            </a:pPr>
            <a:fld id="{0DC18860-92CB-1B42-B1F3-433565C2F723}" type="datetimeFigureOut">
              <a:rPr lang="en-US" smtClean="0"/>
              <a:pPr>
                <a:defRPr/>
              </a:pPr>
              <a:t>7/11/18</a:t>
            </a:fld>
            <a:endParaRPr lang="en-US"/>
          </a:p>
        </p:txBody>
      </p:sp>
      <p:sp>
        <p:nvSpPr>
          <p:cNvPr id="6" name="Footer Placeholder 5"/>
          <p:cNvSpPr>
            <a:spLocks noGrp="1"/>
          </p:cNvSpPr>
          <p:nvPr>
            <p:ph type="ftr" sz="quarter" idx="12"/>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13"/>
          </p:nvPr>
        </p:nvSpPr>
        <p:spPr/>
        <p:txBody>
          <a:bodyPr/>
          <a:lstStyle/>
          <a:p>
            <a:pPr>
              <a:defRPr/>
            </a:pPr>
            <a:fld id="{9C55C3C9-5228-D74A-8310-DDEA94355FEA}" type="slidenum">
              <a:rPr lang="en-US" smtClean="0"/>
              <a:pPr>
                <a:defRPr/>
              </a:pPr>
              <a:t>15</a:t>
            </a:fld>
            <a:endParaRPr lang="en-US"/>
          </a:p>
        </p:txBody>
      </p:sp>
    </p:spTree>
    <p:extLst>
      <p:ext uri="{BB962C8B-B14F-4D97-AF65-F5344CB8AC3E}">
        <p14:creationId xmlns:p14="http://schemas.microsoft.com/office/powerpoint/2010/main" val="164157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First, there is no evidence that this is effective in curbing bullying prevention.  Zilch.   </a:t>
            </a:r>
            <a:endParaRPr lang="en-US" dirty="0" smtClean="0">
              <a:latin typeface="Arial" charset="0"/>
            </a:endParaRPr>
          </a:p>
          <a:p>
            <a:r>
              <a:rPr lang="en-US" dirty="0" smtClean="0">
                <a:latin typeface="Arial" charset="0"/>
              </a:rPr>
              <a:t>From other findings,</a:t>
            </a:r>
            <a:r>
              <a:rPr lang="en-US" baseline="0" dirty="0" smtClean="0">
                <a:latin typeface="Arial" charset="0"/>
              </a:rPr>
              <a:t> this</a:t>
            </a:r>
            <a:endParaRPr lang="en-US" dirty="0" smtClean="0">
              <a:latin typeface="Arial" charset="0"/>
            </a:endParaRPr>
          </a:p>
          <a:p>
            <a:r>
              <a:rPr lang="en-US" dirty="0" smtClean="0">
                <a:latin typeface="Arial" charset="0"/>
              </a:rPr>
              <a:t>-discourage children</a:t>
            </a:r>
            <a:r>
              <a:rPr lang="en-US" baseline="0" dirty="0" smtClean="0">
                <a:latin typeface="Arial" charset="0"/>
              </a:rPr>
              <a:t> from going to an adult because of threats of sever punishments </a:t>
            </a:r>
            <a:r>
              <a:rPr lang="mr-IN" baseline="0" dirty="0" smtClean="0">
                <a:latin typeface="Arial" charset="0"/>
              </a:rPr>
              <a:t>–</a:t>
            </a:r>
            <a:r>
              <a:rPr lang="en-US" baseline="0" dirty="0" smtClean="0">
                <a:latin typeface="Arial" charset="0"/>
              </a:rPr>
              <a:t> they might be friends with the student who is bullying</a:t>
            </a:r>
          </a:p>
          <a:p>
            <a:r>
              <a:rPr lang="en-US" baseline="0" dirty="0" smtClean="0">
                <a:latin typeface="Arial" charset="0"/>
              </a:rPr>
              <a:t>-also children who bully others need help too, they need role models, and kicking them out of school isn’t the right message.</a:t>
            </a:r>
          </a:p>
          <a:p>
            <a:endParaRPr lang="en-US" baseline="0" dirty="0" smtClean="0">
              <a:latin typeface="Arial" charset="0"/>
            </a:endParaRPr>
          </a:p>
          <a:p>
            <a:r>
              <a:rPr lang="en-US" baseline="0" dirty="0" smtClean="0">
                <a:latin typeface="Arial" charset="0"/>
              </a:rPr>
              <a:t>What is the right message is fostering an environment of mutual respect and understanding.  </a:t>
            </a:r>
            <a:endParaRPr lang="en-US" dirty="0">
              <a:latin typeface="Arial"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765D43CD-B101-F84D-A5D8-0F68C636C38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as before</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17</a:t>
            </a:fld>
            <a:endParaRPr lang="en-US"/>
          </a:p>
        </p:txBody>
      </p:sp>
    </p:spTree>
    <p:extLst>
      <p:ext uri="{BB962C8B-B14F-4D97-AF65-F5344CB8AC3E}">
        <p14:creationId xmlns:p14="http://schemas.microsoft.com/office/powerpoint/2010/main" val="530578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rgbClr val="FFFF59"/>
                </a:solidFill>
              </a:rPr>
              <a:t>FALSE </a:t>
            </a:r>
            <a:r>
              <a:rPr lang="mr-IN" dirty="0" smtClean="0">
                <a:solidFill>
                  <a:srgbClr val="FFFF59"/>
                </a:solidFill>
              </a:rPr>
              <a:t>–</a:t>
            </a:r>
            <a:r>
              <a:rPr lang="en-US" dirty="0" smtClean="0">
                <a:solidFill>
                  <a:srgbClr val="FFFF59"/>
                </a:solidFill>
              </a:rPr>
              <a:t> </a:t>
            </a:r>
          </a:p>
          <a:p>
            <a:endParaRPr lang="en-US" dirty="0" smtClean="0">
              <a:solidFill>
                <a:srgbClr val="FFFF59"/>
              </a:solidFill>
            </a:endParaRPr>
          </a:p>
          <a:p>
            <a:r>
              <a:rPr lang="en-US" dirty="0" smtClean="0">
                <a:solidFill>
                  <a:srgbClr val="FFFF59"/>
                </a:solidFill>
              </a:rPr>
              <a:t>Peer mediation works for conflicts.  But not for bullying.</a:t>
            </a:r>
            <a:r>
              <a:rPr lang="en-US" baseline="0" dirty="0" smtClean="0">
                <a:solidFill>
                  <a:srgbClr val="FFFF59"/>
                </a:solidFill>
              </a:rPr>
              <a:t>  </a:t>
            </a:r>
          </a:p>
          <a:p>
            <a:r>
              <a:rPr lang="en-US" baseline="0" dirty="0" smtClean="0">
                <a:solidFill>
                  <a:srgbClr val="FFFF59"/>
                </a:solidFill>
              </a:rPr>
              <a:t>-concept of peer mediation, I did something wrong, you did something wrong, find the common ground.  No!  No one did anything to deserved to be bullied.  It sends the wrong message.  </a:t>
            </a:r>
          </a:p>
          <a:p>
            <a:endParaRPr lang="en-US" dirty="0" smtClean="0">
              <a:solidFill>
                <a:srgbClr val="FFFF59"/>
              </a:solidFill>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8C9C58BD-EB42-054C-A689-A01022FD938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Created By Box Out Productions, LLC</a:t>
            </a:r>
            <a:endParaRPr lang="en-US"/>
          </a:p>
        </p:txBody>
      </p:sp>
      <p:sp>
        <p:nvSpPr>
          <p:cNvPr id="5" name="Date Placeholder 4"/>
          <p:cNvSpPr>
            <a:spLocks noGrp="1"/>
          </p:cNvSpPr>
          <p:nvPr>
            <p:ph type="dt" idx="11"/>
          </p:nvPr>
        </p:nvSpPr>
        <p:spPr/>
        <p:txBody>
          <a:bodyPr/>
          <a:lstStyle/>
          <a:p>
            <a:pPr>
              <a:defRPr/>
            </a:pPr>
            <a:fld id="{0DC18860-92CB-1B42-B1F3-433565C2F723}" type="datetimeFigureOut">
              <a:rPr lang="en-US" smtClean="0"/>
              <a:pPr>
                <a:defRPr/>
              </a:pPr>
              <a:t>7/11/18</a:t>
            </a:fld>
            <a:endParaRPr lang="en-US"/>
          </a:p>
        </p:txBody>
      </p:sp>
      <p:sp>
        <p:nvSpPr>
          <p:cNvPr id="6" name="Footer Placeholder 5"/>
          <p:cNvSpPr>
            <a:spLocks noGrp="1"/>
          </p:cNvSpPr>
          <p:nvPr>
            <p:ph type="ftr" sz="quarter" idx="12"/>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13"/>
          </p:nvPr>
        </p:nvSpPr>
        <p:spPr/>
        <p:txBody>
          <a:bodyPr/>
          <a:lstStyle/>
          <a:p>
            <a:pPr>
              <a:defRPr/>
            </a:pPr>
            <a:fld id="{9C55C3C9-5228-D74A-8310-DDEA94355FEA}" type="slidenum">
              <a:rPr lang="en-US" smtClean="0"/>
              <a:pPr>
                <a:defRPr/>
              </a:pPr>
              <a:t>19</a:t>
            </a:fld>
            <a:endParaRPr lang="en-US"/>
          </a:p>
        </p:txBody>
      </p:sp>
    </p:spTree>
    <p:extLst>
      <p:ext uri="{BB962C8B-B14F-4D97-AF65-F5344CB8AC3E}">
        <p14:creationId xmlns:p14="http://schemas.microsoft.com/office/powerpoint/2010/main" val="164157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 I’m sorry, did you have a question</a:t>
            </a:r>
            <a:r>
              <a:rPr lang="mr-IN" dirty="0" smtClean="0"/>
              <a:t>…</a:t>
            </a:r>
            <a:endParaRPr lang="en-US" dirty="0" smtClean="0"/>
          </a:p>
          <a:p>
            <a:endParaRPr lang="en-US" dirty="0" smtClean="0"/>
          </a:p>
          <a:p>
            <a:r>
              <a:rPr lang="en-US" dirty="0" smtClean="0"/>
              <a:t>Audience member:  Yes, what does it mean to Box Out Bullying?</a:t>
            </a:r>
          </a:p>
        </p:txBody>
      </p:sp>
      <p:sp>
        <p:nvSpPr>
          <p:cNvPr id="4" name="Slide Number Placeholder 3"/>
          <p:cNvSpPr>
            <a:spLocks noGrp="1"/>
          </p:cNvSpPr>
          <p:nvPr>
            <p:ph type="sldNum" sz="quarter" idx="10"/>
          </p:nvPr>
        </p:nvSpPr>
        <p:spPr/>
        <p:txBody>
          <a:bodyPr/>
          <a:lstStyle/>
          <a:p>
            <a:fld id="{93F63441-BAFD-3D4E-9EE8-E39C680492E8}" type="slidenum">
              <a:rPr lang="en-US" smtClean="0"/>
              <a:t>2</a:t>
            </a:fld>
            <a:endParaRPr lang="en-US"/>
          </a:p>
        </p:txBody>
      </p:sp>
    </p:spTree>
    <p:extLst>
      <p:ext uri="{BB962C8B-B14F-4D97-AF65-F5344CB8AC3E}">
        <p14:creationId xmlns:p14="http://schemas.microsoft.com/office/powerpoint/2010/main" val="4101637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rgbClr val="FFFF59"/>
                </a:solidFill>
              </a:rPr>
              <a:t>No.</a:t>
            </a:r>
            <a:r>
              <a:rPr lang="en-US" baseline="0" dirty="0" smtClean="0">
                <a:solidFill>
                  <a:srgbClr val="FFFF59"/>
                </a:solidFill>
              </a:rPr>
              <a:t>  They have enormous amounts of self </a:t>
            </a:r>
            <a:r>
              <a:rPr lang="en-US" baseline="0" dirty="0" err="1" smtClean="0">
                <a:solidFill>
                  <a:srgbClr val="FFFF59"/>
                </a:solidFill>
              </a:rPr>
              <a:t>esteeem</a:t>
            </a:r>
            <a:r>
              <a:rPr lang="en-US" baseline="0" dirty="0" smtClean="0">
                <a:solidFill>
                  <a:srgbClr val="FFFF59"/>
                </a:solidFill>
              </a:rPr>
              <a:t>.  They know how to control someone else and get away with it.  Don’t think of this as a reason why people bully others.  We are going to build your child’s self esteem in a positive way with a story regarding teaching children grit.  More on that later.  </a:t>
            </a:r>
            <a:endParaRPr lang="en-US" dirty="0" smtClean="0">
              <a:solidFill>
                <a:srgbClr val="FFFF59"/>
              </a:solidFill>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8C9C58BD-EB42-054C-A689-A01022FD938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Created By Box Out Productions, LLC</a:t>
            </a:r>
            <a:endParaRPr lang="en-US"/>
          </a:p>
        </p:txBody>
      </p:sp>
      <p:sp>
        <p:nvSpPr>
          <p:cNvPr id="5" name="Date Placeholder 4"/>
          <p:cNvSpPr>
            <a:spLocks noGrp="1"/>
          </p:cNvSpPr>
          <p:nvPr>
            <p:ph type="dt" idx="11"/>
          </p:nvPr>
        </p:nvSpPr>
        <p:spPr/>
        <p:txBody>
          <a:bodyPr/>
          <a:lstStyle/>
          <a:p>
            <a:pPr>
              <a:defRPr/>
            </a:pPr>
            <a:fld id="{0DC18860-92CB-1B42-B1F3-433565C2F723}" type="datetimeFigureOut">
              <a:rPr lang="en-US" smtClean="0"/>
              <a:pPr>
                <a:defRPr/>
              </a:pPr>
              <a:t>7/11/18</a:t>
            </a:fld>
            <a:endParaRPr lang="en-US"/>
          </a:p>
        </p:txBody>
      </p:sp>
      <p:sp>
        <p:nvSpPr>
          <p:cNvPr id="6" name="Footer Placeholder 5"/>
          <p:cNvSpPr>
            <a:spLocks noGrp="1"/>
          </p:cNvSpPr>
          <p:nvPr>
            <p:ph type="ftr" sz="quarter" idx="12"/>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13"/>
          </p:nvPr>
        </p:nvSpPr>
        <p:spPr/>
        <p:txBody>
          <a:bodyPr/>
          <a:lstStyle/>
          <a:p>
            <a:pPr>
              <a:defRPr/>
            </a:pPr>
            <a:fld id="{9C55C3C9-5228-D74A-8310-DDEA94355FEA}" type="slidenum">
              <a:rPr lang="en-US" smtClean="0"/>
              <a:pPr>
                <a:defRPr/>
              </a:pPr>
              <a:t>21</a:t>
            </a:fld>
            <a:endParaRPr lang="en-US"/>
          </a:p>
        </p:txBody>
      </p:sp>
    </p:spTree>
    <p:extLst>
      <p:ext uri="{BB962C8B-B14F-4D97-AF65-F5344CB8AC3E}">
        <p14:creationId xmlns:p14="http://schemas.microsoft.com/office/powerpoint/2010/main" val="164157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solidFill>
                  <a:srgbClr val="FFFF59"/>
                </a:solidFill>
              </a:rPr>
              <a:t>False.  This start</a:t>
            </a:r>
            <a:r>
              <a:rPr lang="en-US" baseline="0" dirty="0" smtClean="0">
                <a:solidFill>
                  <a:srgbClr val="FFFF59"/>
                </a:solidFill>
              </a:rPr>
              <a:t> as early as Pre-K.  It changes.  We see much more direct bullying for lower level elementary, which turns into indirect bullying for middle school and high school.  But this is something that we can all curb by identifying what bullying is, and I’ll give you a definition of that later!</a:t>
            </a:r>
            <a:endParaRPr lang="en-US" dirty="0" smtClean="0">
              <a:solidFill>
                <a:srgbClr val="FFFF59"/>
              </a:solidFill>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8C9C58BD-EB42-054C-A689-A01022FD9386}"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23</a:t>
            </a:fld>
            <a:endParaRPr lang="en-US"/>
          </a:p>
        </p:txBody>
      </p:sp>
    </p:spTree>
    <p:extLst>
      <p:ext uri="{BB962C8B-B14F-4D97-AF65-F5344CB8AC3E}">
        <p14:creationId xmlns:p14="http://schemas.microsoft.com/office/powerpoint/2010/main" val="749530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Bullying will occur where there are a lot of kids</a:t>
            </a:r>
            <a:r>
              <a:rPr lang="en-US" baseline="0" dirty="0" smtClean="0">
                <a:latin typeface="Arial" charset="0"/>
              </a:rPr>
              <a:t> and not a lot of adult supervision.  </a:t>
            </a:r>
            <a:r>
              <a:rPr lang="en-US" dirty="0" smtClean="0">
                <a:latin typeface="Arial" charset="0"/>
              </a:rPr>
              <a:t>Three hot spots bus, </a:t>
            </a:r>
            <a:r>
              <a:rPr lang="en-US" dirty="0" err="1" smtClean="0">
                <a:latin typeface="Arial" charset="0"/>
              </a:rPr>
              <a:t>playgound</a:t>
            </a:r>
            <a:r>
              <a:rPr lang="en-US" dirty="0" smtClean="0">
                <a:latin typeface="Arial" charset="0"/>
              </a:rPr>
              <a:t>, </a:t>
            </a:r>
            <a:r>
              <a:rPr lang="en-US" dirty="0" err="1" smtClean="0">
                <a:latin typeface="Arial" charset="0"/>
              </a:rPr>
              <a:t>cafeterial</a:t>
            </a:r>
            <a:r>
              <a:rPr lang="en-US" dirty="0" smtClean="0">
                <a:latin typeface="Arial" charset="0"/>
              </a:rPr>
              <a:t>.</a:t>
            </a:r>
            <a:r>
              <a:rPr lang="en-US" baseline="0" dirty="0" smtClean="0">
                <a:latin typeface="Arial" charset="0"/>
              </a:rPr>
              <a:t>  </a:t>
            </a:r>
            <a:endParaRPr lang="en-US" dirty="0">
              <a:latin typeface="Arial"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8C9C58BD-EB42-054C-A689-A01022FD938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That’s absolutely true.</a:t>
            </a:r>
            <a:r>
              <a:rPr lang="en-US" baseline="0" dirty="0" smtClean="0">
                <a:latin typeface="Arial" charset="0"/>
              </a:rPr>
              <a:t>  From the findings in the box out bullying </a:t>
            </a:r>
            <a:r>
              <a:rPr lang="en-US" baseline="0" dirty="0" err="1" smtClean="0">
                <a:latin typeface="Arial" charset="0"/>
              </a:rPr>
              <a:t>schoolwide</a:t>
            </a:r>
            <a:r>
              <a:rPr lang="en-US" baseline="0" dirty="0" smtClean="0">
                <a:latin typeface="Arial" charset="0"/>
              </a:rPr>
              <a:t> climate assessment, over 90% of students will go to an adult at home and an adult at school rather than someone else.  And that’s something that you should all be happy about.  You are </a:t>
            </a:r>
            <a:r>
              <a:rPr lang="en-US" baseline="0" dirty="0" err="1" smtClean="0">
                <a:latin typeface="Arial" charset="0"/>
              </a:rPr>
              <a:t>superheros</a:t>
            </a:r>
            <a:r>
              <a:rPr lang="en-US" baseline="0" dirty="0" smtClean="0">
                <a:latin typeface="Arial" charset="0"/>
              </a:rPr>
              <a:t> in your kids eyes.  And by superhero, I mean you’re individuals that possess an enormous amount of power, but you use that power for good.  Now let’s get you all on the same page to augment that power!  That goodness!</a:t>
            </a:r>
            <a:endParaRPr lang="en-US" dirty="0">
              <a:latin typeface="Arial"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765D43CD-B101-F84D-A5D8-0F68C636C385}"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Bullying will occur where there are a lot of kids</a:t>
            </a:r>
            <a:r>
              <a:rPr lang="en-US" baseline="0" dirty="0" smtClean="0">
                <a:latin typeface="Arial" charset="0"/>
              </a:rPr>
              <a:t> and not a lot of adult supervision.  </a:t>
            </a:r>
            <a:r>
              <a:rPr lang="en-US" dirty="0" smtClean="0">
                <a:latin typeface="Arial" charset="0"/>
              </a:rPr>
              <a:t>Three hot spots bus, </a:t>
            </a:r>
            <a:r>
              <a:rPr lang="en-US" dirty="0" err="1" smtClean="0">
                <a:latin typeface="Arial" charset="0"/>
              </a:rPr>
              <a:t>playgound</a:t>
            </a:r>
            <a:r>
              <a:rPr lang="en-US" dirty="0" smtClean="0">
                <a:latin typeface="Arial" charset="0"/>
              </a:rPr>
              <a:t>, </a:t>
            </a:r>
            <a:r>
              <a:rPr lang="en-US" dirty="0" err="1" smtClean="0">
                <a:latin typeface="Arial" charset="0"/>
              </a:rPr>
              <a:t>cafeterial</a:t>
            </a:r>
            <a:r>
              <a:rPr lang="en-US" dirty="0" smtClean="0">
                <a:latin typeface="Arial" charset="0"/>
              </a:rPr>
              <a:t>.</a:t>
            </a:r>
            <a:r>
              <a:rPr lang="en-US" baseline="0" dirty="0" smtClean="0">
                <a:latin typeface="Arial" charset="0"/>
              </a:rPr>
              <a:t>  </a:t>
            </a:r>
            <a:endParaRPr lang="en-US" dirty="0">
              <a:latin typeface="Arial"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8C9C58BD-EB42-054C-A689-A01022FD9386}"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a:t>
            </a:r>
            <a:r>
              <a:rPr lang="en-US" baseline="0" dirty="0" smtClean="0"/>
              <a:t> respond best with </a:t>
            </a:r>
            <a:r>
              <a:rPr lang="en-US" baseline="0" dirty="0" err="1" smtClean="0"/>
              <a:t>logiacal</a:t>
            </a:r>
            <a:r>
              <a:rPr lang="en-US" baseline="0" dirty="0" smtClean="0"/>
              <a:t> expectations and structure</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29</a:t>
            </a:fld>
            <a:endParaRPr lang="en-US"/>
          </a:p>
        </p:txBody>
      </p:sp>
    </p:spTree>
    <p:extLst>
      <p:ext uri="{BB962C8B-B14F-4D97-AF65-F5344CB8AC3E}">
        <p14:creationId xmlns:p14="http://schemas.microsoft.com/office/powerpoint/2010/main" val="377567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Arial" charset="0"/>
              </a:rPr>
              <a:t>That’s absolutely true.</a:t>
            </a:r>
            <a:r>
              <a:rPr lang="en-US" baseline="0" dirty="0" smtClean="0">
                <a:latin typeface="Arial" charset="0"/>
              </a:rPr>
              <a:t>  From the findings in the box out bullying </a:t>
            </a:r>
            <a:r>
              <a:rPr lang="en-US" baseline="0" dirty="0" err="1" smtClean="0">
                <a:latin typeface="Arial" charset="0"/>
              </a:rPr>
              <a:t>schoolwide</a:t>
            </a:r>
            <a:r>
              <a:rPr lang="en-US" baseline="0" dirty="0" smtClean="0">
                <a:latin typeface="Arial" charset="0"/>
              </a:rPr>
              <a:t> climate assessment, over 90% of students will go to an adult at home and an adult at school rather than someone else.  And that’s something that you should all be happy about.  You are </a:t>
            </a:r>
            <a:r>
              <a:rPr lang="en-US" baseline="0" dirty="0" err="1" smtClean="0">
                <a:latin typeface="Arial" charset="0"/>
              </a:rPr>
              <a:t>superheros</a:t>
            </a:r>
            <a:r>
              <a:rPr lang="en-US" baseline="0" dirty="0" smtClean="0">
                <a:latin typeface="Arial" charset="0"/>
              </a:rPr>
              <a:t> in your kids eyes.  And by superhero, I mean you’re individuals that possess an enormous amount of power, but you use that power for good.  Now let’s get you all on the same page to augment that power!  That goodness!</a:t>
            </a:r>
            <a:endParaRPr lang="en-US" dirty="0">
              <a:latin typeface="Arial"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765D43CD-B101-F84D-A5D8-0F68C636C385}" type="slidenum">
              <a:rPr lang="en-US" smtClean="0"/>
              <a:pPr>
                <a:defRPr/>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a:t>
            </a:r>
            <a:r>
              <a:rPr lang="en-US" baseline="0" dirty="0" smtClean="0"/>
              <a:t> respond best with </a:t>
            </a:r>
            <a:r>
              <a:rPr lang="en-US" baseline="0" dirty="0" err="1" smtClean="0"/>
              <a:t>logiacal</a:t>
            </a:r>
            <a:r>
              <a:rPr lang="en-US" baseline="0" dirty="0" smtClean="0"/>
              <a:t> expectations and structure</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32</a:t>
            </a:fld>
            <a:endParaRPr lang="en-US"/>
          </a:p>
        </p:txBody>
      </p:sp>
    </p:spTree>
    <p:extLst>
      <p:ext uri="{BB962C8B-B14F-4D97-AF65-F5344CB8AC3E}">
        <p14:creationId xmlns:p14="http://schemas.microsoft.com/office/powerpoint/2010/main" val="37756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Box Out is a basketball</a:t>
            </a:r>
            <a:r>
              <a:rPr lang="en-US" baseline="0" dirty="0" smtClean="0"/>
              <a:t> term.  It’s a common </a:t>
            </a:r>
            <a:r>
              <a:rPr lang="en-US" baseline="0" dirty="0" err="1" smtClean="0"/>
              <a:t>manuever</a:t>
            </a:r>
            <a:r>
              <a:rPr lang="en-US" baseline="0" dirty="0" smtClean="0"/>
              <a:t> where you prevent your opponent from getting into the key.  Don’t give them that rebound.  Now you might notice that in school, children will circle up and prevent other students from joining in.  </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3</a:t>
            </a:fld>
            <a:endParaRPr lang="en-US"/>
          </a:p>
        </p:txBody>
      </p:sp>
    </p:spTree>
    <p:extLst>
      <p:ext uri="{BB962C8B-B14F-4D97-AF65-F5344CB8AC3E}">
        <p14:creationId xmlns:p14="http://schemas.microsoft.com/office/powerpoint/2010/main" val="18258638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Calibri" charset="0"/>
              </a:rPr>
              <a:t>When we first started this, bullying prevention was a whisper.  There was something called Character Education, but the focus was getting kids to come forward, because the fear at the time was they were suffering in silence.  Now, </a:t>
            </a:r>
            <a:r>
              <a:rPr lang="en-US" baseline="0" dirty="0" err="1" smtClean="0">
                <a:latin typeface="Calibri" charset="0"/>
              </a:rPr>
              <a:t>bulying</a:t>
            </a:r>
            <a:r>
              <a:rPr lang="en-US" baseline="0" dirty="0" smtClean="0">
                <a:latin typeface="Calibri" charset="0"/>
              </a:rPr>
              <a:t> prevention is a ROAR not a whisper, to the point where everything that is unkind or hurtful is bullying.  Someone may cut in front of your child in line.  Unkind, but not bullying.  Someone may </a:t>
            </a:r>
            <a:r>
              <a:rPr lang="en-US" baseline="0" dirty="0" err="1" smtClean="0">
                <a:latin typeface="Calibri" charset="0"/>
              </a:rPr>
              <a:t>exlucde</a:t>
            </a:r>
            <a:r>
              <a:rPr lang="en-US" baseline="0" dirty="0" smtClean="0">
                <a:latin typeface="Calibri" charset="0"/>
              </a:rPr>
              <a:t> your child from the group, unkind but not bullying.  Someone may EVEN call your child a bad name, again, unkind, but not bullying.  </a:t>
            </a: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2AB6B4BF-23E3-5D4C-94C1-8393B796E2B1}" type="slidenum">
              <a:rPr lang="en-US" smtClean="0"/>
              <a:pPr>
                <a:defRPr/>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In 2010, New Jersey became the first state to pass comprehensive anti-bullying mandates.  This was known as the Anti-Bullying Bills of Rights Act or HIB (harassment, Intimidation, and bullying) Policies.  We were contracted</a:t>
            </a:r>
            <a:r>
              <a:rPr lang="en-US" baseline="0" dirty="0" smtClean="0">
                <a:latin typeface="Calibri" charset="0"/>
              </a:rPr>
              <a:t> with the Old Bridge public school district to revise their bullying prevention policy, written by </a:t>
            </a:r>
            <a:r>
              <a:rPr lang="en-US" baseline="0" dirty="0" err="1" smtClean="0">
                <a:latin typeface="Calibri" charset="0"/>
              </a:rPr>
              <a:t>laywers</a:t>
            </a:r>
            <a:r>
              <a:rPr lang="en-US" baseline="0" dirty="0" smtClean="0">
                <a:latin typeface="Calibri" charset="0"/>
              </a:rPr>
              <a:t> and </a:t>
            </a:r>
            <a:r>
              <a:rPr lang="en-US" baseline="0" dirty="0" err="1" smtClean="0">
                <a:latin typeface="Calibri" charset="0"/>
              </a:rPr>
              <a:t>politicans</a:t>
            </a:r>
            <a:endParaRPr lang="en-US" baseline="0" dirty="0" smtClean="0">
              <a:latin typeface="Calibri" charset="0"/>
            </a:endParaRPr>
          </a:p>
          <a:p>
            <a:endParaRPr lang="en-US" baseline="0" dirty="0" smtClean="0">
              <a:latin typeface="Calibri" charset="0"/>
            </a:endParaRPr>
          </a:p>
          <a:p>
            <a:r>
              <a:rPr lang="en-US" baseline="0" dirty="0" smtClean="0">
                <a:latin typeface="Calibri" charset="0"/>
              </a:rPr>
              <a:t>(click slide)</a:t>
            </a:r>
            <a:endParaRPr lang="en-US" dirty="0">
              <a:latin typeface="Calibri"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E5085F1B-C105-AA49-A236-AF2583271F94}"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Into something that a </a:t>
            </a:r>
            <a:r>
              <a:rPr lang="en-US" dirty="0" err="1" smtClean="0"/>
              <a:t>Kindergardener</a:t>
            </a:r>
            <a:r>
              <a:rPr lang="en-US" dirty="0" smtClean="0"/>
              <a:t> to an 8</a:t>
            </a:r>
            <a:r>
              <a:rPr lang="en-US" baseline="30000" dirty="0" smtClean="0"/>
              <a:t>th</a:t>
            </a:r>
            <a:r>
              <a:rPr lang="en-US" dirty="0" smtClean="0"/>
              <a:t> grader can understand.  </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35</a:t>
            </a:fld>
            <a:endParaRPr lang="en-US"/>
          </a:p>
        </p:txBody>
      </p:sp>
    </p:spTree>
    <p:extLst>
      <p:ext uri="{BB962C8B-B14F-4D97-AF65-F5344CB8AC3E}">
        <p14:creationId xmlns:p14="http://schemas.microsoft.com/office/powerpoint/2010/main" val="3294413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latin typeface="Calibri" charset="0"/>
              </a:rPr>
              <a:t>This definition isn’t something we’ve invented, we stole it,  it’s the same definition used by the US Department of Education, Nationally Recognized bullying prevention programs</a:t>
            </a:r>
            <a:r>
              <a:rPr lang="en-US" dirty="0" smtClean="0">
                <a:latin typeface="Calibri" charset="0"/>
              </a:rPr>
              <a:t>, </a:t>
            </a:r>
            <a:r>
              <a:rPr lang="en-US" b="1" dirty="0" smtClean="0">
                <a:latin typeface="Calibri" charset="0"/>
              </a:rPr>
              <a:t>pick</a:t>
            </a:r>
            <a:r>
              <a:rPr lang="en-US" b="1" baseline="0" dirty="0" smtClean="0">
                <a:latin typeface="Calibri" charset="0"/>
              </a:rPr>
              <a:t> audience member for bit</a:t>
            </a:r>
            <a:r>
              <a:rPr lang="en-US" baseline="0" dirty="0" smtClean="0">
                <a:latin typeface="Calibri" charset="0"/>
              </a:rPr>
              <a:t> it’s </a:t>
            </a:r>
            <a:r>
              <a:rPr lang="en-US" baseline="0" dirty="0" err="1" smtClean="0">
                <a:latin typeface="Calibri" charset="0"/>
              </a:rPr>
              <a:t>recongized</a:t>
            </a:r>
            <a:r>
              <a:rPr lang="en-US" baseline="0" dirty="0" smtClean="0">
                <a:latin typeface="Calibri" charset="0"/>
              </a:rPr>
              <a:t>, and actually, </a:t>
            </a:r>
          </a:p>
          <a:p>
            <a:endParaRPr lang="en-US" baseline="0" dirty="0" smtClean="0">
              <a:latin typeface="Calibri" charset="0"/>
            </a:endParaRPr>
          </a:p>
          <a:p>
            <a:r>
              <a:rPr lang="en-US" baseline="0" dirty="0" smtClean="0">
                <a:latin typeface="Calibri" charset="0"/>
              </a:rPr>
              <a:t>This is the part of the presentation where the spotlight is in you.  </a:t>
            </a:r>
          </a:p>
          <a:p>
            <a:endParaRPr lang="en-US" baseline="0" dirty="0" smtClean="0">
              <a:latin typeface="Calibri" charset="0"/>
            </a:endParaRPr>
          </a:p>
          <a:p>
            <a:r>
              <a:rPr lang="en-US" baseline="0" dirty="0" smtClean="0">
                <a:latin typeface="Calibri" charset="0"/>
              </a:rPr>
              <a:t>It’s up to you to let everyone here know exactly what bullying is.  </a:t>
            </a:r>
          </a:p>
          <a:p>
            <a:endParaRPr lang="en-US" baseline="0" dirty="0" smtClean="0">
              <a:latin typeface="Calibri" charset="0"/>
            </a:endParaRPr>
          </a:p>
          <a:p>
            <a:r>
              <a:rPr lang="en-US" baseline="0" dirty="0" smtClean="0">
                <a:latin typeface="Calibri" charset="0"/>
              </a:rPr>
              <a:t>Not I know that you know exactly what bullying is.  That you can confidently tell it to everyone here, BECAUSE</a:t>
            </a:r>
            <a:r>
              <a:rPr lang="mr-IN" baseline="0" dirty="0" smtClean="0">
                <a:latin typeface="Calibri" charset="0"/>
              </a:rPr>
              <a:t>…</a:t>
            </a:r>
            <a:r>
              <a:rPr lang="en-US" baseline="0" dirty="0" smtClean="0">
                <a:latin typeface="Calibri" charset="0"/>
              </a:rPr>
              <a:t>I wrote it down on the next slide for you to read.  </a:t>
            </a:r>
            <a:endParaRPr lang="en-US" dirty="0">
              <a:latin typeface="Calibri"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0F553801-B108-124D-966A-434E1C8BDCE3}"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Well</a:t>
            </a:r>
            <a:r>
              <a:rPr lang="en-US" b="1" baseline="0" dirty="0" smtClean="0">
                <a:latin typeface="Calibri" charset="0"/>
              </a:rPr>
              <a:t> read (click slide)</a:t>
            </a:r>
            <a:endParaRPr lang="en-US" b="1" dirty="0">
              <a:latin typeface="Calibri" charset="0"/>
            </a:endParaRPr>
          </a:p>
        </p:txBody>
      </p:sp>
      <p:sp>
        <p:nvSpPr>
          <p:cNvPr id="5427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Created By Box Out Productions, LLC</a:t>
            </a:r>
          </a:p>
        </p:txBody>
      </p:sp>
      <p:sp>
        <p:nvSpPr>
          <p:cNvPr id="5427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A64AB0-952C-AC45-B711-75BBA1F2B435}" type="datetime1">
              <a:rPr lang="en-US" sz="1200"/>
              <a:pPr eaLnBrk="1" hangingPunct="1"/>
              <a:t>7/11/18</a:t>
            </a:fld>
            <a:endParaRPr lang="en-US" sz="1200"/>
          </a:p>
        </p:txBody>
      </p:sp>
      <p:sp>
        <p:nvSpPr>
          <p:cNvPr id="5427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Any Unauthorized Distribuation Of Material is Prohibited</a:t>
            </a:r>
          </a:p>
        </p:txBody>
      </p:sp>
      <p:sp>
        <p:nvSpPr>
          <p:cNvPr id="5427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ED3BAF-E5EC-174C-9708-20F85F295C7E}" type="slidenum">
              <a:rPr lang="en-US" sz="1200"/>
              <a:pPr eaLnBrk="1" hangingPunct="1"/>
              <a:t>37</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For those of</a:t>
            </a:r>
            <a:r>
              <a:rPr lang="en-US" b="1" baseline="0" dirty="0" smtClean="0">
                <a:latin typeface="Calibri" charset="0"/>
              </a:rPr>
              <a:t> us with children in Pre-K we can modify that even more to say</a:t>
            </a:r>
            <a:r>
              <a:rPr lang="mr-IN" b="1" baseline="0" dirty="0" smtClean="0">
                <a:latin typeface="Calibri" charset="0"/>
              </a:rPr>
              <a:t>…</a:t>
            </a:r>
            <a:r>
              <a:rPr lang="en-US" b="1" baseline="0" dirty="0" smtClean="0">
                <a:latin typeface="Calibri" charset="0"/>
              </a:rPr>
              <a:t>.</a:t>
            </a:r>
            <a:endParaRPr lang="en-US" b="1" dirty="0">
              <a:latin typeface="Calibri" charset="0"/>
            </a:endParaRPr>
          </a:p>
        </p:txBody>
      </p:sp>
      <p:sp>
        <p:nvSpPr>
          <p:cNvPr id="5427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Created By Box Out Productions, LLC</a:t>
            </a:r>
          </a:p>
        </p:txBody>
      </p:sp>
      <p:sp>
        <p:nvSpPr>
          <p:cNvPr id="5427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A64AB0-952C-AC45-B711-75BBA1F2B435}" type="datetime1">
              <a:rPr lang="en-US" sz="1200"/>
              <a:pPr eaLnBrk="1" hangingPunct="1"/>
              <a:t>7/11/18</a:t>
            </a:fld>
            <a:endParaRPr lang="en-US" sz="1200"/>
          </a:p>
        </p:txBody>
      </p:sp>
      <p:sp>
        <p:nvSpPr>
          <p:cNvPr id="5427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Any Unauthorized Distribuation Of Material is Prohibited</a:t>
            </a:r>
          </a:p>
        </p:txBody>
      </p:sp>
      <p:sp>
        <p:nvSpPr>
          <p:cNvPr id="5427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ED3BAF-E5EC-174C-9708-20F85F295C7E}" type="slidenum">
              <a:rPr lang="en-US" sz="1200"/>
              <a:pPr eaLnBrk="1" hangingPunct="1"/>
              <a:t>38</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latin typeface="Calibri" charset="0"/>
              </a:rPr>
              <a:t>So in order for an action to be considering bullying it must consist of three things AND all three things.  First, it has</a:t>
            </a:r>
            <a:r>
              <a:rPr lang="en-US" b="0" baseline="0" dirty="0" smtClean="0">
                <a:latin typeface="Calibri" charset="0"/>
              </a:rPr>
              <a:t> to be an action that doesn’t happen by accident, but happens on purpose, would you agree with that?</a:t>
            </a:r>
          </a:p>
          <a:p>
            <a:endParaRPr lang="en-US" b="0" baseline="0" dirty="0" smtClean="0">
              <a:latin typeface="Calibri" charset="0"/>
            </a:endParaRPr>
          </a:p>
          <a:p>
            <a:r>
              <a:rPr lang="en-US" b="0" baseline="0" dirty="0" smtClean="0">
                <a:latin typeface="Calibri" charset="0"/>
              </a:rPr>
              <a:t>School rep: YES</a:t>
            </a:r>
          </a:p>
          <a:p>
            <a:endParaRPr lang="en-US" b="0" baseline="0" dirty="0" smtClean="0">
              <a:latin typeface="Calibri" charset="0"/>
            </a:endParaRPr>
          </a:p>
          <a:p>
            <a:r>
              <a:rPr lang="en-US" b="0" baseline="0" dirty="0" smtClean="0">
                <a:latin typeface="Calibri" charset="0"/>
              </a:rPr>
              <a:t>AND it has to not happen one time, but again and again, would you agree with that?</a:t>
            </a:r>
          </a:p>
          <a:p>
            <a:endParaRPr lang="en-US" b="0" baseline="0" dirty="0" smtClean="0">
              <a:latin typeface="Calibri" charset="0"/>
            </a:endParaRPr>
          </a:p>
          <a:p>
            <a:r>
              <a:rPr lang="en-US" b="0" baseline="0" dirty="0" smtClean="0">
                <a:latin typeface="Calibri" charset="0"/>
              </a:rPr>
              <a:t>School rep: Yes!</a:t>
            </a:r>
          </a:p>
          <a:p>
            <a:endParaRPr lang="en-US" b="0" baseline="0" dirty="0" smtClean="0">
              <a:latin typeface="Calibri" charset="0"/>
            </a:endParaRPr>
          </a:p>
          <a:p>
            <a:r>
              <a:rPr lang="en-US" b="0" baseline="0" dirty="0" smtClean="0">
                <a:latin typeface="Calibri" charset="0"/>
              </a:rPr>
              <a:t>AND finally we have an imbalance of power.  And </a:t>
            </a:r>
            <a:r>
              <a:rPr lang="en-US" b="0" baseline="0" dirty="0" err="1" smtClean="0">
                <a:latin typeface="Calibri" charset="0"/>
              </a:rPr>
              <a:t>imbalace</a:t>
            </a:r>
            <a:r>
              <a:rPr lang="en-US" b="0" baseline="0" dirty="0" smtClean="0">
                <a:latin typeface="Calibri" charset="0"/>
              </a:rPr>
              <a:t> of power means it’s not a positive relationship.  There are many ways people exert power over someone.  Like in </a:t>
            </a:r>
            <a:r>
              <a:rPr lang="en-US" b="0" baseline="0" dirty="0" err="1" smtClean="0">
                <a:latin typeface="Calibri" charset="0"/>
              </a:rPr>
              <a:t>PreK</a:t>
            </a:r>
            <a:r>
              <a:rPr lang="en-US" b="0" baseline="0" dirty="0" smtClean="0">
                <a:latin typeface="Calibri" charset="0"/>
              </a:rPr>
              <a:t>, do this or you can’t come to my birthday party.  That’s social power.  Or using physical strength, or being able to throw out five put downs before someone can come up with one to defend themselves.  This is not a positive relationship, and whomever is doing this has a lot of self-esteem.  </a:t>
            </a:r>
            <a:endParaRPr lang="en-US" b="1" dirty="0" smtClean="0">
              <a:latin typeface="Calibri" charset="0"/>
            </a:endParaRPr>
          </a:p>
          <a:p>
            <a:endParaRPr lang="en-US" b="1" dirty="0" smtClean="0">
              <a:latin typeface="Calibri" charset="0"/>
            </a:endParaRPr>
          </a:p>
        </p:txBody>
      </p:sp>
      <p:sp>
        <p:nvSpPr>
          <p:cNvPr id="5427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Created By Box Out Productions, LLC</a:t>
            </a:r>
          </a:p>
        </p:txBody>
      </p:sp>
      <p:sp>
        <p:nvSpPr>
          <p:cNvPr id="5427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A64AB0-952C-AC45-B711-75BBA1F2B435}" type="datetime1">
              <a:rPr lang="en-US" sz="1200"/>
              <a:pPr eaLnBrk="1" hangingPunct="1"/>
              <a:t>7/11/18</a:t>
            </a:fld>
            <a:endParaRPr lang="en-US" sz="1200"/>
          </a:p>
        </p:txBody>
      </p:sp>
      <p:sp>
        <p:nvSpPr>
          <p:cNvPr id="5427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Any Unauthorized Distribuation Of Material is Prohibited</a:t>
            </a:r>
          </a:p>
        </p:txBody>
      </p:sp>
      <p:sp>
        <p:nvSpPr>
          <p:cNvPr id="5427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ED3BAF-E5EC-174C-9708-20F85F295C7E}" type="slidenum">
              <a:rPr lang="en-US" sz="1200"/>
              <a:pPr eaLnBrk="1" hangingPunct="1"/>
              <a:t>39</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rPr>
              <a:t>Show</a:t>
            </a:r>
            <a:r>
              <a:rPr lang="en-US" b="1" baseline="0" dirty="0" smtClean="0">
                <a:latin typeface="Calibri" charset="0"/>
              </a:rPr>
              <a:t> clip from the </a:t>
            </a:r>
            <a:r>
              <a:rPr lang="en-US" b="1" baseline="0" dirty="0" err="1" smtClean="0">
                <a:latin typeface="Calibri" charset="0"/>
              </a:rPr>
              <a:t>simpson</a:t>
            </a:r>
            <a:r>
              <a:rPr lang="en-US" b="1" baseline="0" dirty="0" smtClean="0">
                <a:latin typeface="Calibri" charset="0"/>
              </a:rPr>
              <a:t>.  </a:t>
            </a:r>
          </a:p>
          <a:p>
            <a:endParaRPr lang="en-US" b="1" baseline="0" dirty="0" smtClean="0">
              <a:latin typeface="Calibri" charset="0"/>
            </a:endParaRPr>
          </a:p>
          <a:p>
            <a:r>
              <a:rPr lang="en-US" b="1" baseline="0" dirty="0" smtClean="0">
                <a:latin typeface="Calibri" charset="0"/>
              </a:rPr>
              <a:t>It’s intentional, they made a sign.  It’s repeated over time, he’s not changing his name, and we have an imbalance of power, one person against a whole group.  </a:t>
            </a:r>
            <a:endParaRPr lang="en-US" b="1" dirty="0" smtClean="0">
              <a:latin typeface="Calibri" charset="0"/>
            </a:endParaRPr>
          </a:p>
        </p:txBody>
      </p:sp>
      <p:sp>
        <p:nvSpPr>
          <p:cNvPr id="5427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Created By Box Out Productions, LLC</a:t>
            </a:r>
          </a:p>
        </p:txBody>
      </p:sp>
      <p:sp>
        <p:nvSpPr>
          <p:cNvPr id="5427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A64AB0-952C-AC45-B711-75BBA1F2B435}" type="datetime1">
              <a:rPr lang="en-US" sz="1200"/>
              <a:pPr eaLnBrk="1" hangingPunct="1"/>
              <a:t>7/11/18</a:t>
            </a:fld>
            <a:endParaRPr lang="en-US" sz="1200"/>
          </a:p>
        </p:txBody>
      </p:sp>
      <p:sp>
        <p:nvSpPr>
          <p:cNvPr id="5427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Any Unauthorized Distribuation Of Material is Prohibited</a:t>
            </a:r>
          </a:p>
        </p:txBody>
      </p:sp>
      <p:sp>
        <p:nvSpPr>
          <p:cNvPr id="5427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ED3BAF-E5EC-174C-9708-20F85F295C7E}" type="slidenum">
              <a:rPr lang="en-US" sz="1200"/>
              <a:pPr eaLnBrk="1" hangingPunct="1"/>
              <a:t>40</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But</a:t>
            </a:r>
            <a:r>
              <a:rPr lang="en-US" baseline="0" dirty="0" smtClean="0">
                <a:latin typeface="Calibri" charset="0"/>
              </a:rPr>
              <a:t> not everything is Bullying.  We also have conflicts.  Very different.  Where bullying is repeated over time, conflicts happen once.  Where bullying occurs with unequal power, conflicts occurs with equal power, there’s a positive relationship.  And where bullying happens on purpose, conflicts will happen by accident. </a:t>
            </a:r>
            <a:endParaRPr lang="en-US" dirty="0" smtClean="0">
              <a:latin typeface="Calibri"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2CF8F622-F8AA-F94F-8081-C3482FCD9ED2}" type="slidenum">
              <a:rPr lang="en-US" smtClean="0"/>
              <a:pPr>
                <a:defRPr/>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There’s a third category called real fighting.  And real fighting is when someone solves conflicts</a:t>
            </a:r>
            <a:r>
              <a:rPr lang="en-US" baseline="0" dirty="0" smtClean="0">
                <a:latin typeface="Calibri" charset="0"/>
              </a:rPr>
              <a:t> by hitting, kicking, punching, and even though this happens once, it’s still considered an act of bullying, because hitting or punching or kicking someone in school is not allowed.  </a:t>
            </a:r>
            <a:endParaRPr lang="en-US" dirty="0" smtClean="0">
              <a:latin typeface="Calibri"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2CF8F622-F8AA-F94F-8081-C3482FCD9ED2}"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we have the assembly, Box Out Bullying, which draws on the </a:t>
            </a:r>
            <a:r>
              <a:rPr lang="en-US" baseline="0" dirty="0" err="1" smtClean="0"/>
              <a:t>vaudville</a:t>
            </a:r>
            <a:r>
              <a:rPr lang="en-US" baseline="0" dirty="0" smtClean="0"/>
              <a:t> tradition of a trunk show.  We have a specially constructed box and inside in the answer that will solve the problem of bullying.  </a:t>
            </a:r>
          </a:p>
          <a:p>
            <a:endParaRPr lang="en-US" baseline="0" dirty="0" smtClean="0"/>
          </a:p>
          <a:p>
            <a:r>
              <a:rPr lang="en-US" baseline="0" dirty="0" smtClean="0"/>
              <a:t>SO there are a lot of levels, but to Box Out Bullying combines the term from basketball, from theater, and from education where we are going to prevent Bullying from attaining it’s goal.  From making school not fun or </a:t>
            </a:r>
            <a:r>
              <a:rPr lang="en-US" baseline="0" dirty="0" err="1" smtClean="0"/>
              <a:t>jouful</a:t>
            </a:r>
            <a:r>
              <a:rPr lang="en-US" baseline="0" dirty="0" smtClean="0"/>
              <a:t>.  But we need to do this together as a community.  </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4</a:t>
            </a:fld>
            <a:endParaRPr lang="en-US" dirty="0"/>
          </a:p>
        </p:txBody>
      </p:sp>
    </p:spTree>
    <p:extLst>
      <p:ext uri="{BB962C8B-B14F-4D97-AF65-F5344CB8AC3E}">
        <p14:creationId xmlns:p14="http://schemas.microsoft.com/office/powerpoint/2010/main" val="1096840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Wise Parents will teach their children to solve CONFLCITS with this (their mouth).  Yes, this can get you in trouble, but it’s your job to teach</a:t>
            </a:r>
            <a:r>
              <a:rPr lang="en-US" baseline="0" dirty="0" smtClean="0">
                <a:latin typeface="Calibri" charset="0"/>
              </a:rPr>
              <a:t> them how to use it to get them out of trouble.  Because your children will be more successful in school and in the real world when they can solve </a:t>
            </a:r>
            <a:r>
              <a:rPr lang="en-US" baseline="0" dirty="0" err="1" smtClean="0">
                <a:latin typeface="Calibri" charset="0"/>
              </a:rPr>
              <a:t>conflcits</a:t>
            </a:r>
            <a:r>
              <a:rPr lang="en-US" baseline="0" dirty="0" smtClean="0">
                <a:latin typeface="Calibri" charset="0"/>
              </a:rPr>
              <a:t> with their words.  And I’ll teach you how we can do that a little later with someone called a Peace Table.  And I love those words so much please repeat after me, PEACE TABLE</a:t>
            </a:r>
          </a:p>
          <a:p>
            <a:endParaRPr lang="en-US" baseline="0" dirty="0" smtClean="0">
              <a:latin typeface="Calibri" charset="0"/>
            </a:endParaRPr>
          </a:p>
          <a:p>
            <a:r>
              <a:rPr lang="en-US" baseline="0" dirty="0" smtClean="0">
                <a:latin typeface="Calibri" charset="0"/>
              </a:rPr>
              <a:t>Audience (peace table) but more on that later, first.</a:t>
            </a:r>
            <a:endParaRPr lang="en-US" dirty="0" smtClean="0">
              <a:latin typeface="Calibri"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2CF8F622-F8AA-F94F-8081-C3482FCD9ED2}"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We’re going to really hit home that everyone here </a:t>
            </a:r>
            <a:r>
              <a:rPr lang="en-US" dirty="0" err="1" smtClean="0">
                <a:latin typeface="Calibri" charset="0"/>
              </a:rPr>
              <a:t>know’s</a:t>
            </a:r>
            <a:r>
              <a:rPr lang="en-US" dirty="0" smtClean="0">
                <a:latin typeface="Calibri" charset="0"/>
              </a:rPr>
              <a:t> the difference between bullying and conflict.  So we’re going to play a game.</a:t>
            </a:r>
            <a:r>
              <a:rPr lang="en-US" baseline="0" dirty="0" smtClean="0">
                <a:latin typeface="Calibri" charset="0"/>
              </a:rPr>
              <a:t>  It’s </a:t>
            </a:r>
            <a:r>
              <a:rPr lang="en-US" baseline="0" dirty="0" err="1" smtClean="0">
                <a:latin typeface="Calibri" charset="0"/>
              </a:rPr>
              <a:t>kinda</a:t>
            </a:r>
            <a:r>
              <a:rPr lang="en-US" baseline="0" dirty="0" smtClean="0">
                <a:latin typeface="Calibri" charset="0"/>
              </a:rPr>
              <a:t> like heads up seven up.  </a:t>
            </a:r>
          </a:p>
          <a:p>
            <a:r>
              <a:rPr lang="en-US" baseline="0" dirty="0" smtClean="0">
                <a:latin typeface="Calibri" charset="0"/>
              </a:rPr>
              <a:t>(hit slide) I’m going to tell a story and it will either be a story of bullying or conflict.  You’ll have to choose.  </a:t>
            </a:r>
          </a:p>
          <a:p>
            <a:r>
              <a:rPr lang="en-US" baseline="0" dirty="0" smtClean="0">
                <a:latin typeface="Calibri" charset="0"/>
              </a:rPr>
              <a:t>(hit slide) Instead of pointing up and down, we will point this way if you think it’s bullying, and this way if you think it’s conflict.  </a:t>
            </a:r>
          </a:p>
          <a:p>
            <a:r>
              <a:rPr lang="en-US" baseline="0" dirty="0" smtClean="0">
                <a:latin typeface="Calibri" charset="0"/>
              </a:rPr>
              <a:t>(hit slide) and we are going to put our heads down and close our eyes.  </a:t>
            </a:r>
          </a:p>
          <a:p>
            <a:r>
              <a:rPr lang="en-US" baseline="0" dirty="0" smtClean="0">
                <a:latin typeface="Calibri" charset="0"/>
              </a:rPr>
              <a:t>(watch video)</a:t>
            </a:r>
          </a:p>
          <a:p>
            <a:r>
              <a:rPr lang="en-US" baseline="0" dirty="0" smtClean="0">
                <a:latin typeface="Calibri" charset="0"/>
              </a:rPr>
              <a:t>Story 1 </a:t>
            </a:r>
            <a:r>
              <a:rPr lang="mr-IN" baseline="0" dirty="0" smtClean="0">
                <a:latin typeface="Calibri" charset="0"/>
              </a:rPr>
              <a:t>–</a:t>
            </a:r>
            <a:r>
              <a:rPr lang="en-US" baseline="0" dirty="0" smtClean="0">
                <a:latin typeface="Calibri" charset="0"/>
              </a:rPr>
              <a:t> student gets excluded from a game at recess (CONFLICT) </a:t>
            </a:r>
          </a:p>
          <a:p>
            <a:r>
              <a:rPr lang="en-US" baseline="0" dirty="0" smtClean="0">
                <a:latin typeface="Calibri" charset="0"/>
              </a:rPr>
              <a:t>Story 2 </a:t>
            </a:r>
            <a:r>
              <a:rPr lang="mr-IN" baseline="0" dirty="0" smtClean="0">
                <a:latin typeface="Calibri" charset="0"/>
              </a:rPr>
              <a:t>–</a:t>
            </a:r>
            <a:r>
              <a:rPr lang="en-US" baseline="0" dirty="0" smtClean="0">
                <a:latin typeface="Calibri" charset="0"/>
              </a:rPr>
              <a:t> if needed, student in art class with a crayon (CONFLICT)</a:t>
            </a:r>
          </a:p>
          <a:p>
            <a:r>
              <a:rPr lang="en-US" baseline="0" dirty="0" smtClean="0">
                <a:latin typeface="Calibri" charset="0"/>
              </a:rPr>
              <a:t>Story 3 </a:t>
            </a:r>
            <a:r>
              <a:rPr lang="mr-IN" baseline="0" dirty="0" smtClean="0">
                <a:latin typeface="Calibri" charset="0"/>
              </a:rPr>
              <a:t>–</a:t>
            </a:r>
            <a:r>
              <a:rPr lang="en-US" baseline="0" dirty="0" smtClean="0">
                <a:latin typeface="Calibri" charset="0"/>
              </a:rPr>
              <a:t> if needed, student gets excluded from game at recess, art class, and on the bus (Bullying)</a:t>
            </a:r>
          </a:p>
          <a:p>
            <a:endParaRPr lang="en-US" dirty="0" smtClean="0">
              <a:latin typeface="Calibri" charset="0"/>
            </a:endParaRPr>
          </a:p>
        </p:txBody>
      </p:sp>
      <p:sp>
        <p:nvSpPr>
          <p:cNvPr id="4" name="Header Placeholder 3"/>
          <p:cNvSpPr>
            <a:spLocks noGrp="1"/>
          </p:cNvSpPr>
          <p:nvPr>
            <p:ph type="hdr" sz="quarter"/>
          </p:nvPr>
        </p:nvSpPr>
        <p:spPr/>
        <p:txBody>
          <a:bodyPr/>
          <a:lstStyle/>
          <a:p>
            <a:pPr>
              <a:defRPr/>
            </a:pPr>
            <a:r>
              <a:rPr lang="en-US" smtClean="0"/>
              <a:t>Created By Box Out Productions, LLC</a:t>
            </a:r>
            <a:endParaRPr lang="en-US"/>
          </a:p>
        </p:txBody>
      </p:sp>
      <p:sp>
        <p:nvSpPr>
          <p:cNvPr id="5" name="Date Placeholder 4"/>
          <p:cNvSpPr>
            <a:spLocks noGrp="1"/>
          </p:cNvSpPr>
          <p:nvPr>
            <p:ph type="dt" sz="quarter" idx="1"/>
          </p:nvPr>
        </p:nvSpPr>
        <p:spPr/>
        <p:txBody>
          <a:bodyPr/>
          <a:lstStyle/>
          <a:p>
            <a:pPr>
              <a:defRPr/>
            </a:pPr>
            <a:fld id="{021A605B-2640-EE49-8723-66B44D2B22FA}" type="datetimeFigureOut">
              <a:rPr lang="en-US" smtClean="0"/>
              <a:pPr>
                <a:defRPr/>
              </a:pPr>
              <a:t>7/11/18</a:t>
            </a:fld>
            <a:endParaRPr lang="en-US"/>
          </a:p>
        </p:txBody>
      </p:sp>
      <p:sp>
        <p:nvSpPr>
          <p:cNvPr id="6" name="Footer Placeholder 5"/>
          <p:cNvSpPr>
            <a:spLocks noGrp="1"/>
          </p:cNvSpPr>
          <p:nvPr>
            <p:ph type="ftr" sz="quarter" idx="4"/>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5"/>
          </p:nvPr>
        </p:nvSpPr>
        <p:spPr/>
        <p:txBody>
          <a:bodyPr/>
          <a:lstStyle/>
          <a:p>
            <a:pPr>
              <a:defRPr/>
            </a:pPr>
            <a:fld id="{2CF8F622-F8AA-F94F-8081-C3482FCD9ED2}" type="slidenum">
              <a:rPr lang="en-US" smtClean="0"/>
              <a:pPr>
                <a:defRPr/>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done everyone, we have leveled up!  </a:t>
            </a:r>
          </a:p>
          <a:p>
            <a:endParaRPr lang="en-US" dirty="0"/>
          </a:p>
        </p:txBody>
      </p:sp>
      <p:sp>
        <p:nvSpPr>
          <p:cNvPr id="4" name="Header Placeholder 3"/>
          <p:cNvSpPr>
            <a:spLocks noGrp="1"/>
          </p:cNvSpPr>
          <p:nvPr>
            <p:ph type="hdr" sz="quarter" idx="10"/>
          </p:nvPr>
        </p:nvSpPr>
        <p:spPr/>
        <p:txBody>
          <a:bodyPr/>
          <a:lstStyle/>
          <a:p>
            <a:pPr>
              <a:defRPr/>
            </a:pPr>
            <a:r>
              <a:rPr lang="en-US" smtClean="0"/>
              <a:t>Created By Box Out Productions, LLC</a:t>
            </a:r>
            <a:endParaRPr lang="en-US" dirty="0"/>
          </a:p>
        </p:txBody>
      </p:sp>
      <p:sp>
        <p:nvSpPr>
          <p:cNvPr id="5" name="Date Placeholder 4"/>
          <p:cNvSpPr>
            <a:spLocks noGrp="1"/>
          </p:cNvSpPr>
          <p:nvPr>
            <p:ph type="dt" idx="11"/>
          </p:nvPr>
        </p:nvSpPr>
        <p:spPr/>
        <p:txBody>
          <a:bodyPr/>
          <a:lstStyle/>
          <a:p>
            <a:pPr>
              <a:defRPr/>
            </a:pPr>
            <a:fld id="{0DC18860-92CB-1B42-B1F3-433565C2F723}" type="datetimeFigureOut">
              <a:rPr lang="en-US" smtClean="0"/>
              <a:pPr>
                <a:defRPr/>
              </a:pPr>
              <a:t>7/11/18</a:t>
            </a:fld>
            <a:endParaRPr lang="en-US" dirty="0"/>
          </a:p>
        </p:txBody>
      </p:sp>
      <p:sp>
        <p:nvSpPr>
          <p:cNvPr id="6" name="Footer Placeholder 5"/>
          <p:cNvSpPr>
            <a:spLocks noGrp="1"/>
          </p:cNvSpPr>
          <p:nvPr>
            <p:ph type="ftr" sz="quarter" idx="12"/>
          </p:nvPr>
        </p:nvSpPr>
        <p:spPr/>
        <p:txBody>
          <a:bodyPr/>
          <a:lstStyle/>
          <a:p>
            <a:pPr>
              <a:defRPr/>
            </a:pPr>
            <a:r>
              <a:rPr lang="en-US" smtClean="0"/>
              <a:t>Any Unauthorized Distribuation Of Material is Prohibited</a:t>
            </a:r>
            <a:endParaRPr lang="en-US" dirty="0"/>
          </a:p>
        </p:txBody>
      </p:sp>
      <p:sp>
        <p:nvSpPr>
          <p:cNvPr id="7" name="Slide Number Placeholder 6"/>
          <p:cNvSpPr>
            <a:spLocks noGrp="1"/>
          </p:cNvSpPr>
          <p:nvPr>
            <p:ph type="sldNum" sz="quarter" idx="13"/>
          </p:nvPr>
        </p:nvSpPr>
        <p:spPr/>
        <p:txBody>
          <a:bodyPr/>
          <a:lstStyle/>
          <a:p>
            <a:pPr>
              <a:defRPr/>
            </a:pPr>
            <a:fld id="{9C55C3C9-5228-D74A-8310-DDEA94355FEA}" type="slidenum">
              <a:rPr lang="en-US" smtClean="0"/>
              <a:pPr>
                <a:defRPr/>
              </a:pPr>
              <a:t>45</a:t>
            </a:fld>
            <a:endParaRPr lang="en-US" dirty="0"/>
          </a:p>
        </p:txBody>
      </p:sp>
    </p:spTree>
    <p:extLst>
      <p:ext uri="{BB962C8B-B14F-4D97-AF65-F5344CB8AC3E}">
        <p14:creationId xmlns:p14="http://schemas.microsoft.com/office/powerpoint/2010/main" val="11582352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
        <p:nvSpPr>
          <p:cNvPr id="84995"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Created By Box Out Productions, LLC</a:t>
            </a:r>
          </a:p>
        </p:txBody>
      </p:sp>
      <p:sp>
        <p:nvSpPr>
          <p:cNvPr id="8499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6E7FAE-39A3-C44E-82BE-6B59F856E92E}" type="datetime1">
              <a:rPr lang="en-US" sz="1200"/>
              <a:pPr eaLnBrk="1" hangingPunct="1"/>
              <a:t>7/11/18</a:t>
            </a:fld>
            <a:endParaRPr lang="en-US" sz="1200"/>
          </a:p>
        </p:txBody>
      </p:sp>
      <p:sp>
        <p:nvSpPr>
          <p:cNvPr id="8499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200"/>
              <a:t>Any Unauthorized Distribuation Of Material is Prohibited</a:t>
            </a:r>
          </a:p>
        </p:txBody>
      </p:sp>
      <p:sp>
        <p:nvSpPr>
          <p:cNvPr id="84998"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12CCA1-F0C6-FB42-816F-D55245790684}" type="slidenum">
              <a:rPr lang="en-US" sz="1200"/>
              <a:pPr eaLnBrk="1" hangingPunct="1"/>
              <a:t>46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b="1" dirty="0" smtClean="0"/>
              <a:t>offer comprehensive </a:t>
            </a:r>
            <a:r>
              <a:rPr lang="en-US" b="1" baseline="0" dirty="0" smtClean="0"/>
              <a:t>presentations</a:t>
            </a:r>
            <a:r>
              <a:rPr lang="en-US" b="1" dirty="0" smtClean="0"/>
              <a:t> </a:t>
            </a:r>
            <a:r>
              <a:rPr lang="en-US" dirty="0" smtClean="0"/>
              <a:t>Bullying doesn’t just affect the school.  It affects the entire community.</a:t>
            </a:r>
            <a:r>
              <a:rPr lang="en-US" baseline="0" dirty="0" smtClean="0"/>
              <a:t> </a:t>
            </a:r>
            <a:r>
              <a:rPr lang="en-US" dirty="0" smtClean="0"/>
              <a:t>for</a:t>
            </a:r>
            <a:r>
              <a:rPr lang="en-US" baseline="0" dirty="0" smtClean="0"/>
              <a:t> all stakeholders in a </a:t>
            </a:r>
            <a:r>
              <a:rPr lang="en-US" baseline="0" dirty="0" err="1" smtClean="0"/>
              <a:t>childs</a:t>
            </a:r>
            <a:r>
              <a:rPr lang="en-US" baseline="0" dirty="0" smtClean="0"/>
              <a:t> experience Box Out Bullying gives clear, consistent methodology and </a:t>
            </a:r>
            <a:r>
              <a:rPr lang="en-US" baseline="0" dirty="0" err="1" smtClean="0"/>
              <a:t>pedogogy</a:t>
            </a:r>
            <a:r>
              <a:rPr lang="en-US" baseline="0" dirty="0" smtClean="0"/>
              <a:t> during our </a:t>
            </a:r>
            <a:r>
              <a:rPr lang="en-US" baseline="0" dirty="0" err="1" smtClean="0"/>
              <a:t>assembliy</a:t>
            </a:r>
            <a:r>
              <a:rPr lang="en-US" baseline="0" dirty="0" smtClean="0"/>
              <a:t> presentations, faculty professional development, parent workshops, week long </a:t>
            </a:r>
            <a:r>
              <a:rPr lang="en-US" baseline="0" dirty="0" err="1" smtClean="0"/>
              <a:t>schoolwide</a:t>
            </a:r>
            <a:r>
              <a:rPr lang="en-US" baseline="0" dirty="0" smtClean="0"/>
              <a:t> </a:t>
            </a:r>
            <a:r>
              <a:rPr lang="en-US" baseline="0" dirty="0" err="1" smtClean="0"/>
              <a:t>residencis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5</a:t>
            </a:fld>
            <a:endParaRPr lang="en-US"/>
          </a:p>
        </p:txBody>
      </p:sp>
    </p:spTree>
    <p:extLst>
      <p:ext uri="{BB962C8B-B14F-4D97-AF65-F5344CB8AC3E}">
        <p14:creationId xmlns:p14="http://schemas.microsoft.com/office/powerpoint/2010/main" val="958295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more than a once and done assembly,  Those don’t work, rather we provide </a:t>
            </a:r>
            <a:r>
              <a:rPr lang="en-US" dirty="0" err="1" smtClean="0"/>
              <a:t>dyanmic</a:t>
            </a:r>
            <a:r>
              <a:rPr lang="en-US" dirty="0" smtClean="0"/>
              <a:t> </a:t>
            </a:r>
            <a:r>
              <a:rPr lang="en-US" dirty="0" err="1" smtClean="0"/>
              <a:t>acitivites</a:t>
            </a:r>
            <a:r>
              <a:rPr lang="en-US" dirty="0" smtClean="0"/>
              <a:t> and lesson plans that will</a:t>
            </a:r>
            <a:r>
              <a:rPr lang="en-US" baseline="0" dirty="0" smtClean="0"/>
              <a:t> integrate bullying prevention into the </a:t>
            </a:r>
            <a:r>
              <a:rPr lang="en-US" baseline="0" dirty="0" err="1" smtClean="0"/>
              <a:t>curriculium</a:t>
            </a:r>
            <a:r>
              <a:rPr lang="en-US" baseline="0" dirty="0" smtClean="0"/>
              <a:t> and last for the entire school year and beyond</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6</a:t>
            </a:fld>
            <a:endParaRPr lang="en-US"/>
          </a:p>
        </p:txBody>
      </p:sp>
    </p:spTree>
    <p:extLst>
      <p:ext uri="{BB962C8B-B14F-4D97-AF65-F5344CB8AC3E}">
        <p14:creationId xmlns:p14="http://schemas.microsoft.com/office/powerpoint/2010/main" val="95829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 have to tell you something.  And I’m</a:t>
            </a:r>
            <a:r>
              <a:rPr lang="en-US" baseline="0" dirty="0" smtClean="0"/>
              <a:t> </a:t>
            </a:r>
            <a:r>
              <a:rPr lang="en-US" baseline="0" dirty="0" err="1" smtClean="0"/>
              <a:t>kinda</a:t>
            </a:r>
            <a:r>
              <a:rPr lang="en-US" baseline="0" dirty="0" smtClean="0"/>
              <a:t> proud about this.  Nothing about our programming is original.</a:t>
            </a:r>
          </a:p>
          <a:p>
            <a:endParaRPr lang="en-US" baseline="0" dirty="0" smtClean="0"/>
          </a:p>
          <a:p>
            <a:r>
              <a:rPr lang="en-US" baseline="0" dirty="0" smtClean="0"/>
              <a:t>(click slide)</a:t>
            </a:r>
          </a:p>
          <a:p>
            <a:endParaRPr lang="en-US" baseline="0" dirty="0" smtClean="0"/>
          </a:p>
          <a:p>
            <a:r>
              <a:rPr lang="en-US" baseline="0" dirty="0" smtClean="0"/>
              <a:t>We</a:t>
            </a:r>
            <a:r>
              <a:rPr lang="en-US" dirty="0" smtClean="0"/>
              <a:t>’ve stolen all the best ideas from Maria Montessori, The US Department of Education, Dr. Dan </a:t>
            </a:r>
            <a:r>
              <a:rPr lang="en-US" dirty="0" err="1" smtClean="0"/>
              <a:t>Olweus</a:t>
            </a:r>
            <a:r>
              <a:rPr lang="en-US" dirty="0" smtClean="0"/>
              <a:t>,</a:t>
            </a:r>
            <a:r>
              <a:rPr lang="en-US" baseline="0" dirty="0" smtClean="0"/>
              <a:t> Aristotle and </a:t>
            </a:r>
            <a:r>
              <a:rPr lang="en-US" baseline="0" dirty="0" err="1" smtClean="0"/>
              <a:t>Aseop</a:t>
            </a:r>
            <a:r>
              <a:rPr lang="en-US" baseline="0" dirty="0" smtClean="0"/>
              <a:t>, </a:t>
            </a:r>
          </a:p>
          <a:p>
            <a:endParaRPr lang="en-US" baseline="0" dirty="0" smtClean="0"/>
          </a:p>
          <a:p>
            <a:r>
              <a:rPr lang="en-US" baseline="0" dirty="0" smtClean="0"/>
              <a:t>(click slide)</a:t>
            </a:r>
          </a:p>
          <a:p>
            <a:r>
              <a:rPr lang="en-US" dirty="0" smtClean="0"/>
              <a:t>“Education, </a:t>
            </a:r>
          </a:p>
          <a:p>
            <a:endParaRPr lang="en-US" dirty="0" smtClean="0"/>
          </a:p>
          <a:p>
            <a:r>
              <a:rPr lang="en-US" dirty="0" smtClean="0"/>
              <a:t>(click slide)</a:t>
            </a:r>
          </a:p>
          <a:p>
            <a:r>
              <a:rPr lang="en-US" dirty="0" smtClean="0"/>
              <a:t>Is a lot like medicine, it must build upon 1000 years of experience.”  We’re not reinventing the wheel, we are</a:t>
            </a:r>
            <a:r>
              <a:rPr lang="en-US" baseline="0" dirty="0" smtClean="0"/>
              <a:t> going to show you what works, and will work.  </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7</a:t>
            </a:fld>
            <a:endParaRPr lang="en-US"/>
          </a:p>
        </p:txBody>
      </p:sp>
    </p:spTree>
    <p:extLst>
      <p:ext uri="{BB962C8B-B14F-4D97-AF65-F5344CB8AC3E}">
        <p14:creationId xmlns:p14="http://schemas.microsoft.com/office/powerpoint/2010/main" val="414568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some common misconception you can help shed light on regarding bullying, or making sure we’re engaged in making our schools positive and fun?  </a:t>
            </a:r>
            <a:endParaRPr lang="en-US" dirty="0"/>
          </a:p>
        </p:txBody>
      </p:sp>
      <p:sp>
        <p:nvSpPr>
          <p:cNvPr id="4" name="Slide Number Placeholder 3"/>
          <p:cNvSpPr>
            <a:spLocks noGrp="1"/>
          </p:cNvSpPr>
          <p:nvPr>
            <p:ph type="sldNum" sz="quarter" idx="10"/>
          </p:nvPr>
        </p:nvSpPr>
        <p:spPr/>
        <p:txBody>
          <a:bodyPr/>
          <a:lstStyle/>
          <a:p>
            <a:fld id="{93F63441-BAFD-3D4E-9EE8-E39C680492E8}" type="slidenum">
              <a:rPr lang="en-US" smtClean="0"/>
              <a:t>8</a:t>
            </a:fld>
            <a:endParaRPr lang="en-US"/>
          </a:p>
        </p:txBody>
      </p:sp>
    </p:spTree>
    <p:extLst>
      <p:ext uri="{BB962C8B-B14F-4D97-AF65-F5344CB8AC3E}">
        <p14:creationId xmlns:p14="http://schemas.microsoft.com/office/powerpoint/2010/main" val="179525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latin typeface="Calibri" charset="0"/>
              </a:rPr>
              <a:t>Absolutel</a:t>
            </a:r>
            <a:r>
              <a:rPr lang="en-US" baseline="0" dirty="0" smtClean="0">
                <a:latin typeface="Calibri" charset="0"/>
              </a:rPr>
              <a:t>, because much of my work as a researcher these past 9 years, and efforts with my </a:t>
            </a:r>
            <a:r>
              <a:rPr lang="en-US" baseline="0" dirty="0" err="1" smtClean="0">
                <a:latin typeface="Calibri" charset="0"/>
              </a:rPr>
              <a:t>collegues</a:t>
            </a:r>
            <a:r>
              <a:rPr lang="en-US" baseline="0" dirty="0" smtClean="0">
                <a:latin typeface="Calibri" charset="0"/>
              </a:rPr>
              <a:t> at Box Out Productions has focused identifying </a:t>
            </a:r>
            <a:r>
              <a:rPr lang="en-US" b="1" u="sng" baseline="0" dirty="0" smtClean="0">
                <a:latin typeface="Calibri" charset="0"/>
              </a:rPr>
              <a:t>best practices </a:t>
            </a:r>
            <a:r>
              <a:rPr lang="en-US" baseline="0" dirty="0" smtClean="0">
                <a:latin typeface="Calibri" charset="0"/>
              </a:rPr>
              <a:t>in bullying prevention </a:t>
            </a:r>
          </a:p>
          <a:p>
            <a:endParaRPr lang="en-US" baseline="0" dirty="0" smtClean="0">
              <a:latin typeface="Calibri" charset="0"/>
            </a:endParaRPr>
          </a:p>
          <a:p>
            <a:r>
              <a:rPr lang="en-US" baseline="0" dirty="0" smtClean="0">
                <a:latin typeface="Calibri" charset="0"/>
              </a:rPr>
              <a:t>(</a:t>
            </a:r>
            <a:r>
              <a:rPr lang="en-US" baseline="0" dirty="0" err="1" smtClean="0">
                <a:latin typeface="Calibri" charset="0"/>
              </a:rPr>
              <a:t>clidk</a:t>
            </a:r>
            <a:r>
              <a:rPr lang="en-US" baseline="0" dirty="0" smtClean="0">
                <a:latin typeface="Calibri" charset="0"/>
              </a:rPr>
              <a:t> slide)</a:t>
            </a:r>
          </a:p>
          <a:p>
            <a:endParaRPr lang="en-US" baseline="0" dirty="0" smtClean="0">
              <a:latin typeface="Calibri" charset="0"/>
            </a:endParaRPr>
          </a:p>
          <a:p>
            <a:r>
              <a:rPr lang="en-US" b="1" u="sng" baseline="0" dirty="0" smtClean="0">
                <a:latin typeface="Calibri" charset="0"/>
              </a:rPr>
              <a:t>But… also identifying misdirection</a:t>
            </a:r>
            <a:endParaRPr lang="en-US" b="1" dirty="0"/>
          </a:p>
        </p:txBody>
      </p:sp>
      <p:sp>
        <p:nvSpPr>
          <p:cNvPr id="4" name="Header Placeholder 3"/>
          <p:cNvSpPr>
            <a:spLocks noGrp="1"/>
          </p:cNvSpPr>
          <p:nvPr>
            <p:ph type="hdr" sz="quarter" idx="10"/>
          </p:nvPr>
        </p:nvSpPr>
        <p:spPr/>
        <p:txBody>
          <a:bodyPr/>
          <a:lstStyle/>
          <a:p>
            <a:pPr>
              <a:defRPr/>
            </a:pPr>
            <a:r>
              <a:rPr lang="en-US" smtClean="0"/>
              <a:t>Created By Box Out Productions, LLC</a:t>
            </a:r>
            <a:endParaRPr lang="en-US"/>
          </a:p>
        </p:txBody>
      </p:sp>
      <p:sp>
        <p:nvSpPr>
          <p:cNvPr id="5" name="Date Placeholder 4"/>
          <p:cNvSpPr>
            <a:spLocks noGrp="1"/>
          </p:cNvSpPr>
          <p:nvPr>
            <p:ph type="dt" idx="11"/>
          </p:nvPr>
        </p:nvSpPr>
        <p:spPr/>
        <p:txBody>
          <a:bodyPr/>
          <a:lstStyle/>
          <a:p>
            <a:pPr>
              <a:defRPr/>
            </a:pPr>
            <a:fld id="{0DC18860-92CB-1B42-B1F3-433565C2F723}" type="datetimeFigureOut">
              <a:rPr lang="en-US" smtClean="0"/>
              <a:pPr>
                <a:defRPr/>
              </a:pPr>
              <a:t>7/11/18</a:t>
            </a:fld>
            <a:endParaRPr lang="en-US"/>
          </a:p>
        </p:txBody>
      </p:sp>
      <p:sp>
        <p:nvSpPr>
          <p:cNvPr id="6" name="Footer Placeholder 5"/>
          <p:cNvSpPr>
            <a:spLocks noGrp="1"/>
          </p:cNvSpPr>
          <p:nvPr>
            <p:ph type="ftr" sz="quarter" idx="12"/>
          </p:nvPr>
        </p:nvSpPr>
        <p:spPr/>
        <p:txBody>
          <a:bodyPr/>
          <a:lstStyle/>
          <a:p>
            <a:pPr>
              <a:defRPr/>
            </a:pPr>
            <a:r>
              <a:rPr lang="en-US" smtClean="0"/>
              <a:t>Any Unauthorized Distribuation Of Material is Prohibited</a:t>
            </a:r>
            <a:endParaRPr lang="en-US"/>
          </a:p>
        </p:txBody>
      </p:sp>
      <p:sp>
        <p:nvSpPr>
          <p:cNvPr id="7" name="Slide Number Placeholder 6"/>
          <p:cNvSpPr>
            <a:spLocks noGrp="1"/>
          </p:cNvSpPr>
          <p:nvPr>
            <p:ph type="sldNum" sz="quarter" idx="13"/>
          </p:nvPr>
        </p:nvSpPr>
        <p:spPr/>
        <p:txBody>
          <a:bodyPr/>
          <a:lstStyle/>
          <a:p>
            <a:pPr>
              <a:defRPr/>
            </a:pPr>
            <a:fld id="{9C55C3C9-5228-D74A-8310-DDEA94355FEA}" type="slidenum">
              <a:rPr lang="en-US" smtClean="0"/>
              <a:pPr>
                <a:defRPr/>
              </a:pPr>
              <a:t>9</a:t>
            </a:fld>
            <a:endParaRPr lang="en-US"/>
          </a:p>
        </p:txBody>
      </p:sp>
    </p:spTree>
    <p:extLst>
      <p:ext uri="{BB962C8B-B14F-4D97-AF65-F5344CB8AC3E}">
        <p14:creationId xmlns:p14="http://schemas.microsoft.com/office/powerpoint/2010/main" val="288156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F8B24-01CF-5F45-9804-902815CD73F3}"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164965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F8B24-01CF-5F45-9804-902815CD73F3}"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115386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F8B24-01CF-5F45-9804-902815CD73F3}"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334840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1" y="714872"/>
            <a:ext cx="8637588" cy="769441"/>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4"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08501" y="1941513"/>
            <a:ext cx="40290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08501" y="4075113"/>
            <a:ext cx="40290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r>
              <a:rPr lang="en-US"/>
              <a:t>Developed by Rubenstein, Jeremy. </a:t>
            </a:r>
          </a:p>
        </p:txBody>
      </p:sp>
      <p:sp>
        <p:nvSpPr>
          <p:cNvPr id="7" name="Rectangle 9"/>
          <p:cNvSpPr>
            <a:spLocks noGrp="1" noChangeArrowheads="1"/>
          </p:cNvSpPr>
          <p:nvPr>
            <p:ph type="ftr" sz="quarter" idx="11"/>
          </p:nvPr>
        </p:nvSpPr>
        <p:spPr/>
        <p:txBody>
          <a:bodyPr/>
          <a:lstStyle>
            <a:lvl1pPr>
              <a:defRPr/>
            </a:lvl1pPr>
          </a:lstStyle>
          <a:p>
            <a:pPr>
              <a:defRPr/>
            </a:pPr>
            <a:r>
              <a:rPr lang="en-US"/>
              <a:t>Property of Box Out Productions, LLC</a:t>
            </a:r>
          </a:p>
        </p:txBody>
      </p:sp>
      <p:sp>
        <p:nvSpPr>
          <p:cNvPr id="8" name="Rectangle 10"/>
          <p:cNvSpPr>
            <a:spLocks noGrp="1" noChangeArrowheads="1"/>
          </p:cNvSpPr>
          <p:nvPr>
            <p:ph type="sldNum" sz="quarter" idx="12"/>
          </p:nvPr>
        </p:nvSpPr>
        <p:spPr/>
        <p:txBody>
          <a:bodyPr/>
          <a:lstStyle>
            <a:lvl1pPr>
              <a:defRPr/>
            </a:lvl1pPr>
          </a:lstStyle>
          <a:p>
            <a:pPr>
              <a:defRPr/>
            </a:pPr>
            <a:fld id="{646E7325-6AC1-1B41-88DE-635E60AF3275}" type="slidenum">
              <a:rPr lang="en-US"/>
              <a:pPr>
                <a:defRPr/>
              </a:pPr>
              <a:t>‹#›</a:t>
            </a:fld>
            <a:endParaRPr lang="en-US"/>
          </a:p>
        </p:txBody>
      </p:sp>
    </p:spTree>
    <p:extLst>
      <p:ext uri="{BB962C8B-B14F-4D97-AF65-F5344CB8AC3E}">
        <p14:creationId xmlns:p14="http://schemas.microsoft.com/office/powerpoint/2010/main" val="4112075192"/>
      </p:ext>
    </p:extLst>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501" y="714872"/>
            <a:ext cx="8637588" cy="769441"/>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28614" y="1941513"/>
            <a:ext cx="402748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08501" y="1941513"/>
            <a:ext cx="40290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28613" y="4075113"/>
            <a:ext cx="8208963"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p:txBody>
          <a:bodyPr/>
          <a:lstStyle>
            <a:lvl1pPr>
              <a:defRPr/>
            </a:lvl1pPr>
          </a:lstStyle>
          <a:p>
            <a:pPr>
              <a:defRPr/>
            </a:pPr>
            <a:r>
              <a:rPr lang="en-US"/>
              <a:t>Developed by Rubenstein, Jeremy. </a:t>
            </a:r>
          </a:p>
        </p:txBody>
      </p:sp>
      <p:sp>
        <p:nvSpPr>
          <p:cNvPr id="7" name="Rectangle 9"/>
          <p:cNvSpPr>
            <a:spLocks noGrp="1" noChangeArrowheads="1"/>
          </p:cNvSpPr>
          <p:nvPr>
            <p:ph type="ftr" sz="quarter" idx="11"/>
          </p:nvPr>
        </p:nvSpPr>
        <p:spPr/>
        <p:txBody>
          <a:bodyPr/>
          <a:lstStyle>
            <a:lvl1pPr>
              <a:defRPr/>
            </a:lvl1pPr>
          </a:lstStyle>
          <a:p>
            <a:pPr>
              <a:defRPr/>
            </a:pPr>
            <a:r>
              <a:rPr lang="en-US"/>
              <a:t>Property of Box Out Productions, LLC</a:t>
            </a:r>
          </a:p>
        </p:txBody>
      </p:sp>
      <p:sp>
        <p:nvSpPr>
          <p:cNvPr id="8" name="Rectangle 10"/>
          <p:cNvSpPr>
            <a:spLocks noGrp="1" noChangeArrowheads="1"/>
          </p:cNvSpPr>
          <p:nvPr>
            <p:ph type="sldNum" sz="quarter" idx="12"/>
          </p:nvPr>
        </p:nvSpPr>
        <p:spPr/>
        <p:txBody>
          <a:bodyPr/>
          <a:lstStyle>
            <a:lvl1pPr>
              <a:defRPr/>
            </a:lvl1pPr>
          </a:lstStyle>
          <a:p>
            <a:pPr>
              <a:defRPr/>
            </a:pPr>
            <a:fld id="{DD97FFFF-304C-394D-8EDD-0630CAAA7223}" type="slidenum">
              <a:rPr lang="en-US"/>
              <a:pPr>
                <a:defRPr/>
              </a:pPr>
              <a:t>‹#›</a:t>
            </a:fld>
            <a:endParaRPr lang="en-US"/>
          </a:p>
        </p:txBody>
      </p:sp>
    </p:spTree>
    <p:extLst>
      <p:ext uri="{BB962C8B-B14F-4D97-AF65-F5344CB8AC3E}">
        <p14:creationId xmlns:p14="http://schemas.microsoft.com/office/powerpoint/2010/main" val="970217780"/>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F8B24-01CF-5F45-9804-902815CD73F3}"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423171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F8B24-01CF-5F45-9804-902815CD73F3}" type="datetimeFigureOut">
              <a:rPr lang="en-US" smtClean="0"/>
              <a:t>7/11/18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312076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F8B24-01CF-5F45-9804-902815CD73F3}" type="datetimeFigureOut">
              <a:rPr lang="en-US" smtClean="0"/>
              <a:t>7/11/18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37163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F8B24-01CF-5F45-9804-902815CD73F3}" type="datetimeFigureOut">
              <a:rPr lang="en-US" smtClean="0"/>
              <a:t>7/11/18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2338442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F8B24-01CF-5F45-9804-902815CD73F3}" type="datetimeFigureOut">
              <a:rPr lang="en-US" smtClean="0"/>
              <a:t>7/11/18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65790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F8B24-01CF-5F45-9804-902815CD73F3}" type="datetimeFigureOut">
              <a:rPr lang="en-US" smtClean="0"/>
              <a:t>7/11/18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156006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F8B24-01CF-5F45-9804-902815CD73F3}" type="datetimeFigureOut">
              <a:rPr lang="en-US" smtClean="0"/>
              <a:t>7/11/18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140575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F8B24-01CF-5F45-9804-902815CD73F3}" type="datetimeFigureOut">
              <a:rPr lang="en-US" smtClean="0"/>
              <a:t>7/11/18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B854B-D1EB-6640-BAA4-DE75A2AA1C6A}" type="slidenum">
              <a:rPr lang="en-US" smtClean="0"/>
              <a:t>‹#›</a:t>
            </a:fld>
            <a:endParaRPr lang="en-US"/>
          </a:p>
        </p:txBody>
      </p:sp>
    </p:spTree>
    <p:extLst>
      <p:ext uri="{BB962C8B-B14F-4D97-AF65-F5344CB8AC3E}">
        <p14:creationId xmlns:p14="http://schemas.microsoft.com/office/powerpoint/2010/main" val="26408527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F8B24-01CF-5F45-9804-902815CD73F3}" type="datetimeFigureOut">
              <a:rPr lang="en-US" smtClean="0"/>
              <a:t>7/11/18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B854B-D1EB-6640-BAA4-DE75A2AA1C6A}" type="slidenum">
              <a:rPr lang="en-US" smtClean="0"/>
              <a:t>‹#›</a:t>
            </a:fld>
            <a:endParaRPr lang="en-US"/>
          </a:p>
        </p:txBody>
      </p:sp>
    </p:spTree>
    <p:extLst>
      <p:ext uri="{BB962C8B-B14F-4D97-AF65-F5344CB8AC3E}">
        <p14:creationId xmlns:p14="http://schemas.microsoft.com/office/powerpoint/2010/main" val="1008529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9.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37.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0.png"/><Relationship Id="rId1" Type="http://schemas.microsoft.com/office/2007/relationships/media" Target="../media/media1.3gp"/><Relationship Id="rId2" Type="http://schemas.openxmlformats.org/officeDocument/2006/relationships/video" Target="../media/media1.3g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2.png"/><Relationship Id="rId5"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42.xml"/><Relationship Id="rId5" Type="http://schemas.openxmlformats.org/officeDocument/2006/relationships/image" Target="../media/image35.png"/><Relationship Id="rId6" Type="http://schemas.openxmlformats.org/officeDocument/2006/relationships/image" Target="../media/image1.png"/><Relationship Id="rId7" Type="http://schemas.openxmlformats.org/officeDocument/2006/relationships/image" Target="../media/image2.png"/><Relationship Id="rId1" Type="http://schemas.microsoft.com/office/2007/relationships/media" Target="../media/media2.mp4"/><Relationship Id="rId2" Type="http://schemas.openxmlformats.org/officeDocument/2006/relationships/video" Target="../media/media2.mp4"/></Relationships>
</file>

<file path=ppt/slides/_rels/slide46.xml.rels><?xml version="1.0" encoding="UTF-8" standalone="yes"?>
<Relationships xmlns="http://schemas.openxmlformats.org/package/2006/relationships"><Relationship Id="rId3" Type="http://schemas.openxmlformats.org/officeDocument/2006/relationships/hyperlink" Target="mailto:Jeremy@boxoutbullying.com" TargetMode="External"/><Relationship Id="rId4" Type="http://schemas.openxmlformats.org/officeDocument/2006/relationships/hyperlink" Target="http://www.boxoutbullying.com/" TargetMode="External"/><Relationship Id="rId5" Type="http://schemas.openxmlformats.org/officeDocument/2006/relationships/image" Target="../media/image36.png"/><Relationship Id="rId6" Type="http://schemas.openxmlformats.org/officeDocument/2006/relationships/image" Target="../media/image2.png"/><Relationship Id="rId7"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Box Out Bullying </a:t>
            </a:r>
            <a:br>
              <a:rPr lang="en-US" dirty="0" smtClean="0"/>
            </a:br>
            <a:r>
              <a:rPr lang="en-US" dirty="0" smtClean="0"/>
              <a:t>Parent</a:t>
            </a:r>
            <a:r>
              <a:rPr lang="en-US" dirty="0"/>
              <a:t> </a:t>
            </a:r>
            <a:r>
              <a:rPr lang="en-US" dirty="0" smtClean="0"/>
              <a:t>&amp; Caregiver Workshop</a:t>
            </a:r>
            <a:endParaRPr lang="en-US" dirty="0"/>
          </a:p>
        </p:txBody>
      </p:sp>
      <p:sp>
        <p:nvSpPr>
          <p:cNvPr id="3" name="Subtitle 2"/>
          <p:cNvSpPr>
            <a:spLocks noGrp="1"/>
          </p:cNvSpPr>
          <p:nvPr>
            <p:ph type="subTitle" idx="1"/>
          </p:nvPr>
        </p:nvSpPr>
        <p:spPr/>
        <p:txBody>
          <a:bodyPr/>
          <a:lstStyle/>
          <a:p>
            <a:r>
              <a:rPr lang="en-US" dirty="0" smtClean="0"/>
              <a:t>Together We Can Make A Difference</a:t>
            </a:r>
          </a:p>
          <a:p>
            <a:endParaRPr lang="en-US" dirty="0"/>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999047270"/>
      </p:ext>
    </p:extLst>
  </p:cSld>
  <p:clrMapOvr>
    <a:masterClrMapping/>
  </p:clrMapOvr>
  <p:transition xmlns:p14="http://schemas.microsoft.com/office/powerpoint/2010/main" spd="slow" advTm="2496">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Developed by Rubenstein, Jeremy. </a:t>
            </a:r>
            <a:endParaRPr lang="en-US"/>
          </a:p>
        </p:txBody>
      </p:sp>
      <p:sp>
        <p:nvSpPr>
          <p:cNvPr id="5" name="Footer Placeholder 4"/>
          <p:cNvSpPr>
            <a:spLocks noGrp="1"/>
          </p:cNvSpPr>
          <p:nvPr>
            <p:ph type="ftr" sz="quarter" idx="11"/>
          </p:nvPr>
        </p:nvSpPr>
        <p:spPr/>
        <p:txBody>
          <a:bodyPr/>
          <a:lstStyle/>
          <a:p>
            <a:pPr>
              <a:defRPr/>
            </a:pPr>
            <a:r>
              <a:rPr lang="en-US" smtClean="0"/>
              <a:t>Property of Box Out Productions, LLC</a:t>
            </a:r>
            <a:endParaRPr lang="en-US"/>
          </a:p>
        </p:txBody>
      </p:sp>
      <p:sp>
        <p:nvSpPr>
          <p:cNvPr id="3" name="Content Placeholder 2"/>
          <p:cNvSpPr>
            <a:spLocks noGrp="1"/>
          </p:cNvSpPr>
          <p:nvPr>
            <p:ph idx="1"/>
          </p:nvPr>
        </p:nvSpPr>
        <p:spPr/>
        <p:txBody>
          <a:bodyPr/>
          <a:lstStyle/>
          <a:p>
            <a:r>
              <a:rPr lang="en-US" dirty="0" smtClean="0"/>
              <a:t>Identifying </a:t>
            </a:r>
            <a:r>
              <a:rPr lang="en-US" dirty="0" err="1" smtClean="0"/>
              <a:t>Mis</a:t>
            </a:r>
            <a:r>
              <a:rPr lang="en-US" dirty="0"/>
              <a:t>-</a:t>
            </a:r>
            <a:r>
              <a:rPr lang="en-US" dirty="0" smtClean="0"/>
              <a:t>directions</a:t>
            </a:r>
          </a:p>
          <a:p>
            <a:pPr lvl="1"/>
            <a:r>
              <a:rPr lang="en-US" dirty="0" smtClean="0"/>
              <a:t>Wasteful of</a:t>
            </a:r>
          </a:p>
          <a:p>
            <a:pPr lvl="2"/>
            <a:r>
              <a:rPr lang="en-US" dirty="0" smtClean="0"/>
              <a:t>Time</a:t>
            </a:r>
          </a:p>
          <a:p>
            <a:pPr lvl="2"/>
            <a:r>
              <a:rPr lang="en-US" dirty="0" smtClean="0"/>
              <a:t>Energy</a:t>
            </a:r>
          </a:p>
          <a:p>
            <a:pPr lvl="2"/>
            <a:r>
              <a:rPr lang="en-US" dirty="0" smtClean="0"/>
              <a:t>Adding Unintended Harm</a:t>
            </a:r>
            <a:endParaRPr lang="en-US" dirty="0"/>
          </a:p>
        </p:txBody>
      </p:sp>
      <p:pic>
        <p:nvPicPr>
          <p:cNvPr id="7" name="Picture 6"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9" name="Picture 8"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10" name="Content Placeholder 8" descr="Screen Shot 2016-08-14 at 10.10.38 PM.png"/>
          <p:cNvPicPr>
            <a:picLocks noChangeAspect="1"/>
          </p:cNvPicPr>
          <p:nvPr/>
        </p:nvPicPr>
        <p:blipFill>
          <a:blip r:embed="rId5">
            <a:extLst>
              <a:ext uri="{28A0092B-C50C-407E-A947-70E740481C1C}">
                <a14:useLocalDpi xmlns:a14="http://schemas.microsoft.com/office/drawing/2010/main" val="0"/>
              </a:ext>
            </a:extLst>
          </a:blip>
          <a:srcRect t="-107665" b="-107665"/>
          <a:stretch>
            <a:fillRect/>
          </a:stretch>
        </p:blipFill>
        <p:spPr>
          <a:xfrm>
            <a:off x="5281340" y="587344"/>
            <a:ext cx="3405460" cy="3313113"/>
          </a:xfrm>
          <a:prstGeom prst="rect">
            <a:avLst/>
          </a:prstGeom>
        </p:spPr>
      </p:pic>
      <p:pic>
        <p:nvPicPr>
          <p:cNvPr id="11" name="Picture 10" descr="Screen Shot 2016-08-14 at 10.11.47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0159" y="2927350"/>
            <a:ext cx="3973041" cy="3429000"/>
          </a:xfrm>
          <a:prstGeom prst="rect">
            <a:avLst/>
          </a:prstGeom>
        </p:spPr>
      </p:pic>
      <p:pic>
        <p:nvPicPr>
          <p:cNvPr id="12" name="Content Placeholder 7" descr="Screen Shot 2016-08-14 at 10.08.56 PM.png"/>
          <p:cNvPicPr>
            <a:picLocks noChangeAspect="1"/>
          </p:cNvPicPr>
          <p:nvPr/>
        </p:nvPicPr>
        <p:blipFill>
          <a:blip r:embed="rId7">
            <a:extLst>
              <a:ext uri="{28A0092B-C50C-407E-A947-70E740481C1C}">
                <a14:useLocalDpi xmlns:a14="http://schemas.microsoft.com/office/drawing/2010/main" val="0"/>
              </a:ext>
            </a:extLst>
          </a:blip>
          <a:srcRect l="-98229" r="-98229"/>
          <a:stretch>
            <a:fillRect/>
          </a:stretch>
        </p:blipFill>
        <p:spPr>
          <a:xfrm>
            <a:off x="-4991100" y="0"/>
            <a:ext cx="15163800" cy="6858000"/>
          </a:xfrm>
          <a:prstGeom prst="rect">
            <a:avLst/>
          </a:prstGeom>
        </p:spPr>
      </p:pic>
    </p:spTree>
    <p:extLst>
      <p:ext uri="{BB962C8B-B14F-4D97-AF65-F5344CB8AC3E}">
        <p14:creationId xmlns:p14="http://schemas.microsoft.com/office/powerpoint/2010/main" val="1993585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04800" y="228600"/>
            <a:ext cx="8637588" cy="1323439"/>
          </a:xfrm>
        </p:spPr>
        <p:txBody>
          <a:bodyPr>
            <a:normAutofit fontScale="90000"/>
          </a:bodyPr>
          <a:lstStyle/>
          <a:p>
            <a:pPr algn="ctr"/>
            <a:r>
              <a:rPr lang="en-US" sz="4000" dirty="0" smtClean="0">
                <a:solidFill>
                  <a:schemeClr val="tx1"/>
                </a:solidFill>
                <a:latin typeface="Arial" charset="0"/>
              </a:rPr>
              <a:t>Answer: Understanding Misdirection's</a:t>
            </a:r>
            <a:br>
              <a:rPr lang="en-US" sz="4000" dirty="0" smtClean="0">
                <a:solidFill>
                  <a:schemeClr val="tx1"/>
                </a:solidFill>
                <a:latin typeface="Arial" charset="0"/>
              </a:rPr>
            </a:br>
            <a:r>
              <a:rPr lang="en-US" sz="4000" dirty="0" smtClean="0">
                <a:solidFill>
                  <a:schemeClr val="tx1"/>
                </a:solidFill>
                <a:latin typeface="Arial" charset="0"/>
              </a:rPr>
              <a:t>Let</a:t>
            </a:r>
            <a:r>
              <a:rPr lang="ja-JP" altLang="en-US" sz="4000" dirty="0" smtClean="0">
                <a:solidFill>
                  <a:schemeClr val="tx1"/>
                </a:solidFill>
                <a:latin typeface="Arial" charset="0"/>
              </a:rPr>
              <a:t>’</a:t>
            </a:r>
            <a:r>
              <a:rPr lang="en-US" altLang="ja-JP" sz="4000" dirty="0" smtClean="0">
                <a:solidFill>
                  <a:schemeClr val="tx1"/>
                </a:solidFill>
                <a:latin typeface="Arial" charset="0"/>
              </a:rPr>
              <a:t>s </a:t>
            </a:r>
            <a:r>
              <a:rPr lang="en-US" altLang="ja-JP" sz="4000" dirty="0">
                <a:solidFill>
                  <a:schemeClr val="tx1"/>
                </a:solidFill>
                <a:latin typeface="Arial" charset="0"/>
              </a:rPr>
              <a:t>Get The Facts!</a:t>
            </a:r>
            <a:endParaRPr lang="en-US" sz="4000" dirty="0">
              <a:solidFill>
                <a:schemeClr val="tx1"/>
              </a:solidFill>
              <a:latin typeface="Arial" charset="0"/>
            </a:endParaRPr>
          </a:p>
        </p:txBody>
      </p:sp>
      <p:sp>
        <p:nvSpPr>
          <p:cNvPr id="4" name="Date Placeholder 3"/>
          <p:cNvSpPr>
            <a:spLocks noGrp="1"/>
          </p:cNvSpPr>
          <p:nvPr>
            <p:ph type="dt" sz="quarter" idx="10"/>
          </p:nvPr>
        </p:nvSpPr>
        <p:spPr/>
        <p:txBody>
          <a:bodyPr/>
          <a:lstStyle/>
          <a:p>
            <a:pPr>
              <a:defRPr/>
            </a:pPr>
            <a:r>
              <a:rPr lang="en-US" dirty="0" smtClean="0"/>
              <a:t>Developed by Rubenstein, Jeremy. </a:t>
            </a:r>
            <a:endParaRPr lang="en-US" dirty="0"/>
          </a:p>
        </p:txBody>
      </p:sp>
      <p:sp>
        <p:nvSpPr>
          <p:cNvPr id="5" name="Footer Placeholder 4"/>
          <p:cNvSpPr>
            <a:spLocks noGrp="1"/>
          </p:cNvSpPr>
          <p:nvPr>
            <p:ph type="ftr" sz="quarter" idx="11"/>
          </p:nvPr>
        </p:nvSpPr>
        <p:spPr/>
        <p:txBody>
          <a:bodyPr/>
          <a:lstStyle/>
          <a:p>
            <a:pPr>
              <a:defRPr/>
            </a:pPr>
            <a:r>
              <a:rPr lang="en-US" dirty="0" smtClean="0"/>
              <a:t>Property of Box Out Productions, LLC</a:t>
            </a:r>
            <a:endParaRPr lang="en-US" dirty="0"/>
          </a:p>
        </p:txBody>
      </p:sp>
      <p:pic>
        <p:nvPicPr>
          <p:cNvPr id="26628" name="Picture 2" descr="https://encrypted-tbn3.google.com/images?q=tbn:ANd9GcQq5f1Xcg0XSi1gViQY6c0Y4UfSHq9QOzQGoJlKfMe6O6pPXC4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74800"/>
            <a:ext cx="8839200" cy="18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ontent Placeholder 1"/>
          <p:cNvSpPr>
            <a:spLocks noGrp="1"/>
          </p:cNvSpPr>
          <p:nvPr>
            <p:ph idx="1"/>
          </p:nvPr>
        </p:nvSpPr>
        <p:spPr>
          <a:xfrm>
            <a:off x="304800" y="1552040"/>
            <a:ext cx="8637588" cy="2722760"/>
          </a:xfrm>
        </p:spPr>
        <p:txBody>
          <a:bodyPr/>
          <a:lstStyle/>
          <a:p>
            <a:r>
              <a:rPr lang="en-US" dirty="0" smtClean="0">
                <a:latin typeface="Arial" charset="0"/>
              </a:rPr>
              <a:t>One Person will read the statement</a:t>
            </a:r>
          </a:p>
          <a:p>
            <a:r>
              <a:rPr lang="en-US" dirty="0" smtClean="0">
                <a:latin typeface="Arial" charset="0"/>
              </a:rPr>
              <a:t>Presenter will ask “True” or “False”</a:t>
            </a:r>
          </a:p>
          <a:p>
            <a:r>
              <a:rPr lang="en-US" dirty="0" smtClean="0">
                <a:latin typeface="Arial" charset="0"/>
              </a:rPr>
              <a:t>Presenter will then count 1</a:t>
            </a:r>
            <a:r>
              <a:rPr lang="mr-IN" dirty="0" smtClean="0">
                <a:latin typeface="Arial" charset="0"/>
              </a:rPr>
              <a:t>…</a:t>
            </a:r>
            <a:r>
              <a:rPr lang="en-US" dirty="0" smtClean="0">
                <a:latin typeface="Arial" charset="0"/>
              </a:rPr>
              <a:t>2</a:t>
            </a:r>
            <a:r>
              <a:rPr lang="mr-IN" dirty="0" smtClean="0">
                <a:latin typeface="Arial" charset="0"/>
              </a:rPr>
              <a:t>…</a:t>
            </a:r>
            <a:r>
              <a:rPr lang="en-US" dirty="0" smtClean="0">
                <a:latin typeface="Arial" charset="0"/>
              </a:rPr>
              <a:t>3</a:t>
            </a:r>
          </a:p>
          <a:p>
            <a:r>
              <a:rPr lang="en-US" dirty="0" smtClean="0">
                <a:latin typeface="Arial" charset="0"/>
              </a:rPr>
              <a:t>On three, group will shout their choice </a:t>
            </a:r>
            <a:endParaRPr lang="en-US" dirty="0">
              <a:latin typeface="Arial" charset="0"/>
            </a:endParaRPr>
          </a:p>
        </p:txBody>
      </p:sp>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313926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89706" y="1171575"/>
            <a:ext cx="8637588" cy="769938"/>
          </a:xfrm>
        </p:spPr>
        <p:txBody>
          <a:bodyPr/>
          <a:lstStyle/>
          <a:p>
            <a:r>
              <a:rPr lang="en-US" i="1" dirty="0">
                <a:solidFill>
                  <a:schemeClr val="accent1">
                    <a:lumMod val="75000"/>
                  </a:schemeClr>
                </a:solidFill>
                <a:latin typeface="Arial" charset="0"/>
              </a:rPr>
              <a:t>True or False?</a:t>
            </a:r>
          </a:p>
        </p:txBody>
      </p:sp>
      <p:sp>
        <p:nvSpPr>
          <p:cNvPr id="28674" name="Text Placeholder 2"/>
          <p:cNvSpPr>
            <a:spLocks noGrp="1"/>
          </p:cNvSpPr>
          <p:nvPr>
            <p:ph type="body" sz="half" idx="1"/>
          </p:nvPr>
        </p:nvSpPr>
        <p:spPr>
          <a:xfrm>
            <a:off x="328613" y="1941513"/>
            <a:ext cx="8281987" cy="4114800"/>
          </a:xfrm>
        </p:spPr>
        <p:txBody>
          <a:bodyPr/>
          <a:lstStyle/>
          <a:p>
            <a:r>
              <a:rPr lang="en-US" sz="5400" dirty="0" smtClean="0">
                <a:latin typeface="Arial" charset="0"/>
              </a:rPr>
              <a:t>Federal Anti-Bullying Laws Are In Place To Protect Students From Bullying Situations   </a:t>
            </a:r>
            <a:endParaRPr lang="en-US" sz="5400" dirty="0">
              <a:latin typeface="Arial" charset="0"/>
            </a:endParaRPr>
          </a:p>
        </p:txBody>
      </p:sp>
      <p:sp>
        <p:nvSpPr>
          <p:cNvPr id="28675"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28676"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9" name="Picture 8"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9655853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29698"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29699"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29700"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29703"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48930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17500" y="329406"/>
            <a:ext cx="8637588" cy="769938"/>
          </a:xfrm>
        </p:spPr>
        <p:txBody>
          <a:bodyPr/>
          <a:lstStyle/>
          <a:p>
            <a:r>
              <a:rPr lang="en-US" i="1" dirty="0" smtClean="0">
                <a:latin typeface="Arial" charset="0"/>
              </a:rPr>
              <a:t>When Bullying Is Harassment</a:t>
            </a:r>
            <a:endParaRPr lang="en-US" i="1" dirty="0">
              <a:latin typeface="Arial" charset="0"/>
            </a:endParaRPr>
          </a:p>
        </p:txBody>
      </p:sp>
      <p:sp>
        <p:nvSpPr>
          <p:cNvPr id="36866"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dirty="0">
              <a:latin typeface="Arial" charset="0"/>
            </a:endParaRPr>
          </a:p>
        </p:txBody>
      </p:sp>
      <p:sp>
        <p:nvSpPr>
          <p:cNvPr id="36867" name="Content Placeholder 3"/>
          <p:cNvSpPr>
            <a:spLocks noGrp="1"/>
          </p:cNvSpPr>
          <p:nvPr>
            <p:ph sz="quarter" idx="2"/>
          </p:nvPr>
        </p:nvSpPr>
        <p:spPr>
          <a:xfrm>
            <a:off x="4508500" y="1219200"/>
            <a:ext cx="4029075" cy="2703513"/>
          </a:xfrm>
        </p:spPr>
        <p:txBody>
          <a:bodyPr>
            <a:normAutofit fontScale="70000" lnSpcReduction="20000"/>
          </a:bodyPr>
          <a:lstStyle/>
          <a:p>
            <a:r>
              <a:rPr lang="en-US" dirty="0" smtClean="0">
                <a:latin typeface="Arial" charset="0"/>
              </a:rPr>
              <a:t>Color</a:t>
            </a:r>
          </a:p>
          <a:p>
            <a:r>
              <a:rPr lang="en-US" dirty="0" smtClean="0">
                <a:latin typeface="Arial" charset="0"/>
              </a:rPr>
              <a:t>Religion</a:t>
            </a:r>
          </a:p>
          <a:p>
            <a:r>
              <a:rPr lang="en-US" dirty="0" smtClean="0">
                <a:latin typeface="Arial" charset="0"/>
              </a:rPr>
              <a:t>Ancestry</a:t>
            </a:r>
          </a:p>
          <a:p>
            <a:r>
              <a:rPr lang="en-US" dirty="0" smtClean="0">
                <a:latin typeface="Arial" charset="0"/>
              </a:rPr>
              <a:t>National Origin</a:t>
            </a:r>
          </a:p>
          <a:p>
            <a:r>
              <a:rPr lang="en-US" dirty="0" smtClean="0">
                <a:latin typeface="Arial" charset="0"/>
              </a:rPr>
              <a:t>Sexual Orientation</a:t>
            </a:r>
          </a:p>
          <a:p>
            <a:r>
              <a:rPr lang="en-US" dirty="0" smtClean="0">
                <a:latin typeface="Arial" charset="0"/>
              </a:rPr>
              <a:t>Gender Identity</a:t>
            </a:r>
          </a:p>
          <a:p>
            <a:r>
              <a:rPr lang="en-US" dirty="0" smtClean="0">
                <a:latin typeface="Arial" charset="0"/>
              </a:rPr>
              <a:t>Mental, physical, or sensory disability</a:t>
            </a:r>
            <a:endParaRPr lang="en-US" dirty="0">
              <a:latin typeface="Arial" charset="0"/>
            </a:endParaRPr>
          </a:p>
        </p:txBody>
      </p:sp>
      <p:sp>
        <p:nvSpPr>
          <p:cNvPr id="36868"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9" name="Picture 1"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3810000"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286053209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17500" y="714375"/>
            <a:ext cx="8637588" cy="769938"/>
          </a:xfrm>
        </p:spPr>
        <p:txBody>
          <a:bodyPr/>
          <a:lstStyle/>
          <a:p>
            <a:r>
              <a:rPr lang="en-US" i="1" dirty="0">
                <a:solidFill>
                  <a:srgbClr val="0000FF"/>
                </a:solidFill>
                <a:latin typeface="Arial" charset="0"/>
              </a:rPr>
              <a:t>True or False?</a:t>
            </a:r>
          </a:p>
        </p:txBody>
      </p:sp>
      <p:sp>
        <p:nvSpPr>
          <p:cNvPr id="28674" name="Text Placeholder 2"/>
          <p:cNvSpPr>
            <a:spLocks noGrp="1"/>
          </p:cNvSpPr>
          <p:nvPr>
            <p:ph type="body" sz="half" idx="1"/>
          </p:nvPr>
        </p:nvSpPr>
        <p:spPr>
          <a:xfrm>
            <a:off x="328613" y="1941513"/>
            <a:ext cx="8281987" cy="4114800"/>
          </a:xfrm>
        </p:spPr>
        <p:txBody>
          <a:bodyPr>
            <a:normAutofit/>
          </a:bodyPr>
          <a:lstStyle/>
          <a:p>
            <a:r>
              <a:rPr lang="en-US" sz="5400" dirty="0" smtClean="0">
                <a:latin typeface="Arial" charset="0"/>
              </a:rPr>
              <a:t>Zero Tolerance Policies towards bullying does more harm than good.  </a:t>
            </a:r>
            <a:endParaRPr lang="en-US" sz="5400" dirty="0">
              <a:latin typeface="Arial" charset="0"/>
            </a:endParaRPr>
          </a:p>
        </p:txBody>
      </p:sp>
      <p:sp>
        <p:nvSpPr>
          <p:cNvPr id="28675" name="Content Placeholder 3"/>
          <p:cNvSpPr>
            <a:spLocks noGrp="1"/>
          </p:cNvSpPr>
          <p:nvPr>
            <p:ph sz="quarter" idx="2"/>
          </p:nvPr>
        </p:nvSpPr>
        <p:spPr>
          <a:xfrm>
            <a:off x="4508500" y="1941513"/>
            <a:ext cx="4029075" cy="1981200"/>
          </a:xfrm>
        </p:spPr>
        <p:txBody>
          <a:bodyPr/>
          <a:lstStyle/>
          <a:p>
            <a:endParaRPr lang="en-US" dirty="0">
              <a:latin typeface="Arial" charset="0"/>
            </a:endParaRPr>
          </a:p>
        </p:txBody>
      </p:sp>
      <p:sp>
        <p:nvSpPr>
          <p:cNvPr id="28676"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207253980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9938"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9939"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9940"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9943"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9700"/>
            <a:ext cx="9372600"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23990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5842" name="Text Placeholder 2"/>
          <p:cNvSpPr>
            <a:spLocks noGrp="1"/>
          </p:cNvSpPr>
          <p:nvPr>
            <p:ph type="body" sz="half" idx="1"/>
          </p:nvPr>
        </p:nvSpPr>
        <p:spPr>
          <a:xfrm>
            <a:off x="328613" y="1941513"/>
            <a:ext cx="8358187" cy="4114800"/>
          </a:xfrm>
        </p:spPr>
        <p:txBody>
          <a:bodyPr/>
          <a:lstStyle/>
          <a:p>
            <a:r>
              <a:rPr lang="en-US" sz="4400" dirty="0" smtClean="0">
                <a:solidFill>
                  <a:schemeClr val="tx2"/>
                </a:solidFill>
                <a:latin typeface="Arial" charset="0"/>
              </a:rPr>
              <a:t>Peer Mediation</a:t>
            </a:r>
            <a:r>
              <a:rPr lang="en-US" sz="4400" dirty="0">
                <a:solidFill>
                  <a:schemeClr val="tx2"/>
                </a:solidFill>
                <a:latin typeface="Arial" charset="0"/>
              </a:rPr>
              <a:t> </a:t>
            </a:r>
            <a:r>
              <a:rPr lang="en-US" sz="4400" dirty="0" smtClean="0">
                <a:solidFill>
                  <a:schemeClr val="tx2"/>
                </a:solidFill>
                <a:latin typeface="Arial" charset="0"/>
              </a:rPr>
              <a:t>has been found to be effective in addressing bullying situations.  </a:t>
            </a:r>
            <a:endParaRPr lang="en-US" sz="4400" dirty="0">
              <a:solidFill>
                <a:schemeClr val="tx2"/>
              </a:solidFill>
              <a:latin typeface="Arial" charset="0"/>
            </a:endParaRPr>
          </a:p>
        </p:txBody>
      </p:sp>
      <p:sp>
        <p:nvSpPr>
          <p:cNvPr id="35843" name="Content Placeholder 3"/>
          <p:cNvSpPr>
            <a:spLocks noGrp="1"/>
          </p:cNvSpPr>
          <p:nvPr>
            <p:ph sz="quarter" idx="2"/>
          </p:nvPr>
        </p:nvSpPr>
        <p:spPr>
          <a:xfrm>
            <a:off x="1600200" y="4648200"/>
            <a:ext cx="4029075" cy="1981200"/>
          </a:xfrm>
        </p:spPr>
        <p:txBody>
          <a:bodyPr/>
          <a:lstStyle/>
          <a:p>
            <a:endParaRPr lang="en-US">
              <a:latin typeface="Arial" charset="0"/>
            </a:endParaRPr>
          </a:p>
        </p:txBody>
      </p:sp>
      <p:sp>
        <p:nvSpPr>
          <p:cNvPr id="35844" name="Content Placeholder 4"/>
          <p:cNvSpPr>
            <a:spLocks noGrp="1"/>
          </p:cNvSpPr>
          <p:nvPr>
            <p:ph sz="quarter" idx="3"/>
          </p:nvPr>
        </p:nvSpPr>
        <p:spPr>
          <a:xfrm>
            <a:off x="4508500" y="4075113"/>
            <a:ext cx="4029075" cy="1981200"/>
          </a:xfrm>
        </p:spPr>
        <p:txBody>
          <a:bodyPr/>
          <a:lstStyle/>
          <a:p>
            <a:pPr>
              <a:buFont typeface="Wingdings" charset="0"/>
              <a:buNone/>
            </a:pPr>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2978002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6866"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6867"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6868"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6871"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656159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17500" y="714375"/>
            <a:ext cx="8637588" cy="769938"/>
          </a:xfrm>
        </p:spPr>
        <p:txBody>
          <a:bodyPr/>
          <a:lstStyle/>
          <a:p>
            <a:r>
              <a:rPr lang="en-US" i="1" dirty="0" smtClean="0">
                <a:latin typeface="Arial" charset="0"/>
              </a:rPr>
              <a:t>Bullying - True </a:t>
            </a:r>
            <a:r>
              <a:rPr lang="en-US" i="1" dirty="0">
                <a:latin typeface="Arial" charset="0"/>
              </a:rPr>
              <a:t>or False?</a:t>
            </a:r>
          </a:p>
        </p:txBody>
      </p:sp>
      <p:sp>
        <p:nvSpPr>
          <p:cNvPr id="28674" name="Text Placeholder 2"/>
          <p:cNvSpPr>
            <a:spLocks noGrp="1"/>
          </p:cNvSpPr>
          <p:nvPr>
            <p:ph type="body" sz="half" idx="1"/>
          </p:nvPr>
        </p:nvSpPr>
        <p:spPr>
          <a:xfrm>
            <a:off x="328613" y="1941513"/>
            <a:ext cx="8281987" cy="4114800"/>
          </a:xfrm>
        </p:spPr>
        <p:txBody>
          <a:bodyPr>
            <a:normAutofit/>
          </a:bodyPr>
          <a:lstStyle/>
          <a:p>
            <a:r>
              <a:rPr lang="en-US" sz="5400" dirty="0">
                <a:solidFill>
                  <a:schemeClr val="tx2"/>
                </a:solidFill>
                <a:latin typeface="Arial" charset="0"/>
              </a:rPr>
              <a:t>Students </a:t>
            </a:r>
            <a:r>
              <a:rPr lang="en-US" sz="5400" dirty="0" smtClean="0">
                <a:solidFill>
                  <a:schemeClr val="tx2"/>
                </a:solidFill>
                <a:latin typeface="Arial" charset="0"/>
              </a:rPr>
              <a:t>who bully others suffer from lower self esteem then other students</a:t>
            </a:r>
            <a:endParaRPr lang="en-US" sz="5400" dirty="0">
              <a:solidFill>
                <a:srgbClr val="FFFF00"/>
              </a:solidFill>
              <a:latin typeface="Arial" charset="0"/>
            </a:endParaRPr>
          </a:p>
        </p:txBody>
      </p:sp>
      <p:sp>
        <p:nvSpPr>
          <p:cNvPr id="28675"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28676"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270960992"/>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3</a:t>
            </a:r>
            <a:endParaRPr lang="en-US" dirty="0"/>
          </a:p>
        </p:txBody>
      </p:sp>
      <p:sp>
        <p:nvSpPr>
          <p:cNvPr id="3" name="Subtitle 2"/>
          <p:cNvSpPr>
            <a:spLocks noGrp="1"/>
          </p:cNvSpPr>
          <p:nvPr>
            <p:ph type="subTitle" idx="1"/>
          </p:nvPr>
        </p:nvSpPr>
        <p:spPr>
          <a:xfrm>
            <a:off x="685800" y="3241052"/>
            <a:ext cx="8069716" cy="2397748"/>
          </a:xfrm>
        </p:spPr>
        <p:txBody>
          <a:bodyPr/>
          <a:lstStyle/>
          <a:p>
            <a:r>
              <a:rPr lang="en-US" sz="6000" dirty="0" smtClean="0">
                <a:solidFill>
                  <a:schemeClr val="tx1"/>
                </a:solidFill>
              </a:rPr>
              <a:t>“What does it mean to Box Out Bullying?</a:t>
            </a:r>
          </a:p>
          <a:p>
            <a:endParaRPr lang="en-US" dirty="0"/>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35821806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6866"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6867"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6868"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6871"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61131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17500" y="714375"/>
            <a:ext cx="8637588" cy="769938"/>
          </a:xfrm>
        </p:spPr>
        <p:txBody>
          <a:bodyPr/>
          <a:lstStyle/>
          <a:p>
            <a:r>
              <a:rPr lang="en-US" i="1" dirty="0" smtClean="0">
                <a:latin typeface="Arial" charset="0"/>
              </a:rPr>
              <a:t>Bullying - True </a:t>
            </a:r>
            <a:r>
              <a:rPr lang="en-US" i="1" dirty="0">
                <a:latin typeface="Arial" charset="0"/>
              </a:rPr>
              <a:t>or False?</a:t>
            </a:r>
          </a:p>
        </p:txBody>
      </p:sp>
      <p:sp>
        <p:nvSpPr>
          <p:cNvPr id="28674" name="Text Placeholder 2"/>
          <p:cNvSpPr>
            <a:spLocks noGrp="1"/>
          </p:cNvSpPr>
          <p:nvPr>
            <p:ph type="body" sz="half" idx="1"/>
          </p:nvPr>
        </p:nvSpPr>
        <p:spPr>
          <a:xfrm>
            <a:off x="328613" y="1941513"/>
            <a:ext cx="8281987" cy="4114800"/>
          </a:xfrm>
        </p:spPr>
        <p:txBody>
          <a:bodyPr>
            <a:normAutofit lnSpcReduction="10000"/>
          </a:bodyPr>
          <a:lstStyle/>
          <a:p>
            <a:r>
              <a:rPr lang="en-US" sz="5400" dirty="0">
                <a:solidFill>
                  <a:schemeClr val="tx2"/>
                </a:solidFill>
                <a:latin typeface="Arial" charset="0"/>
              </a:rPr>
              <a:t>Students are more likely to be bullied in high school  than in middle school or </a:t>
            </a:r>
            <a:r>
              <a:rPr lang="en-US" sz="5400" dirty="0" smtClean="0">
                <a:solidFill>
                  <a:schemeClr val="tx2"/>
                </a:solidFill>
                <a:latin typeface="Arial" charset="0"/>
              </a:rPr>
              <a:t>elementary </a:t>
            </a:r>
            <a:r>
              <a:rPr lang="en-US" sz="5400" dirty="0">
                <a:solidFill>
                  <a:schemeClr val="tx2"/>
                </a:solidFill>
                <a:latin typeface="Arial" charset="0"/>
              </a:rPr>
              <a:t>s</a:t>
            </a:r>
            <a:r>
              <a:rPr lang="en-US" sz="5400" dirty="0" smtClean="0">
                <a:solidFill>
                  <a:schemeClr val="tx2"/>
                </a:solidFill>
                <a:latin typeface="Arial" charset="0"/>
              </a:rPr>
              <a:t>chool</a:t>
            </a:r>
            <a:r>
              <a:rPr lang="en-US" sz="5400" dirty="0">
                <a:solidFill>
                  <a:srgbClr val="FFFF00"/>
                </a:solidFill>
                <a:latin typeface="Arial" charset="0"/>
              </a:rPr>
              <a:t>.</a:t>
            </a:r>
          </a:p>
        </p:txBody>
      </p:sp>
      <p:sp>
        <p:nvSpPr>
          <p:cNvPr id="28675"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28676"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29207281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6866"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6867"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6868"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6871"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08239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17500" y="714375"/>
            <a:ext cx="8637588" cy="769938"/>
          </a:xfrm>
        </p:spPr>
        <p:txBody>
          <a:bodyPr/>
          <a:lstStyle/>
          <a:p>
            <a:r>
              <a:rPr lang="en-US" i="1" dirty="0" smtClean="0">
                <a:latin typeface="Arial" charset="0"/>
              </a:rPr>
              <a:t>Bullying - True </a:t>
            </a:r>
            <a:r>
              <a:rPr lang="en-US" i="1" dirty="0">
                <a:latin typeface="Arial" charset="0"/>
              </a:rPr>
              <a:t>or False?</a:t>
            </a:r>
          </a:p>
        </p:txBody>
      </p:sp>
      <p:sp>
        <p:nvSpPr>
          <p:cNvPr id="35842" name="Text Placeholder 2"/>
          <p:cNvSpPr>
            <a:spLocks noGrp="1"/>
          </p:cNvSpPr>
          <p:nvPr>
            <p:ph type="body" sz="half" idx="1"/>
          </p:nvPr>
        </p:nvSpPr>
        <p:spPr>
          <a:xfrm>
            <a:off x="328613" y="1941513"/>
            <a:ext cx="8358187" cy="4114800"/>
          </a:xfrm>
        </p:spPr>
        <p:txBody>
          <a:bodyPr/>
          <a:lstStyle/>
          <a:p>
            <a:r>
              <a:rPr lang="en-US" sz="6000" dirty="0">
                <a:solidFill>
                  <a:srgbClr val="1F497D"/>
                </a:solidFill>
                <a:latin typeface="Arial" charset="0"/>
              </a:rPr>
              <a:t>Most Bullying At School Occurs In The Classroom. </a:t>
            </a:r>
            <a:r>
              <a:rPr lang="en-US" sz="6000" dirty="0">
                <a:solidFill>
                  <a:srgbClr val="FFFF00"/>
                </a:solidFill>
                <a:latin typeface="Arial" charset="0"/>
              </a:rPr>
              <a:t> </a:t>
            </a:r>
          </a:p>
        </p:txBody>
      </p:sp>
      <p:sp>
        <p:nvSpPr>
          <p:cNvPr id="35843" name="Content Placeholder 3"/>
          <p:cNvSpPr>
            <a:spLocks noGrp="1"/>
          </p:cNvSpPr>
          <p:nvPr>
            <p:ph sz="quarter" idx="2"/>
          </p:nvPr>
        </p:nvSpPr>
        <p:spPr>
          <a:xfrm>
            <a:off x="1600200" y="4648200"/>
            <a:ext cx="4029075" cy="1981200"/>
          </a:xfrm>
        </p:spPr>
        <p:txBody>
          <a:bodyPr/>
          <a:lstStyle/>
          <a:p>
            <a:endParaRPr lang="en-US">
              <a:latin typeface="Arial" charset="0"/>
            </a:endParaRPr>
          </a:p>
        </p:txBody>
      </p:sp>
      <p:sp>
        <p:nvSpPr>
          <p:cNvPr id="35844" name="Content Placeholder 4"/>
          <p:cNvSpPr>
            <a:spLocks noGrp="1"/>
          </p:cNvSpPr>
          <p:nvPr>
            <p:ph sz="quarter" idx="3"/>
          </p:nvPr>
        </p:nvSpPr>
        <p:spPr>
          <a:xfrm>
            <a:off x="4508500" y="4075113"/>
            <a:ext cx="4029075" cy="1981200"/>
          </a:xfrm>
        </p:spPr>
        <p:txBody>
          <a:bodyPr/>
          <a:lstStyle/>
          <a:p>
            <a:pPr>
              <a:buFont typeface="Wingdings" charset="0"/>
              <a:buNone/>
            </a:pPr>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291388549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6866"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6867"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6868"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6871"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33994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17500" y="714375"/>
            <a:ext cx="8637588" cy="769938"/>
          </a:xfrm>
        </p:spPr>
        <p:txBody>
          <a:bodyPr/>
          <a:lstStyle/>
          <a:p>
            <a:r>
              <a:rPr lang="en-US" i="1" dirty="0" smtClean="0">
                <a:latin typeface="Arial" charset="0"/>
              </a:rPr>
              <a:t>Bullying - True </a:t>
            </a:r>
            <a:r>
              <a:rPr lang="en-US" i="1" dirty="0">
                <a:latin typeface="Arial" charset="0"/>
              </a:rPr>
              <a:t>or False?</a:t>
            </a:r>
          </a:p>
        </p:txBody>
      </p:sp>
      <p:sp>
        <p:nvSpPr>
          <p:cNvPr id="38914" name="Text Placeholder 2"/>
          <p:cNvSpPr>
            <a:spLocks noGrp="1"/>
          </p:cNvSpPr>
          <p:nvPr>
            <p:ph type="body" sz="half" idx="1"/>
          </p:nvPr>
        </p:nvSpPr>
        <p:spPr>
          <a:xfrm>
            <a:off x="328613" y="1941513"/>
            <a:ext cx="8358187" cy="4114800"/>
          </a:xfrm>
        </p:spPr>
        <p:txBody>
          <a:bodyPr>
            <a:normAutofit lnSpcReduction="10000"/>
          </a:bodyPr>
          <a:lstStyle/>
          <a:p>
            <a:r>
              <a:rPr lang="en-US" sz="5400" dirty="0">
                <a:solidFill>
                  <a:srgbClr val="1F497D"/>
                </a:solidFill>
                <a:latin typeface="Arial" charset="0"/>
              </a:rPr>
              <a:t>Students who are being bullied will tell an adult or guardian at home more-so than a friend or teacher or someone else.  </a:t>
            </a:r>
          </a:p>
        </p:txBody>
      </p:sp>
      <p:sp>
        <p:nvSpPr>
          <p:cNvPr id="38915" name="Content Placeholder 3"/>
          <p:cNvSpPr>
            <a:spLocks noGrp="1"/>
          </p:cNvSpPr>
          <p:nvPr>
            <p:ph sz="quarter" idx="2"/>
          </p:nvPr>
        </p:nvSpPr>
        <p:spPr>
          <a:xfrm>
            <a:off x="1600200" y="4648200"/>
            <a:ext cx="4029075" cy="1981200"/>
          </a:xfrm>
        </p:spPr>
        <p:txBody>
          <a:bodyPr/>
          <a:lstStyle/>
          <a:p>
            <a:endParaRPr lang="en-US">
              <a:latin typeface="Arial" charset="0"/>
            </a:endParaRPr>
          </a:p>
        </p:txBody>
      </p:sp>
      <p:sp>
        <p:nvSpPr>
          <p:cNvPr id="38916" name="Content Placeholder 4"/>
          <p:cNvSpPr>
            <a:spLocks noGrp="1"/>
          </p:cNvSpPr>
          <p:nvPr>
            <p:ph sz="quarter" idx="3"/>
          </p:nvPr>
        </p:nvSpPr>
        <p:spPr>
          <a:xfrm>
            <a:off x="4508500" y="4075113"/>
            <a:ext cx="4029075" cy="1981200"/>
          </a:xfrm>
        </p:spPr>
        <p:txBody>
          <a:bodyPr/>
          <a:lstStyle/>
          <a:p>
            <a:pPr>
              <a:buFont typeface="Wingdings" charset="0"/>
              <a:buNone/>
            </a:pPr>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93368903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9938"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9939"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9940"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9943"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9700"/>
            <a:ext cx="9372600"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796726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17500" y="714375"/>
            <a:ext cx="8637588" cy="769938"/>
          </a:xfrm>
        </p:spPr>
        <p:txBody>
          <a:bodyPr/>
          <a:lstStyle/>
          <a:p>
            <a:r>
              <a:rPr lang="en-US" i="1" dirty="0" smtClean="0">
                <a:latin typeface="Arial" charset="0"/>
              </a:rPr>
              <a:t>Parenting - True </a:t>
            </a:r>
            <a:r>
              <a:rPr lang="en-US" i="1" dirty="0">
                <a:latin typeface="Arial" charset="0"/>
              </a:rPr>
              <a:t>or False?</a:t>
            </a:r>
          </a:p>
        </p:txBody>
      </p:sp>
      <p:sp>
        <p:nvSpPr>
          <p:cNvPr id="38914" name="Text Placeholder 2"/>
          <p:cNvSpPr>
            <a:spLocks noGrp="1"/>
          </p:cNvSpPr>
          <p:nvPr>
            <p:ph type="body" sz="half" idx="1"/>
          </p:nvPr>
        </p:nvSpPr>
        <p:spPr>
          <a:xfrm>
            <a:off x="328613" y="1941513"/>
            <a:ext cx="8358187" cy="4114800"/>
          </a:xfrm>
        </p:spPr>
        <p:txBody>
          <a:bodyPr>
            <a:normAutofit/>
          </a:bodyPr>
          <a:lstStyle/>
          <a:p>
            <a:r>
              <a:rPr lang="en-US" sz="5400" dirty="0" smtClean="0">
                <a:solidFill>
                  <a:srgbClr val="1F497D"/>
                </a:solidFill>
                <a:latin typeface="Arial" charset="0"/>
              </a:rPr>
              <a:t>Parents should strive to be their child’s best friend.   </a:t>
            </a:r>
            <a:endParaRPr lang="en-US" sz="5400" dirty="0">
              <a:solidFill>
                <a:srgbClr val="1F497D"/>
              </a:solidFill>
              <a:latin typeface="Arial" charset="0"/>
            </a:endParaRPr>
          </a:p>
        </p:txBody>
      </p:sp>
      <p:sp>
        <p:nvSpPr>
          <p:cNvPr id="38915" name="Content Placeholder 3"/>
          <p:cNvSpPr>
            <a:spLocks noGrp="1"/>
          </p:cNvSpPr>
          <p:nvPr>
            <p:ph sz="quarter" idx="2"/>
          </p:nvPr>
        </p:nvSpPr>
        <p:spPr>
          <a:xfrm>
            <a:off x="1600200" y="4648200"/>
            <a:ext cx="4029075" cy="1981200"/>
          </a:xfrm>
        </p:spPr>
        <p:txBody>
          <a:bodyPr/>
          <a:lstStyle/>
          <a:p>
            <a:endParaRPr lang="en-US">
              <a:latin typeface="Arial" charset="0"/>
            </a:endParaRPr>
          </a:p>
        </p:txBody>
      </p:sp>
      <p:sp>
        <p:nvSpPr>
          <p:cNvPr id="38916" name="Content Placeholder 4"/>
          <p:cNvSpPr>
            <a:spLocks noGrp="1"/>
          </p:cNvSpPr>
          <p:nvPr>
            <p:ph sz="quarter" idx="3"/>
          </p:nvPr>
        </p:nvSpPr>
        <p:spPr>
          <a:xfrm>
            <a:off x="4508500" y="4075113"/>
            <a:ext cx="4029075" cy="1981200"/>
          </a:xfrm>
        </p:spPr>
        <p:txBody>
          <a:bodyPr/>
          <a:lstStyle/>
          <a:p>
            <a:pPr>
              <a:buFont typeface="Wingdings" charset="0"/>
              <a:buNone/>
            </a:pPr>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8527887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6866"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6867"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6868"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6871"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4711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Screen Shot 2017-12-02 at 5.10.36 PM.png"/>
          <p:cNvPicPr>
            <a:picLocks noChangeAspect="1"/>
          </p:cNvPicPr>
          <p:nvPr/>
        </p:nvPicPr>
        <p:blipFill rotWithShape="1">
          <a:blip r:embed="rId5">
            <a:extLst>
              <a:ext uri="{28A0092B-C50C-407E-A947-70E740481C1C}">
                <a14:useLocalDpi xmlns:a14="http://schemas.microsoft.com/office/drawing/2010/main" val="0"/>
              </a:ext>
            </a:extLst>
          </a:blip>
          <a:srcRect t="10550" b="10070"/>
          <a:stretch/>
        </p:blipFill>
        <p:spPr>
          <a:xfrm>
            <a:off x="50800" y="1904837"/>
            <a:ext cx="9093200" cy="4041015"/>
          </a:xfrm>
          <a:prstGeom prst="rect">
            <a:avLst/>
          </a:prstGeom>
        </p:spPr>
      </p:pic>
    </p:spTree>
    <p:extLst>
      <p:ext uri="{BB962C8B-B14F-4D97-AF65-F5344CB8AC3E}">
        <p14:creationId xmlns:p14="http://schemas.microsoft.com/office/powerpoint/2010/main" val="5035088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Answer: To “Box Out”</a:t>
            </a:r>
            <a:endParaRPr lang="en-US" dirty="0"/>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Content Placeholder 6" descr="imgres.jpg"/>
          <p:cNvPicPr>
            <a:picLocks noGrp="1" noChangeAspect="1"/>
          </p:cNvPicPr>
          <p:nvPr/>
        </p:nvPicPr>
        <p:blipFill>
          <a:blip r:embed="rId5">
            <a:extLst>
              <a:ext uri="{28A0092B-C50C-407E-A947-70E740481C1C}">
                <a14:useLocalDpi xmlns:a14="http://schemas.microsoft.com/office/drawing/2010/main" val="0"/>
              </a:ext>
            </a:extLst>
          </a:blip>
          <a:srcRect l="1061" r="1061"/>
          <a:stretch>
            <a:fillRect/>
          </a:stretch>
        </p:blipFill>
        <p:spPr bwMode="auto">
          <a:xfrm>
            <a:off x="208906" y="2540452"/>
            <a:ext cx="4429925" cy="358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8" name="Content Placeholder 7" descr="images.jpg"/>
          <p:cNvPicPr>
            <a:picLocks noGrp="1" noChangeAspect="1"/>
          </p:cNvPicPr>
          <p:nvPr/>
        </p:nvPicPr>
        <p:blipFill>
          <a:blip r:embed="rId6">
            <a:extLst>
              <a:ext uri="{28A0092B-C50C-407E-A947-70E740481C1C}">
                <a14:useLocalDpi xmlns:a14="http://schemas.microsoft.com/office/drawing/2010/main" val="0"/>
              </a:ext>
            </a:extLst>
          </a:blip>
          <a:srcRect t="-26735" b="-26735"/>
          <a:stretch>
            <a:fillRect/>
          </a:stretch>
        </p:blipFill>
        <p:spPr bwMode="auto">
          <a:xfrm>
            <a:off x="4434380" y="3194496"/>
            <a:ext cx="4029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9" name="Content Placeholder 9" descr="Screen Shot 2015-10-20 at 3.31.00 PM.png"/>
          <p:cNvPicPr>
            <a:picLocks noGrp="1" noChangeAspect="1"/>
          </p:cNvPicPr>
          <p:nvPr/>
        </p:nvPicPr>
        <p:blipFill>
          <a:blip r:embed="rId7">
            <a:extLst>
              <a:ext uri="{28A0092B-C50C-407E-A947-70E740481C1C}">
                <a14:useLocalDpi xmlns:a14="http://schemas.microsoft.com/office/drawing/2010/main" val="0"/>
              </a:ext>
            </a:extLst>
          </a:blip>
          <a:srcRect t="-27175" b="-27175"/>
          <a:stretch>
            <a:fillRect/>
          </a:stretch>
        </p:blipFill>
        <p:spPr bwMode="auto">
          <a:xfrm>
            <a:off x="4435968" y="483053"/>
            <a:ext cx="40274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995638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17500" y="714375"/>
            <a:ext cx="8637588" cy="769938"/>
          </a:xfrm>
        </p:spPr>
        <p:txBody>
          <a:bodyPr/>
          <a:lstStyle/>
          <a:p>
            <a:r>
              <a:rPr lang="en-US" i="1" dirty="0" smtClean="0">
                <a:latin typeface="Arial" charset="0"/>
              </a:rPr>
              <a:t>Parenting - True </a:t>
            </a:r>
            <a:r>
              <a:rPr lang="en-US" i="1" dirty="0">
                <a:latin typeface="Arial" charset="0"/>
              </a:rPr>
              <a:t>or False?</a:t>
            </a:r>
          </a:p>
        </p:txBody>
      </p:sp>
      <p:sp>
        <p:nvSpPr>
          <p:cNvPr id="38914" name="Text Placeholder 2"/>
          <p:cNvSpPr>
            <a:spLocks noGrp="1"/>
          </p:cNvSpPr>
          <p:nvPr>
            <p:ph type="body" sz="half" idx="1"/>
          </p:nvPr>
        </p:nvSpPr>
        <p:spPr>
          <a:xfrm>
            <a:off x="328613" y="1941513"/>
            <a:ext cx="8358187" cy="4114800"/>
          </a:xfrm>
        </p:spPr>
        <p:txBody>
          <a:bodyPr>
            <a:normAutofit lnSpcReduction="10000"/>
          </a:bodyPr>
          <a:lstStyle/>
          <a:p>
            <a:r>
              <a:rPr lang="en-US" sz="5400" dirty="0" smtClean="0">
                <a:solidFill>
                  <a:srgbClr val="1F497D"/>
                </a:solidFill>
                <a:latin typeface="Arial" charset="0"/>
              </a:rPr>
              <a:t>The best investment you can make with your relationship with your child is spending time with them.  </a:t>
            </a:r>
            <a:endParaRPr lang="en-US" sz="5400" dirty="0">
              <a:solidFill>
                <a:srgbClr val="1F497D"/>
              </a:solidFill>
              <a:latin typeface="Arial" charset="0"/>
            </a:endParaRPr>
          </a:p>
        </p:txBody>
      </p:sp>
      <p:sp>
        <p:nvSpPr>
          <p:cNvPr id="38915" name="Content Placeholder 3"/>
          <p:cNvSpPr>
            <a:spLocks noGrp="1"/>
          </p:cNvSpPr>
          <p:nvPr>
            <p:ph sz="quarter" idx="2"/>
          </p:nvPr>
        </p:nvSpPr>
        <p:spPr>
          <a:xfrm>
            <a:off x="1600200" y="4648200"/>
            <a:ext cx="4029075" cy="1981200"/>
          </a:xfrm>
        </p:spPr>
        <p:txBody>
          <a:bodyPr/>
          <a:lstStyle/>
          <a:p>
            <a:endParaRPr lang="en-US" dirty="0">
              <a:latin typeface="Arial" charset="0"/>
            </a:endParaRPr>
          </a:p>
        </p:txBody>
      </p:sp>
      <p:sp>
        <p:nvSpPr>
          <p:cNvPr id="38916" name="Content Placeholder 4"/>
          <p:cNvSpPr>
            <a:spLocks noGrp="1"/>
          </p:cNvSpPr>
          <p:nvPr>
            <p:ph sz="quarter" idx="3"/>
          </p:nvPr>
        </p:nvSpPr>
        <p:spPr>
          <a:xfrm>
            <a:off x="4508500" y="4075113"/>
            <a:ext cx="4029075" cy="1981200"/>
          </a:xfrm>
        </p:spPr>
        <p:txBody>
          <a:bodyPr/>
          <a:lstStyle/>
          <a:p>
            <a:pPr>
              <a:buFont typeface="Wingdings" charset="0"/>
              <a:buNone/>
            </a:pPr>
            <a:endParaRPr lang="en-US" dirty="0">
              <a:latin typeface="Arial" charset="0"/>
            </a:endParaRPr>
          </a:p>
        </p:txBody>
      </p:sp>
      <p:sp>
        <p:nvSpPr>
          <p:cNvPr id="6" name="Date Placeholder 5"/>
          <p:cNvSpPr>
            <a:spLocks noGrp="1"/>
          </p:cNvSpPr>
          <p:nvPr>
            <p:ph type="dt" sz="quarter" idx="10"/>
          </p:nvPr>
        </p:nvSpPr>
        <p:spPr/>
        <p:txBody>
          <a:bodyPr/>
          <a:lstStyle/>
          <a:p>
            <a:pPr>
              <a:defRPr/>
            </a:pPr>
            <a:r>
              <a:rPr lang="en-US" dirty="0" smtClean="0"/>
              <a:t>Developed by Rubenstein, Jeremy. </a:t>
            </a:r>
            <a:endParaRPr lang="en-US" dirty="0"/>
          </a:p>
        </p:txBody>
      </p:sp>
      <p:sp>
        <p:nvSpPr>
          <p:cNvPr id="7" name="Footer Placeholder 6"/>
          <p:cNvSpPr>
            <a:spLocks noGrp="1"/>
          </p:cNvSpPr>
          <p:nvPr>
            <p:ph type="ftr" sz="quarter" idx="11"/>
          </p:nvPr>
        </p:nvSpPr>
        <p:spPr/>
        <p:txBody>
          <a:bodyPr/>
          <a:lstStyle/>
          <a:p>
            <a:pPr>
              <a:defRPr/>
            </a:pPr>
            <a:r>
              <a:rPr lang="en-US" dirty="0" smtClean="0"/>
              <a:t>Property of Box Out Productions, LLC</a:t>
            </a:r>
            <a:endParaRPr lang="en-US" dirty="0"/>
          </a:p>
        </p:txBody>
      </p:sp>
      <p:pic>
        <p:nvPicPr>
          <p:cNvPr id="8" name="Picture 7" descr="Screen Shot 2017-08-02 at 11.20.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9665852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17500" y="714375"/>
            <a:ext cx="8637588" cy="769938"/>
          </a:xfrm>
        </p:spPr>
        <p:txBody>
          <a:bodyPr/>
          <a:lstStyle/>
          <a:p>
            <a:r>
              <a:rPr lang="en-US" i="1">
                <a:latin typeface="Arial" charset="0"/>
              </a:rPr>
              <a:t>True or False?</a:t>
            </a:r>
          </a:p>
        </p:txBody>
      </p:sp>
      <p:sp>
        <p:nvSpPr>
          <p:cNvPr id="39938" name="Text Placeholder 2"/>
          <p:cNvSpPr>
            <a:spLocks noGrp="1"/>
          </p:cNvSpPr>
          <p:nvPr>
            <p:ph type="body" sz="half" idx="1"/>
          </p:nvPr>
        </p:nvSpPr>
        <p:spPr>
          <a:xfrm>
            <a:off x="328613" y="1941513"/>
            <a:ext cx="8281987" cy="4114800"/>
          </a:xfrm>
        </p:spPr>
        <p:txBody>
          <a:bodyPr/>
          <a:lstStyle/>
          <a:p>
            <a:pPr marL="0" indent="0">
              <a:buFont typeface="Wingdings" charset="0"/>
              <a:buNone/>
            </a:pPr>
            <a:endParaRPr lang="en-US">
              <a:latin typeface="Arial" charset="0"/>
            </a:endParaRPr>
          </a:p>
        </p:txBody>
      </p:sp>
      <p:sp>
        <p:nvSpPr>
          <p:cNvPr id="39939" name="Content Placeholder 3"/>
          <p:cNvSpPr>
            <a:spLocks noGrp="1"/>
          </p:cNvSpPr>
          <p:nvPr>
            <p:ph sz="quarter" idx="2"/>
          </p:nvPr>
        </p:nvSpPr>
        <p:spPr>
          <a:xfrm>
            <a:off x="4508500" y="1941513"/>
            <a:ext cx="4029075" cy="1981200"/>
          </a:xfrm>
        </p:spPr>
        <p:txBody>
          <a:bodyPr/>
          <a:lstStyle/>
          <a:p>
            <a:endParaRPr lang="en-US">
              <a:latin typeface="Arial" charset="0"/>
            </a:endParaRPr>
          </a:p>
        </p:txBody>
      </p:sp>
      <p:sp>
        <p:nvSpPr>
          <p:cNvPr id="39940" name="Content Placeholder 4"/>
          <p:cNvSpPr>
            <a:spLocks noGrp="1"/>
          </p:cNvSpPr>
          <p:nvPr>
            <p:ph sz="quarter" idx="3"/>
          </p:nvPr>
        </p:nvSpPr>
        <p:spPr>
          <a:xfrm>
            <a:off x="4508500" y="4075113"/>
            <a:ext cx="4029075" cy="1981200"/>
          </a:xfrm>
        </p:spPr>
        <p:txBody>
          <a:bodyPr/>
          <a:lstStyle/>
          <a:p>
            <a:endParaRPr lang="en-US">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39943" name="Picture 2" descr="https://encrypted-tbn3.google.com/images?q=tbn:ANd9GcQSDVZIW5iXkUV4yh3f7hWZM4JOBXSLc3EVJbT24fyRgREDQs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163"/>
            <a:ext cx="9372600" cy="6781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9700"/>
            <a:ext cx="9372600" cy="652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717558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Screen Shot 2017-12-02 at 4.47.3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03" y="1459436"/>
            <a:ext cx="8585362" cy="4081485"/>
          </a:xfrm>
          <a:prstGeom prst="rect">
            <a:avLst/>
          </a:prstGeom>
        </p:spPr>
      </p:pic>
    </p:spTree>
    <p:extLst>
      <p:ext uri="{BB962C8B-B14F-4D97-AF65-F5344CB8AC3E}">
        <p14:creationId xmlns:p14="http://schemas.microsoft.com/office/powerpoint/2010/main" val="17999692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1792288" y="4967288"/>
            <a:ext cx="5486400" cy="400050"/>
          </a:xfrm>
        </p:spPr>
        <p:txBody>
          <a:bodyPr/>
          <a:lstStyle/>
          <a:p>
            <a:r>
              <a:rPr lang="en-US" dirty="0">
                <a:latin typeface="Arial" charset="0"/>
              </a:rPr>
              <a:t>WHAT IS BULLYING?</a:t>
            </a:r>
          </a:p>
        </p:txBody>
      </p:sp>
      <p:sp>
        <p:nvSpPr>
          <p:cNvPr id="46082" name="Picture Placeholder 2"/>
          <p:cNvSpPr>
            <a:spLocks noGrp="1" noTextEdit="1"/>
          </p:cNvSpPr>
          <p:nvPr>
            <p:ph type="pic" idx="1"/>
          </p:nvPr>
        </p:nvSpPr>
        <p:spPr/>
      </p:sp>
      <p:sp>
        <p:nvSpPr>
          <p:cNvPr id="46083" name="Text Placeholder 3"/>
          <p:cNvSpPr>
            <a:spLocks noGrp="1"/>
          </p:cNvSpPr>
          <p:nvPr>
            <p:ph type="body" sz="half" idx="2"/>
          </p:nvPr>
        </p:nvSpPr>
        <p:spPr>
          <a:xfrm>
            <a:off x="1792288" y="5367338"/>
            <a:ext cx="5486400" cy="804862"/>
          </a:xfrm>
        </p:spPr>
        <p:txBody>
          <a:bodyPr/>
          <a:lstStyle/>
          <a:p>
            <a:r>
              <a:rPr lang="en-US" dirty="0">
                <a:latin typeface="Arial" charset="0"/>
              </a:rPr>
              <a:t>Who?	What?	Where?	When?	Why?	How?</a:t>
            </a:r>
          </a:p>
        </p:txBody>
      </p:sp>
      <p:sp>
        <p:nvSpPr>
          <p:cNvPr id="5" name="Date Placeholder 4"/>
          <p:cNvSpPr>
            <a:spLocks noGrp="1"/>
          </p:cNvSpPr>
          <p:nvPr>
            <p:ph type="dt" sz="quarter" idx="10"/>
          </p:nvPr>
        </p:nvSpPr>
        <p:spPr/>
        <p:txBody>
          <a:bodyPr/>
          <a:lstStyle/>
          <a:p>
            <a:pPr>
              <a:defRPr/>
            </a:pPr>
            <a:r>
              <a:rPr lang="en-US" dirty="0" smtClean="0"/>
              <a:t>Developed by Rubenstein, Jeremy. </a:t>
            </a:r>
            <a:endParaRPr lang="en-US" dirty="0"/>
          </a:p>
        </p:txBody>
      </p:sp>
      <p:sp>
        <p:nvSpPr>
          <p:cNvPr id="6" name="Footer Placeholder 5"/>
          <p:cNvSpPr>
            <a:spLocks noGrp="1"/>
          </p:cNvSpPr>
          <p:nvPr>
            <p:ph type="ftr" sz="quarter" idx="11"/>
          </p:nvPr>
        </p:nvSpPr>
        <p:spPr/>
        <p:txBody>
          <a:bodyPr/>
          <a:lstStyle/>
          <a:p>
            <a:pPr>
              <a:defRPr/>
            </a:pPr>
            <a:r>
              <a:rPr lang="en-US" dirty="0" smtClean="0"/>
              <a:t>Property of Box Out Productions, LLC</a:t>
            </a:r>
            <a:endParaRPr lang="en-US" dirty="0"/>
          </a:p>
        </p:txBody>
      </p:sp>
      <p:sp>
        <p:nvSpPr>
          <p:cNvPr id="8" name="Text Placeholder 3"/>
          <p:cNvSpPr txBox="1">
            <a:spLocks/>
          </p:cNvSpPr>
          <p:nvPr/>
        </p:nvSpPr>
        <p:spPr bwMode="auto">
          <a:xfrm>
            <a:off x="1828800" y="2286000"/>
            <a:ext cx="5486400" cy="804863"/>
          </a:xfrm>
          <a:prstGeom prst="rect">
            <a:avLst/>
          </a:prstGeom>
          <a:noFill/>
          <a:ln w="9525">
            <a:noFill/>
            <a:miter lim="800000"/>
            <a:headEnd/>
            <a:tailEnd/>
          </a:ln>
        </p:spPr>
        <p:txBody>
          <a:bodyPr/>
          <a:lstStyle/>
          <a:p>
            <a:pPr eaLnBrk="0" hangingPunct="0">
              <a:spcBef>
                <a:spcPct val="20000"/>
              </a:spcBef>
              <a:buClr>
                <a:srgbClr val="CCFF33"/>
              </a:buClr>
              <a:buSzPct val="70000"/>
              <a:buFont typeface="Wingdings" pitchFamily="2" charset="2"/>
              <a:buNone/>
              <a:defRPr/>
            </a:pPr>
            <a:r>
              <a:rPr lang="en-US" sz="1400" kern="0" dirty="0">
                <a:latin typeface="+mn-lt"/>
                <a:ea typeface="+mn-ea"/>
                <a:cs typeface="+mn-cs"/>
              </a:rPr>
              <a:t>Who?	What?	Where?	When?	Why?	How?</a:t>
            </a:r>
          </a:p>
        </p:txBody>
      </p:sp>
      <p:pic>
        <p:nvPicPr>
          <p:cNvPr id="46087" name="Picture 2" descr="https://encrypted-tbn2.google.com/images?q=tbn:ANd9GcQsbTgd3sjKQ3FFTZLCNNA4kE3mM2EG65kZv-nbPrJx3VEWYjy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112" y="1101278"/>
            <a:ext cx="6216088" cy="361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Shot 2017-08-02 at 11.19.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10" name="Picture 9" descr="Screen Shot 2017-08-02 at 11.20.0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11646131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506413" y="1164332"/>
            <a:ext cx="8637587" cy="1077218"/>
          </a:xfrm>
        </p:spPr>
        <p:txBody>
          <a:bodyPr/>
          <a:lstStyle/>
          <a:p>
            <a:r>
              <a:rPr lang="en-US" sz="3200" dirty="0" smtClean="0">
                <a:latin typeface="Arial" charset="0"/>
              </a:rPr>
              <a:t>Old Bridge School District: Anti-Bullying Code Of Conduct, 2010</a:t>
            </a:r>
            <a:endParaRPr lang="en-US" sz="3200" dirty="0">
              <a:latin typeface="Arial" charset="0"/>
            </a:endParaRPr>
          </a:p>
        </p:txBody>
      </p:sp>
      <p:sp>
        <p:nvSpPr>
          <p:cNvPr id="4" name="Date Placeholder 3"/>
          <p:cNvSpPr>
            <a:spLocks noGrp="1"/>
          </p:cNvSpPr>
          <p:nvPr>
            <p:ph type="dt" sz="quarter" idx="10"/>
          </p:nvPr>
        </p:nvSpPr>
        <p:spPr/>
        <p:txBody>
          <a:bodyPr/>
          <a:lstStyle/>
          <a:p>
            <a:pPr>
              <a:defRPr/>
            </a:pPr>
            <a:r>
              <a:rPr lang="en-US" smtClean="0"/>
              <a:t>Developed by Rubenstein, Jeremy. </a:t>
            </a:r>
            <a:endParaRPr lang="en-US"/>
          </a:p>
        </p:txBody>
      </p:sp>
      <p:sp>
        <p:nvSpPr>
          <p:cNvPr id="5" name="Footer Placeholder 4"/>
          <p:cNvSpPr>
            <a:spLocks noGrp="1"/>
          </p:cNvSpPr>
          <p:nvPr>
            <p:ph type="ftr" sz="quarter" idx="11"/>
          </p:nvPr>
        </p:nvSpPr>
        <p:spPr>
          <a:xfrm>
            <a:off x="533400" y="5943600"/>
            <a:ext cx="8470900" cy="857250"/>
          </a:xfrm>
        </p:spPr>
        <p:txBody>
          <a:bodyPr/>
          <a:lstStyle/>
          <a:p>
            <a:pPr>
              <a:defRPr/>
            </a:pPr>
            <a:r>
              <a:rPr lang="en-US" dirty="0" smtClean="0"/>
              <a:t>Property of Box Out Productions, LLC</a:t>
            </a:r>
            <a:endParaRPr lang="en-US" dirty="0"/>
          </a:p>
        </p:txBody>
      </p:sp>
      <p:sp>
        <p:nvSpPr>
          <p:cNvPr id="48132" name="Content Placeholder 5"/>
          <p:cNvSpPr>
            <a:spLocks noGrp="1"/>
          </p:cNvSpPr>
          <p:nvPr>
            <p:ph idx="1"/>
          </p:nvPr>
        </p:nvSpPr>
        <p:spPr>
          <a:xfrm>
            <a:off x="381000" y="2241550"/>
            <a:ext cx="8208963" cy="4114800"/>
          </a:xfrm>
        </p:spPr>
        <p:txBody>
          <a:bodyPr>
            <a:normAutofit fontScale="92500" lnSpcReduction="20000"/>
          </a:bodyPr>
          <a:lstStyle/>
          <a:p>
            <a:r>
              <a:rPr lang="en-US" sz="1400" dirty="0">
                <a:latin typeface="Arial" charset="0"/>
              </a:rPr>
              <a:t>     </a:t>
            </a:r>
          </a:p>
          <a:p>
            <a:endParaRPr lang="en-US" sz="1400" dirty="0">
              <a:latin typeface="Arial" charset="0"/>
            </a:endParaRPr>
          </a:p>
          <a:p>
            <a:r>
              <a:rPr lang="en-US" sz="1400" dirty="0">
                <a:latin typeface="Arial" charset="0"/>
              </a:rPr>
              <a:t>AN ACT to amend the code concerning character education. </a:t>
            </a:r>
            <a:br>
              <a:rPr lang="en-US" sz="1400" dirty="0">
                <a:latin typeface="Arial" charset="0"/>
              </a:rPr>
            </a:br>
            <a:endParaRPr lang="en-US" sz="1400" dirty="0">
              <a:latin typeface="Arial" charset="0"/>
            </a:endParaRPr>
          </a:p>
          <a:p>
            <a:r>
              <a:rPr lang="en-US" sz="1000" dirty="0">
                <a:latin typeface="Arial" charset="0"/>
              </a:rPr>
              <a:t>Be it enacted by the General Assembly of the State of </a:t>
            </a:r>
            <a:r>
              <a:rPr lang="en-US" sz="1000" dirty="0" smtClean="0">
                <a:latin typeface="Arial" charset="0"/>
              </a:rPr>
              <a:t>New Jersey:</a:t>
            </a:r>
            <a:r>
              <a:rPr lang="en-US" sz="1000" dirty="0">
                <a:latin typeface="Arial" charset="0"/>
              </a:rPr>
              <a:t>. </a:t>
            </a:r>
            <a:br>
              <a:rPr lang="en-US" sz="1000" dirty="0">
                <a:latin typeface="Arial" charset="0"/>
              </a:rPr>
            </a:br>
            <a:r>
              <a:rPr lang="en-US" sz="1000" dirty="0">
                <a:latin typeface="Arial" charset="0"/>
              </a:rPr>
              <a:t>    ( The school safety specialist training program shall provide: </a:t>
            </a:r>
            <a:br>
              <a:rPr lang="en-US" sz="1000" dirty="0">
                <a:latin typeface="Arial" charset="0"/>
              </a:rPr>
            </a:br>
            <a:r>
              <a:rPr lang="en-US" sz="1000" dirty="0">
                <a:latin typeface="Arial" charset="0"/>
              </a:rPr>
              <a:t>        (1) annual training sessions, which may be conducted through distance learning or at regional centers; and </a:t>
            </a:r>
            <a:br>
              <a:rPr lang="en-US" sz="1000" dirty="0">
                <a:latin typeface="Arial" charset="0"/>
              </a:rPr>
            </a:br>
            <a:r>
              <a:rPr lang="en-US" sz="1000" dirty="0">
                <a:latin typeface="Arial" charset="0"/>
              </a:rPr>
              <a:t>        (2) information concerning best practices and available resources; </a:t>
            </a:r>
            <a:br>
              <a:rPr lang="en-US" sz="1000" dirty="0">
                <a:latin typeface="Arial" charset="0"/>
              </a:rPr>
            </a:br>
            <a:r>
              <a:rPr lang="en-US" sz="1000" dirty="0">
                <a:latin typeface="Arial" charset="0"/>
              </a:rPr>
              <a:t>for school safety specialists and county school safety commissions. </a:t>
            </a:r>
            <a:br>
              <a:rPr lang="en-US" sz="1000" dirty="0">
                <a:latin typeface="Arial" charset="0"/>
              </a:rPr>
            </a:br>
            <a:r>
              <a:rPr lang="en-US" sz="1000" dirty="0">
                <a:latin typeface="Arial" charset="0"/>
              </a:rPr>
              <a:t>    </a:t>
            </a:r>
            <a:r>
              <a:rPr lang="en-US" sz="1000" b="1" dirty="0">
                <a:latin typeface="Arial" charset="0"/>
              </a:rPr>
              <a:t>(c) The department of education </a:t>
            </a:r>
            <a:r>
              <a:rPr lang="en-US" sz="1000" b="1" u="sng" dirty="0">
                <a:latin typeface="Arial" charset="0"/>
              </a:rPr>
              <a:t>shall do</a:t>
            </a:r>
            <a:r>
              <a:rPr lang="en-US" sz="1000" b="1" dirty="0">
                <a:latin typeface="Arial" charset="0"/>
              </a:rPr>
              <a:t> the following:</a:t>
            </a:r>
            <a:r>
              <a:rPr lang="en-US" sz="1000" dirty="0">
                <a:latin typeface="Arial" charset="0"/>
              </a:rPr>
              <a:t> </a:t>
            </a:r>
            <a:br>
              <a:rPr lang="en-US" sz="1000" dirty="0">
                <a:latin typeface="Arial" charset="0"/>
              </a:rPr>
            </a:br>
            <a:r>
              <a:rPr lang="en-US" sz="1000" b="1" dirty="0">
                <a:latin typeface="Arial" charset="0"/>
              </a:rPr>
              <a:t>        </a:t>
            </a:r>
            <a:r>
              <a:rPr lang="en-US" sz="1000" dirty="0">
                <a:latin typeface="Arial" charset="0"/>
              </a:rPr>
              <a:t>(1) Assemble an advisory group of school safety specialists from around the state to make recommendations concerning the curriculum and standards for school safety specialist training. </a:t>
            </a:r>
            <a:br>
              <a:rPr lang="en-US" sz="1000" dirty="0">
                <a:latin typeface="Arial" charset="0"/>
              </a:rPr>
            </a:br>
            <a:r>
              <a:rPr lang="en-US" sz="1000" b="1" dirty="0">
                <a:latin typeface="Arial" charset="0"/>
              </a:rPr>
              <a:t>        (2) Develop an appropriate curriculum and the standards for the school safety specialist training and certification program. The department of education may consult with national school safety experts in developing the curriculum and standards. The curriculum developed under this subdivision must include training in identifying, preventing, and intervening in bullying.</a:t>
            </a:r>
            <a:r>
              <a:rPr lang="en-US" sz="1000" dirty="0">
                <a:latin typeface="Arial" charset="0"/>
              </a:rPr>
              <a:t> </a:t>
            </a:r>
            <a:br>
              <a:rPr lang="en-US" sz="1000" dirty="0">
                <a:latin typeface="Arial" charset="0"/>
              </a:rPr>
            </a:br>
            <a:r>
              <a:rPr lang="en-US" sz="1000" dirty="0">
                <a:latin typeface="Arial" charset="0"/>
              </a:rPr>
              <a:t>        (3) Administer the school safety specialist training program and notify the institute of candidates for certification who have successfully completed the training program. </a:t>
            </a:r>
            <a:br>
              <a:rPr lang="en-US" sz="1000" dirty="0">
                <a:latin typeface="Arial" charset="0"/>
              </a:rPr>
            </a:br>
            <a:r>
              <a:rPr lang="en-US" sz="1000" dirty="0">
                <a:latin typeface="Arial" charset="0"/>
              </a:rPr>
              <a:t>    (d) The institute shall do the following: </a:t>
            </a:r>
            <a:br>
              <a:rPr lang="en-US" sz="1000" dirty="0">
                <a:latin typeface="Arial" charset="0"/>
              </a:rPr>
            </a:br>
            <a:r>
              <a:rPr lang="en-US" sz="1000" dirty="0">
                <a:latin typeface="Arial" charset="0"/>
              </a:rPr>
              <a:t>        (1) Establish a school safety specialist certificate. </a:t>
            </a:r>
            <a:br>
              <a:rPr lang="en-US" sz="1000" dirty="0">
                <a:latin typeface="Arial" charset="0"/>
              </a:rPr>
            </a:br>
            <a:r>
              <a:rPr lang="en-US" sz="1000" dirty="0">
                <a:latin typeface="Arial" charset="0"/>
              </a:rPr>
              <a:t>        (2) Review the qualifications of each candidate for certification named by the department of education. </a:t>
            </a:r>
            <a:br>
              <a:rPr lang="en-US" sz="1000" dirty="0">
                <a:latin typeface="Arial" charset="0"/>
              </a:rPr>
            </a:br>
            <a:r>
              <a:rPr lang="en-US" sz="1000" dirty="0">
                <a:latin typeface="Arial" charset="0"/>
              </a:rPr>
              <a:t>        (3) Present a certificate to each school safety specialist that the institute determines to be eligible for certification.</a:t>
            </a:r>
            <a:br>
              <a:rPr lang="en-US" sz="1000" dirty="0">
                <a:latin typeface="Arial" charset="0"/>
              </a:rPr>
            </a:br>
            <a:r>
              <a:rPr lang="en-US" sz="1000" dirty="0">
                <a:latin typeface="Arial" charset="0"/>
              </a:rPr>
              <a:t>SOURCE: IC 5-2-10.1-12; (05)SE0285.1.3. --&gt;     SECTION 3. IC 5-2-10.1-12 IS ADDED TO THE INDIANA CODE AS A NEW SECTION TO READ AS FOLLOWS [EFFECTIVE JULY 1, 2005]:</a:t>
            </a:r>
            <a:r>
              <a:rPr lang="en-US" sz="1000" b="1" dirty="0">
                <a:latin typeface="Arial" charset="0"/>
              </a:rPr>
              <a:t>Sec. 12. (a) Each school within a school corporation shall establish a safe school committee. The committee may be a subcommittee of the committee that develops the strategic and continuous school improvement and achievement plan under</a:t>
            </a:r>
            <a:r>
              <a:rPr lang="en-US" sz="1000" dirty="0">
                <a:latin typeface="Arial" charset="0"/>
              </a:rPr>
              <a:t> </a:t>
            </a:r>
            <a:br>
              <a:rPr lang="en-US" sz="1000" dirty="0">
                <a:latin typeface="Arial" charset="0"/>
              </a:rPr>
            </a:br>
            <a:r>
              <a:rPr lang="en-US" sz="1000" b="1" dirty="0">
                <a:latin typeface="Arial" charset="0"/>
              </a:rPr>
              <a:t>IC 20-10.2-3.</a:t>
            </a:r>
            <a:r>
              <a:rPr lang="en-US" sz="1000" dirty="0">
                <a:latin typeface="Arial" charset="0"/>
              </a:rPr>
              <a:t> </a:t>
            </a:r>
            <a:br>
              <a:rPr lang="en-US" sz="1000" dirty="0">
                <a:latin typeface="Arial" charset="0"/>
              </a:rPr>
            </a:br>
            <a:r>
              <a:rPr lang="en-US" sz="1000" dirty="0">
                <a:latin typeface="Arial" charset="0"/>
              </a:rPr>
              <a:t> </a:t>
            </a:r>
            <a:r>
              <a:rPr lang="en-US" sz="1000" b="1" dirty="0">
                <a:latin typeface="Arial" charset="0"/>
              </a:rPr>
              <a:t>   (b) The department of education and the school corporation's school safety specialist shall provide materials to assist a safe school committee in developing a plan for the school that addresses the following issues:</a:t>
            </a:r>
            <a:r>
              <a:rPr lang="en-US" sz="1000" dirty="0">
                <a:latin typeface="Arial" charset="0"/>
              </a:rPr>
              <a:t> </a:t>
            </a:r>
            <a:br>
              <a:rPr lang="en-US" sz="1000" dirty="0">
                <a:latin typeface="Arial" charset="0"/>
              </a:rPr>
            </a:br>
            <a:r>
              <a:rPr lang="en-US" sz="1000" b="1" dirty="0">
                <a:latin typeface="Arial" charset="0"/>
              </a:rPr>
              <a:t>        (1) Unsafe conditions, crime prevention, school violence, bullying, and other issues that prevent the maintenance of a safe school.</a:t>
            </a:r>
            <a:r>
              <a:rPr lang="en-US" sz="1000" dirty="0">
                <a:latin typeface="Arial" charset="0"/>
              </a:rPr>
              <a:t> </a:t>
            </a:r>
            <a:br>
              <a:rPr lang="en-US" sz="1000" dirty="0">
                <a:latin typeface="Arial" charset="0"/>
              </a:rPr>
            </a:br>
            <a:r>
              <a:rPr lang="en-US" sz="1000" b="1" dirty="0">
                <a:latin typeface="Arial" charset="0"/>
              </a:rPr>
              <a:t>        (2) Professional development needs for faculty and staff to implement methods that decrease problems identified under subdivision (1).</a:t>
            </a:r>
            <a:r>
              <a:rPr lang="en-US" sz="1000" dirty="0">
                <a:latin typeface="Arial" charset="0"/>
              </a:rPr>
              <a:t> </a:t>
            </a:r>
            <a:br>
              <a:rPr lang="en-US" sz="1000" dirty="0">
                <a:latin typeface="Arial" charset="0"/>
              </a:rPr>
            </a:br>
            <a:r>
              <a:rPr lang="en-US" sz="1000" b="1" dirty="0">
                <a:latin typeface="Arial" charset="0"/>
              </a:rPr>
              <a:t>        (3) Methods to encourage:</a:t>
            </a:r>
            <a:r>
              <a:rPr lang="en-US" sz="1000" dirty="0">
                <a:latin typeface="Arial" charset="0"/>
              </a:rPr>
              <a:t> </a:t>
            </a:r>
            <a:br>
              <a:rPr lang="en-US" sz="1000" dirty="0">
                <a:latin typeface="Arial" charset="0"/>
              </a:rPr>
            </a:br>
            <a:r>
              <a:rPr lang="en-US" sz="1000" b="1" dirty="0">
                <a:latin typeface="Arial" charset="0"/>
              </a:rPr>
              <a:t>            (A</a:t>
            </a:r>
            <a:r>
              <a:rPr lang="en-US" sz="1000" dirty="0">
                <a:latin typeface="Arial" charset="0"/>
              </a:rPr>
              <a:t/>
            </a:r>
            <a:br>
              <a:rPr lang="en-US" sz="1000" dirty="0">
                <a:latin typeface="Arial" charset="0"/>
              </a:rPr>
            </a:br>
            <a:endParaRPr lang="en-US" sz="1400" dirty="0">
              <a:latin typeface="Arial" charset="0"/>
            </a:endParaRPr>
          </a:p>
        </p:txBody>
      </p:sp>
      <p:pic>
        <p:nvPicPr>
          <p:cNvPr id="6" name="Picture 5"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7" name="Picture 6" descr="Screen Shot 2017-08-02 at 11.19.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spTree>
    <p:extLst>
      <p:ext uri="{BB962C8B-B14F-4D97-AF65-F5344CB8AC3E}">
        <p14:creationId xmlns:p14="http://schemas.microsoft.com/office/powerpoint/2010/main" val="713212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endParaRPr lang="en-US">
              <a:latin typeface="Arial" charset="0"/>
            </a:endParaRPr>
          </a:p>
        </p:txBody>
      </p:sp>
      <p:sp>
        <p:nvSpPr>
          <p:cNvPr id="50178" name="Content Placeholder 2"/>
          <p:cNvSpPr>
            <a:spLocks noGrp="1"/>
          </p:cNvSpPr>
          <p:nvPr>
            <p:ph idx="1"/>
          </p:nvPr>
        </p:nvSpPr>
        <p:spPr/>
        <p:txBody>
          <a:bodyPr/>
          <a:lstStyle/>
          <a:p>
            <a:pPr>
              <a:buFont typeface="Wingdings" charset="0"/>
              <a:buNone/>
            </a:pPr>
            <a:endParaRPr lang="en-US">
              <a:latin typeface="Arial" charset="0"/>
            </a:endParaRPr>
          </a:p>
        </p:txBody>
      </p:sp>
      <p:sp>
        <p:nvSpPr>
          <p:cNvPr id="4" name="Date Placeholder 3"/>
          <p:cNvSpPr>
            <a:spLocks noGrp="1"/>
          </p:cNvSpPr>
          <p:nvPr>
            <p:ph type="dt" sz="quarter" idx="10"/>
          </p:nvPr>
        </p:nvSpPr>
        <p:spPr/>
        <p:txBody>
          <a:bodyPr/>
          <a:lstStyle/>
          <a:p>
            <a:pPr>
              <a:defRPr/>
            </a:pPr>
            <a:r>
              <a:rPr lang="en-US" smtClean="0"/>
              <a:t>Developed by Rubenstein, Jeremy. </a:t>
            </a:r>
            <a:endParaRPr lang="en-US"/>
          </a:p>
        </p:txBody>
      </p:sp>
      <p:sp>
        <p:nvSpPr>
          <p:cNvPr id="5" name="Footer Placeholder 4"/>
          <p:cNvSpPr>
            <a:spLocks noGrp="1"/>
          </p:cNvSpPr>
          <p:nvPr>
            <p:ph type="ftr" sz="quarter" idx="11"/>
          </p:nvPr>
        </p:nvSpPr>
        <p:spPr/>
        <p:txBody>
          <a:bodyPr/>
          <a:lstStyle/>
          <a:p>
            <a:pPr>
              <a:defRPr/>
            </a:pPr>
            <a:r>
              <a:rPr lang="en-US" smtClean="0"/>
              <a:t>Property of Box Out Productions, LLC</a:t>
            </a:r>
            <a:endParaRPr lang="en-US"/>
          </a:p>
        </p:txBody>
      </p:sp>
      <p:pic>
        <p:nvPicPr>
          <p:cNvPr id="50181" name="Picture 2" descr="https://encrypted-tbn2.google.com/images?q=tbn:ANd9GcThbOFTAfqiYnHf6Taxb0vKl8JUUgQvMZ5X4KU9ktiN94T4RZF0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26574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 descr="https://encrypted-tbn3.google.com/images?q=tbn:ANd9GcRuEUK6aaAY4lnWkpPbhCSsme___gWFqKOaRMG8dhXmV49EIOrLd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830638"/>
            <a:ext cx="3133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6" descr="https://encrypted-tbn3.google.com/images?q=tbn:ANd9GcQ0SUowVoHYS7kGZBDXMTFh9V_p2GN43e2dT8X_JrYM3KqjDb-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981200"/>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https://encrypted-tbn1.google.com/images?q=tbn:ANd9GcQumq2oaKzZBueFeTet-QriZ7FW6dDIdON4toj2PG-PbLnoCRUmU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581400"/>
            <a:ext cx="2466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10" descr="https://encrypted-tbn2.google.com/images?q=tbn:ANd9GcQvklD_uoruRW_jg7ZC6p2NseQa4anFwiJn9C5UAvUiOeqC2k1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1905000"/>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2" descr="https://encrypted-tbn1.google.com/images?q=tbn:ANd9GcRI-Vkn9Xj55_6vJRufoWnWoZv2SPyrLuxueUyarIwvtwenzek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343400"/>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Shot 2017-08-02 at 11.19.48 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pic>
        <p:nvPicPr>
          <p:cNvPr id="13" name="Picture 12" descr="Screen Shot 2017-08-02 at 11.20.00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73907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endParaRPr lang="en-US">
              <a:latin typeface="Arial" charset="0"/>
            </a:endParaRPr>
          </a:p>
        </p:txBody>
      </p:sp>
      <p:sp>
        <p:nvSpPr>
          <p:cNvPr id="51202" name="Content Placeholder 2"/>
          <p:cNvSpPr>
            <a:spLocks noGrp="1"/>
          </p:cNvSpPr>
          <p:nvPr>
            <p:ph sz="half" idx="1"/>
          </p:nvPr>
        </p:nvSpPr>
        <p:spPr>
          <a:xfrm>
            <a:off x="328613" y="1941513"/>
            <a:ext cx="4027487" cy="4114800"/>
          </a:xfrm>
        </p:spPr>
        <p:txBody>
          <a:bodyPr/>
          <a:lstStyle/>
          <a:p>
            <a:pPr marL="0" indent="0">
              <a:buFont typeface="Wingdings" charset="0"/>
              <a:buNone/>
            </a:pPr>
            <a:endParaRPr lang="en-US">
              <a:latin typeface="Arial" charset="0"/>
            </a:endParaRPr>
          </a:p>
        </p:txBody>
      </p:sp>
      <p:pic>
        <p:nvPicPr>
          <p:cNvPr id="51203"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l="1042" r="1042"/>
          <a:stretch>
            <a:fillRect/>
          </a:stretch>
        </p:blipFill>
        <p:spPr>
          <a:xfrm>
            <a:off x="609600" y="1941513"/>
            <a:ext cx="7927975" cy="4114800"/>
          </a:xfrm>
        </p:spPr>
      </p:pic>
      <p:sp>
        <p:nvSpPr>
          <p:cNvPr id="5" name="Date Placeholder 4"/>
          <p:cNvSpPr>
            <a:spLocks noGrp="1"/>
          </p:cNvSpPr>
          <p:nvPr>
            <p:ph type="dt" sz="quarter" idx="10"/>
          </p:nvPr>
        </p:nvSpPr>
        <p:spPr/>
        <p:txBody>
          <a:bodyPr/>
          <a:lstStyle/>
          <a:p>
            <a:pPr>
              <a:defRPr/>
            </a:pPr>
            <a:r>
              <a:rPr lang="en-US" smtClean="0"/>
              <a:t>Developed by Rubenstein, Jeremy. </a:t>
            </a:r>
            <a:endParaRPr lang="en-US"/>
          </a:p>
        </p:txBody>
      </p:sp>
      <p:sp>
        <p:nvSpPr>
          <p:cNvPr id="6" name="Footer Placeholder 5"/>
          <p:cNvSpPr>
            <a:spLocks noGrp="1"/>
          </p:cNvSpPr>
          <p:nvPr>
            <p:ph type="ftr" sz="quarter" idx="11"/>
          </p:nvPr>
        </p:nvSpPr>
        <p:spPr/>
        <p:txBody>
          <a:bodyPr/>
          <a:lstStyle/>
          <a:p>
            <a:pPr>
              <a:defRPr/>
            </a:pPr>
            <a:r>
              <a:rPr lang="en-US" smtClean="0"/>
              <a:t>Property of Box Out Productions, LLC</a:t>
            </a:r>
            <a:endParaRPr lang="en-US"/>
          </a:p>
        </p:txBody>
      </p:sp>
      <p:pic>
        <p:nvPicPr>
          <p:cNvPr id="7" name="Picture 6"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8" name="Picture 7" descr="Screen Shot 2017-08-02 at 11.19.4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spTree>
    <p:extLst>
      <p:ext uri="{BB962C8B-B14F-4D97-AF65-F5344CB8AC3E}">
        <p14:creationId xmlns:p14="http://schemas.microsoft.com/office/powerpoint/2010/main" val="667717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ctrTitle"/>
          </p:nvPr>
        </p:nvSpPr>
        <p:spPr>
          <a:xfrm>
            <a:off x="0" y="762000"/>
            <a:ext cx="8763000" cy="3232150"/>
          </a:xfrm>
        </p:spPr>
        <p:txBody>
          <a:bodyPr/>
          <a:lstStyle/>
          <a:p>
            <a:pPr marL="342900" indent="-342900"/>
            <a:r>
              <a:rPr lang="ja-JP" altLang="en-US" sz="3200" dirty="0">
                <a:latin typeface="Arial" charset="0"/>
              </a:rPr>
              <a:t>“</a:t>
            </a:r>
            <a:r>
              <a:rPr lang="en-US" altLang="ja-JP" sz="3200" dirty="0">
                <a:latin typeface="Arial" charset="0"/>
              </a:rPr>
              <a:t>Bullying is when a stronger person, hurts or frightens someone, again and again (on purpose).  And that person who is being bullied cannot easily defend themselves.</a:t>
            </a:r>
            <a:r>
              <a:rPr lang="ja-JP" altLang="en-US" sz="3200" dirty="0">
                <a:latin typeface="Arial" charset="0"/>
              </a:rPr>
              <a:t>”</a:t>
            </a:r>
            <a:r>
              <a:rPr lang="en-US" altLang="ja-JP" sz="2400" dirty="0">
                <a:latin typeface="Arial" charset="0"/>
              </a:rPr>
              <a:t/>
            </a:r>
            <a:br>
              <a:rPr lang="en-US" altLang="ja-JP" sz="2400" dirty="0">
                <a:latin typeface="Arial" charset="0"/>
              </a:rPr>
            </a:br>
            <a:endParaRPr lang="en-US" dirty="0">
              <a:latin typeface="Arial" charset="0"/>
            </a:endParaRPr>
          </a:p>
        </p:txBody>
      </p:sp>
      <p:sp>
        <p:nvSpPr>
          <p:cNvPr id="53250" name="Subtitle 2"/>
          <p:cNvSpPr>
            <a:spLocks noGrp="1"/>
          </p:cNvSpPr>
          <p:nvPr>
            <p:ph type="subTitle" idx="1"/>
          </p:nvPr>
        </p:nvSpPr>
        <p:spPr>
          <a:xfrm>
            <a:off x="0" y="3492500"/>
            <a:ext cx="8769350" cy="2451100"/>
          </a:xfrm>
        </p:spPr>
        <p:txBody>
          <a:bodyPr/>
          <a:lstStyle/>
          <a:p>
            <a:pPr algn="l">
              <a:buFont typeface="Wingdings" charset="0"/>
              <a:buNone/>
            </a:pPr>
            <a:r>
              <a:rPr lang="en-US">
                <a:latin typeface="Arial" charset="0"/>
              </a:rPr>
              <a:t>Boil that down to the following……</a:t>
            </a:r>
          </a:p>
          <a:p>
            <a:pPr algn="l">
              <a:buFont typeface="Wingdings" charset="0"/>
              <a:buNone/>
            </a:pPr>
            <a:r>
              <a:rPr lang="en-US">
                <a:latin typeface="Arial" charset="0"/>
              </a:rPr>
              <a:t>- Intentional</a:t>
            </a:r>
          </a:p>
          <a:p>
            <a:pPr algn="l">
              <a:buFontTx/>
              <a:buChar char="-"/>
            </a:pPr>
            <a:r>
              <a:rPr lang="en-US">
                <a:latin typeface="Arial" charset="0"/>
              </a:rPr>
              <a:t> Repeated</a:t>
            </a:r>
          </a:p>
          <a:p>
            <a:pPr algn="l">
              <a:buFontTx/>
              <a:buChar char="-"/>
            </a:pPr>
            <a:r>
              <a:rPr lang="en-US">
                <a:latin typeface="Arial" charset="0"/>
              </a:rPr>
              <a:t>-Imbalance of Power</a:t>
            </a:r>
          </a:p>
        </p:txBody>
      </p:sp>
      <p:sp>
        <p:nvSpPr>
          <p:cNvPr id="4" name="Footer Placeholder 3"/>
          <p:cNvSpPr>
            <a:spLocks noGrp="1"/>
          </p:cNvSpPr>
          <p:nvPr>
            <p:ph type="ftr" sz="quarter" idx="11"/>
          </p:nvPr>
        </p:nvSpPr>
        <p:spPr/>
        <p:txBody>
          <a:bodyPr/>
          <a:lstStyle/>
          <a:p>
            <a:pPr>
              <a:defRPr/>
            </a:pPr>
            <a:r>
              <a:rPr lang="en-US"/>
              <a:t>Property of Box Out Productions, LLC</a:t>
            </a:r>
          </a:p>
        </p:txBody>
      </p:sp>
      <p:sp>
        <p:nvSpPr>
          <p:cNvPr id="5" name="Date Placeholder 4"/>
          <p:cNvSpPr>
            <a:spLocks noGrp="1"/>
          </p:cNvSpPr>
          <p:nvPr>
            <p:ph type="dt" sz="quarter" idx="10"/>
          </p:nvPr>
        </p:nvSpPr>
        <p:spPr/>
        <p:txBody>
          <a:bodyPr/>
          <a:lstStyle/>
          <a:p>
            <a:pPr>
              <a:defRPr/>
            </a:pPr>
            <a:r>
              <a:rPr lang="en-US"/>
              <a:t>Developed by Rubenstein, Jeremy. </a:t>
            </a:r>
          </a:p>
        </p:txBody>
      </p:sp>
      <p:pic>
        <p:nvPicPr>
          <p:cNvPr id="7" name="Picture 6"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3440778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ctrTitle"/>
          </p:nvPr>
        </p:nvSpPr>
        <p:spPr>
          <a:xfrm>
            <a:off x="0" y="762000"/>
            <a:ext cx="8763000" cy="3232150"/>
          </a:xfrm>
        </p:spPr>
        <p:txBody>
          <a:bodyPr/>
          <a:lstStyle/>
          <a:p>
            <a:pPr marL="342900" indent="-342900"/>
            <a:r>
              <a:rPr lang="ja-JP" altLang="en-US" sz="3200" dirty="0">
                <a:latin typeface="Arial" charset="0"/>
              </a:rPr>
              <a:t>“</a:t>
            </a:r>
            <a:r>
              <a:rPr lang="en-US" altLang="ja-JP" sz="3200" dirty="0">
                <a:latin typeface="Arial" charset="0"/>
              </a:rPr>
              <a:t>Bullying is </a:t>
            </a:r>
            <a:r>
              <a:rPr lang="en-US" altLang="ja-JP" sz="3200" dirty="0" smtClean="0">
                <a:latin typeface="Arial" charset="0"/>
              </a:rPr>
              <a:t>when does something mean to someone else many, many times.</a:t>
            </a:r>
            <a:r>
              <a:rPr lang="ja-JP" altLang="en-US" sz="3200" dirty="0">
                <a:latin typeface="Arial" charset="0"/>
              </a:rPr>
              <a:t>”</a:t>
            </a:r>
            <a:r>
              <a:rPr lang="en-US" altLang="ja-JP" sz="2400" dirty="0">
                <a:latin typeface="Arial" charset="0"/>
              </a:rPr>
              <a:t/>
            </a:r>
            <a:br>
              <a:rPr lang="en-US" altLang="ja-JP" sz="2400" dirty="0">
                <a:latin typeface="Arial" charset="0"/>
              </a:rPr>
            </a:br>
            <a:endParaRPr lang="en-US" dirty="0">
              <a:latin typeface="Arial" charset="0"/>
            </a:endParaRPr>
          </a:p>
        </p:txBody>
      </p:sp>
      <p:sp>
        <p:nvSpPr>
          <p:cNvPr id="53250" name="Subtitle 2"/>
          <p:cNvSpPr>
            <a:spLocks noGrp="1"/>
          </p:cNvSpPr>
          <p:nvPr>
            <p:ph type="subTitle" idx="1"/>
          </p:nvPr>
        </p:nvSpPr>
        <p:spPr>
          <a:xfrm>
            <a:off x="0" y="3492500"/>
            <a:ext cx="8769350" cy="2451100"/>
          </a:xfrm>
        </p:spPr>
        <p:txBody>
          <a:bodyPr/>
          <a:lstStyle/>
          <a:p>
            <a:pPr algn="l">
              <a:buFont typeface="Wingdings" charset="0"/>
              <a:buNone/>
            </a:pPr>
            <a:r>
              <a:rPr lang="en-US" dirty="0">
                <a:latin typeface="Arial" charset="0"/>
              </a:rPr>
              <a:t>Boil that down to the following……</a:t>
            </a:r>
          </a:p>
          <a:p>
            <a:pPr algn="l">
              <a:buFont typeface="Wingdings" charset="0"/>
              <a:buNone/>
            </a:pPr>
            <a:r>
              <a:rPr lang="en-US" dirty="0">
                <a:latin typeface="Arial" charset="0"/>
              </a:rPr>
              <a:t>- Intentional</a:t>
            </a:r>
          </a:p>
          <a:p>
            <a:pPr algn="l">
              <a:buFontTx/>
              <a:buChar char="-"/>
            </a:pPr>
            <a:r>
              <a:rPr lang="en-US" dirty="0">
                <a:latin typeface="Arial" charset="0"/>
              </a:rPr>
              <a:t> Repeated</a:t>
            </a:r>
          </a:p>
          <a:p>
            <a:pPr algn="l">
              <a:buFontTx/>
              <a:buChar char="-"/>
            </a:pPr>
            <a:r>
              <a:rPr lang="en-US" dirty="0">
                <a:latin typeface="Arial" charset="0"/>
              </a:rPr>
              <a:t>-Imbalance of Power</a:t>
            </a:r>
          </a:p>
        </p:txBody>
      </p:sp>
      <p:sp>
        <p:nvSpPr>
          <p:cNvPr id="4" name="Footer Placeholder 3"/>
          <p:cNvSpPr>
            <a:spLocks noGrp="1"/>
          </p:cNvSpPr>
          <p:nvPr>
            <p:ph type="ftr" sz="quarter" idx="11"/>
          </p:nvPr>
        </p:nvSpPr>
        <p:spPr/>
        <p:txBody>
          <a:bodyPr/>
          <a:lstStyle/>
          <a:p>
            <a:pPr>
              <a:defRPr/>
            </a:pPr>
            <a:r>
              <a:rPr lang="en-US"/>
              <a:t>Property of Box Out Productions, LLC</a:t>
            </a:r>
          </a:p>
        </p:txBody>
      </p:sp>
      <p:sp>
        <p:nvSpPr>
          <p:cNvPr id="5" name="Date Placeholder 4"/>
          <p:cNvSpPr>
            <a:spLocks noGrp="1"/>
          </p:cNvSpPr>
          <p:nvPr>
            <p:ph type="dt" sz="quarter" idx="10"/>
          </p:nvPr>
        </p:nvSpPr>
        <p:spPr/>
        <p:txBody>
          <a:bodyPr/>
          <a:lstStyle/>
          <a:p>
            <a:pPr>
              <a:defRPr/>
            </a:pPr>
            <a:r>
              <a:rPr lang="en-US"/>
              <a:t>Developed by Rubenstein, Jeremy. </a:t>
            </a:r>
          </a:p>
        </p:txBody>
      </p:sp>
      <p:pic>
        <p:nvPicPr>
          <p:cNvPr id="7" name="Picture 6"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2" name="Picture 1" descr="Screen Shot 2017-08-16 at 7.01.4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2989" y="3586913"/>
            <a:ext cx="3073400" cy="2769437"/>
          </a:xfrm>
          <a:prstGeom prst="rect">
            <a:avLst/>
          </a:prstGeom>
        </p:spPr>
      </p:pic>
      <p:pic>
        <p:nvPicPr>
          <p:cNvPr id="3" name="Picture 2" descr="Screen Shot 2017-08-16 at 7.01.47 PM.png"/>
          <p:cNvPicPr>
            <a:picLocks noChangeAspect="1"/>
          </p:cNvPicPr>
          <p:nvPr/>
        </p:nvPicPr>
        <p:blipFill>
          <a:blip>
            <a:extLst>
              <a:ext uri="{28A0092B-C50C-407E-A947-70E740481C1C}">
                <a14:useLocalDpi xmlns:a14="http://schemas.microsoft.com/office/drawing/2010/main" val="0"/>
              </a:ext>
            </a:extLst>
          </a:blip>
          <a:stretch>
            <a:fillRect/>
          </a:stretch>
        </p:blipFill>
        <p:spPr>
          <a:xfrm>
            <a:off x="0" y="2784231"/>
            <a:ext cx="4469205" cy="3161621"/>
          </a:xfrm>
          <a:prstGeom prst="rect">
            <a:avLst/>
          </a:prstGeom>
        </p:spPr>
      </p:pic>
    </p:spTree>
    <p:extLst>
      <p:ext uri="{BB962C8B-B14F-4D97-AF65-F5344CB8AC3E}">
        <p14:creationId xmlns:p14="http://schemas.microsoft.com/office/powerpoint/2010/main" val="2553698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ctrTitle"/>
          </p:nvPr>
        </p:nvSpPr>
        <p:spPr>
          <a:xfrm>
            <a:off x="0" y="762000"/>
            <a:ext cx="8763000" cy="3232150"/>
          </a:xfrm>
        </p:spPr>
        <p:txBody>
          <a:bodyPr/>
          <a:lstStyle/>
          <a:p>
            <a:pPr marL="342900" indent="-342900"/>
            <a:r>
              <a:rPr lang="ja-JP" altLang="en-US" sz="3200" dirty="0">
                <a:latin typeface="Arial" charset="0"/>
              </a:rPr>
              <a:t>“</a:t>
            </a:r>
            <a:r>
              <a:rPr lang="en-US" altLang="ja-JP" sz="3200" dirty="0">
                <a:latin typeface="Arial" charset="0"/>
              </a:rPr>
              <a:t>Bullying is when a stronger person, hurts or frightens someone, again and again (on purpose).  And that person who is being bullied cannot easily defend themselves.</a:t>
            </a:r>
            <a:r>
              <a:rPr lang="ja-JP" altLang="en-US" sz="3200" dirty="0">
                <a:latin typeface="Arial" charset="0"/>
              </a:rPr>
              <a:t>”</a:t>
            </a:r>
            <a:r>
              <a:rPr lang="en-US" altLang="ja-JP" sz="2400" dirty="0">
                <a:latin typeface="Arial" charset="0"/>
              </a:rPr>
              <a:t/>
            </a:r>
            <a:br>
              <a:rPr lang="en-US" altLang="ja-JP" sz="2400" dirty="0">
                <a:latin typeface="Arial" charset="0"/>
              </a:rPr>
            </a:br>
            <a:endParaRPr lang="en-US" dirty="0">
              <a:latin typeface="Arial" charset="0"/>
            </a:endParaRPr>
          </a:p>
        </p:txBody>
      </p:sp>
      <p:sp>
        <p:nvSpPr>
          <p:cNvPr id="53250" name="Subtitle 2"/>
          <p:cNvSpPr>
            <a:spLocks noGrp="1"/>
          </p:cNvSpPr>
          <p:nvPr>
            <p:ph type="subTitle" idx="1"/>
          </p:nvPr>
        </p:nvSpPr>
        <p:spPr>
          <a:xfrm>
            <a:off x="0" y="3492500"/>
            <a:ext cx="8769350" cy="2451100"/>
          </a:xfrm>
        </p:spPr>
        <p:txBody>
          <a:bodyPr/>
          <a:lstStyle/>
          <a:p>
            <a:pPr algn="l">
              <a:buFont typeface="Wingdings" charset="0"/>
              <a:buNone/>
            </a:pPr>
            <a:r>
              <a:rPr lang="en-US">
                <a:latin typeface="Arial" charset="0"/>
              </a:rPr>
              <a:t>Boil that down to the following……</a:t>
            </a:r>
          </a:p>
          <a:p>
            <a:pPr algn="l">
              <a:buFont typeface="Wingdings" charset="0"/>
              <a:buNone/>
            </a:pPr>
            <a:r>
              <a:rPr lang="en-US">
                <a:latin typeface="Arial" charset="0"/>
              </a:rPr>
              <a:t>- Intentional</a:t>
            </a:r>
          </a:p>
          <a:p>
            <a:pPr algn="l">
              <a:buFontTx/>
              <a:buChar char="-"/>
            </a:pPr>
            <a:r>
              <a:rPr lang="en-US">
                <a:latin typeface="Arial" charset="0"/>
              </a:rPr>
              <a:t> Repeated</a:t>
            </a:r>
          </a:p>
          <a:p>
            <a:pPr algn="l">
              <a:buFontTx/>
              <a:buChar char="-"/>
            </a:pPr>
            <a:r>
              <a:rPr lang="en-US">
                <a:latin typeface="Arial" charset="0"/>
              </a:rPr>
              <a:t>-Imbalance of Power</a:t>
            </a:r>
          </a:p>
        </p:txBody>
      </p:sp>
      <p:sp>
        <p:nvSpPr>
          <p:cNvPr id="4" name="Footer Placeholder 3"/>
          <p:cNvSpPr>
            <a:spLocks noGrp="1"/>
          </p:cNvSpPr>
          <p:nvPr>
            <p:ph type="ftr" sz="quarter" idx="11"/>
          </p:nvPr>
        </p:nvSpPr>
        <p:spPr/>
        <p:txBody>
          <a:bodyPr/>
          <a:lstStyle/>
          <a:p>
            <a:pPr>
              <a:defRPr/>
            </a:pPr>
            <a:r>
              <a:rPr lang="en-US"/>
              <a:t>Property of Box Out Productions, LLC</a:t>
            </a:r>
          </a:p>
        </p:txBody>
      </p:sp>
      <p:sp>
        <p:nvSpPr>
          <p:cNvPr id="5" name="Date Placeholder 4"/>
          <p:cNvSpPr>
            <a:spLocks noGrp="1"/>
          </p:cNvSpPr>
          <p:nvPr>
            <p:ph type="dt" sz="quarter" idx="10"/>
          </p:nvPr>
        </p:nvSpPr>
        <p:spPr/>
        <p:txBody>
          <a:bodyPr/>
          <a:lstStyle/>
          <a:p>
            <a:pPr>
              <a:defRPr/>
            </a:pPr>
            <a:r>
              <a:rPr lang="en-US"/>
              <a:t>Developed by Rubenstein, Jeremy. </a:t>
            </a:r>
          </a:p>
        </p:txBody>
      </p:sp>
      <p:pic>
        <p:nvPicPr>
          <p:cNvPr id="7" name="Picture 6"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156530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4867386" cy="4525963"/>
          </a:xfrm>
        </p:spPr>
        <p:txBody>
          <a:bodyPr/>
          <a:lstStyle/>
          <a:p>
            <a:r>
              <a:rPr lang="en-US" dirty="0" smtClean="0"/>
              <a:t>To “Box Out” Bullying</a:t>
            </a:r>
            <a:endParaRPr lang="en-US" dirty="0"/>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10" name="Picture Placeholder 6" descr="Screen Shot 2015-10-20 at 3.23.59 PM.png"/>
          <p:cNvPicPr>
            <a:picLocks noChangeAspect="1"/>
          </p:cNvPicPr>
          <p:nvPr/>
        </p:nvPicPr>
        <p:blipFill>
          <a:blip r:embed="rId5">
            <a:extLst>
              <a:ext uri="{28A0092B-C50C-407E-A947-70E740481C1C}">
                <a14:useLocalDpi xmlns:a14="http://schemas.microsoft.com/office/drawing/2010/main" val="0"/>
              </a:ext>
            </a:extLst>
          </a:blip>
          <a:srcRect l="3778" r="3778"/>
          <a:stretch>
            <a:fillRect/>
          </a:stretch>
        </p:blipFill>
        <p:spPr>
          <a:xfrm>
            <a:off x="219822" y="2247324"/>
            <a:ext cx="5486400" cy="4114800"/>
          </a:xfrm>
          <a:prstGeom prst="rect">
            <a:avLst/>
          </a:prstGeom>
        </p:spPr>
      </p:pic>
      <p:sp>
        <p:nvSpPr>
          <p:cNvPr id="7" name="TextBox 6"/>
          <p:cNvSpPr txBox="1"/>
          <p:nvPr/>
        </p:nvSpPr>
        <p:spPr>
          <a:xfrm>
            <a:off x="5519984" y="2160200"/>
            <a:ext cx="3624016" cy="4524315"/>
          </a:xfrm>
          <a:prstGeom prst="rect">
            <a:avLst/>
          </a:prstGeom>
          <a:noFill/>
        </p:spPr>
        <p:txBody>
          <a:bodyPr wrap="square" rtlCol="0">
            <a:spAutoFit/>
          </a:bodyPr>
          <a:lstStyle/>
          <a:p>
            <a:r>
              <a:rPr lang="en-US" sz="3200" dirty="0" smtClean="0"/>
              <a:t>*Vaudeville </a:t>
            </a:r>
            <a:r>
              <a:rPr lang="mr-IN" sz="3200" dirty="0" smtClean="0"/>
              <a:t>–</a:t>
            </a:r>
            <a:r>
              <a:rPr lang="en-US" sz="3200" dirty="0" smtClean="0"/>
              <a:t> Trunk Show</a:t>
            </a:r>
          </a:p>
          <a:p>
            <a:endParaRPr lang="en-US" sz="3200" dirty="0" smtClean="0"/>
          </a:p>
          <a:p>
            <a:r>
              <a:rPr lang="en-US" sz="3200" dirty="0" smtClean="0"/>
              <a:t>*Inside Is The Answer</a:t>
            </a:r>
            <a:endParaRPr lang="en-US" sz="3200" dirty="0"/>
          </a:p>
          <a:p>
            <a:endParaRPr lang="en-US" sz="3200" dirty="0" smtClean="0"/>
          </a:p>
          <a:p>
            <a:r>
              <a:rPr lang="en-US" sz="3200" dirty="0" smtClean="0"/>
              <a:t>*Keep Bullying From Keeping School Joyful</a:t>
            </a:r>
          </a:p>
        </p:txBody>
      </p:sp>
    </p:spTree>
    <p:extLst>
      <p:ext uri="{BB962C8B-B14F-4D97-AF65-F5344CB8AC3E}">
        <p14:creationId xmlns:p14="http://schemas.microsoft.com/office/powerpoint/2010/main" val="14158637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ctrTitle"/>
          </p:nvPr>
        </p:nvSpPr>
        <p:spPr>
          <a:xfrm>
            <a:off x="0" y="762000"/>
            <a:ext cx="8763000" cy="3232150"/>
          </a:xfrm>
        </p:spPr>
        <p:txBody>
          <a:bodyPr/>
          <a:lstStyle/>
          <a:p>
            <a:pPr marL="342900" indent="-342900"/>
            <a:endParaRPr lang="en-US" dirty="0">
              <a:latin typeface="Arial" charset="0"/>
            </a:endParaRPr>
          </a:p>
        </p:txBody>
      </p:sp>
      <p:sp>
        <p:nvSpPr>
          <p:cNvPr id="53250" name="Subtitle 2"/>
          <p:cNvSpPr>
            <a:spLocks noGrp="1"/>
          </p:cNvSpPr>
          <p:nvPr>
            <p:ph type="subTitle" idx="1"/>
          </p:nvPr>
        </p:nvSpPr>
        <p:spPr>
          <a:xfrm>
            <a:off x="276807" y="3730625"/>
            <a:ext cx="8769350" cy="2633943"/>
          </a:xfrm>
        </p:spPr>
        <p:txBody>
          <a:bodyPr/>
          <a:lstStyle/>
          <a:p>
            <a:pPr algn="l">
              <a:buFont typeface="Wingdings" charset="0"/>
              <a:buNone/>
            </a:pPr>
            <a:r>
              <a:rPr lang="en-US" dirty="0">
                <a:latin typeface="Arial" charset="0"/>
              </a:rPr>
              <a:t>Boil that down to the following……</a:t>
            </a:r>
          </a:p>
          <a:p>
            <a:pPr algn="l">
              <a:buFont typeface="Wingdings" charset="0"/>
              <a:buNone/>
            </a:pPr>
            <a:r>
              <a:rPr lang="en-US" dirty="0">
                <a:latin typeface="Arial" charset="0"/>
              </a:rPr>
              <a:t>- Intentional</a:t>
            </a:r>
          </a:p>
          <a:p>
            <a:pPr algn="l">
              <a:buFontTx/>
              <a:buChar char="-"/>
            </a:pPr>
            <a:r>
              <a:rPr lang="en-US" dirty="0">
                <a:latin typeface="Arial" charset="0"/>
              </a:rPr>
              <a:t> Repeated</a:t>
            </a:r>
          </a:p>
          <a:p>
            <a:pPr algn="l">
              <a:buFontTx/>
              <a:buChar char="-"/>
            </a:pPr>
            <a:r>
              <a:rPr lang="en-US" dirty="0">
                <a:latin typeface="Arial" charset="0"/>
              </a:rPr>
              <a:t>-Imbalance of Power</a:t>
            </a:r>
          </a:p>
        </p:txBody>
      </p:sp>
      <p:sp>
        <p:nvSpPr>
          <p:cNvPr id="4" name="Footer Placeholder 3"/>
          <p:cNvSpPr>
            <a:spLocks noGrp="1"/>
          </p:cNvSpPr>
          <p:nvPr>
            <p:ph type="ftr" sz="quarter" idx="11"/>
          </p:nvPr>
        </p:nvSpPr>
        <p:spPr/>
        <p:txBody>
          <a:bodyPr/>
          <a:lstStyle/>
          <a:p>
            <a:pPr>
              <a:defRPr/>
            </a:pPr>
            <a:r>
              <a:rPr lang="en-US"/>
              <a:t>Property of Box Out Productions, LLC</a:t>
            </a:r>
          </a:p>
        </p:txBody>
      </p:sp>
      <p:sp>
        <p:nvSpPr>
          <p:cNvPr id="5" name="Date Placeholder 4"/>
          <p:cNvSpPr>
            <a:spLocks noGrp="1"/>
          </p:cNvSpPr>
          <p:nvPr>
            <p:ph type="dt" sz="quarter" idx="10"/>
          </p:nvPr>
        </p:nvSpPr>
        <p:spPr/>
        <p:txBody>
          <a:bodyPr/>
          <a:lstStyle/>
          <a:p>
            <a:pPr>
              <a:defRPr/>
            </a:pPr>
            <a:r>
              <a:rPr lang="en-US"/>
              <a:t>Developed by Rubenstein, Jeremy. </a:t>
            </a:r>
          </a:p>
        </p:txBody>
      </p:sp>
      <p:pic>
        <p:nvPicPr>
          <p:cNvPr id="7" name="Picture 6" descr="Screen Shot 2017-08-02 at 11.19.4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pic>
        <p:nvPicPr>
          <p:cNvPr id="8" name="Picture 7" descr="Screen Shot 2017-08-02 at 11.20.0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2" name="No Homers Club.3g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57200" y="0"/>
            <a:ext cx="8305800" cy="3730625"/>
          </a:xfrm>
          <a:prstGeom prst="rect">
            <a:avLst/>
          </a:prstGeom>
        </p:spPr>
      </p:pic>
    </p:spTree>
    <p:extLst>
      <p:ext uri="{BB962C8B-B14F-4D97-AF65-F5344CB8AC3E}">
        <p14:creationId xmlns:p14="http://schemas.microsoft.com/office/powerpoint/2010/main" val="104124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cTn>
                <p:tgtEl>
                  <p:spTgt spid="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17500" y="714375"/>
            <a:ext cx="8637588" cy="769938"/>
          </a:xfrm>
        </p:spPr>
        <p:txBody>
          <a:bodyPr>
            <a:normAutofit fontScale="90000"/>
          </a:bodyPr>
          <a:lstStyle/>
          <a:p>
            <a:r>
              <a:rPr lang="en-US" dirty="0" smtClean="0">
                <a:latin typeface="Arial" charset="0"/>
              </a:rPr>
              <a:t/>
            </a:r>
            <a:br>
              <a:rPr lang="en-US" dirty="0" smtClean="0">
                <a:latin typeface="Arial" charset="0"/>
              </a:rPr>
            </a:br>
            <a:r>
              <a:rPr lang="en-US" dirty="0" smtClean="0">
                <a:latin typeface="Arial" charset="0"/>
              </a:rPr>
              <a:t>Game – Heads Up 7 up</a:t>
            </a:r>
            <a:endParaRPr lang="en-US" dirty="0">
              <a:latin typeface="Arial" charset="0"/>
            </a:endParaRPr>
          </a:p>
        </p:txBody>
      </p:sp>
      <p:sp>
        <p:nvSpPr>
          <p:cNvPr id="60418" name="Content Placeholder 2"/>
          <p:cNvSpPr>
            <a:spLocks noGrp="1"/>
          </p:cNvSpPr>
          <p:nvPr>
            <p:ph sz="quarter" idx="1"/>
          </p:nvPr>
        </p:nvSpPr>
        <p:spPr>
          <a:xfrm>
            <a:off x="328613" y="1941513"/>
            <a:ext cx="4027487" cy="1981200"/>
          </a:xfrm>
        </p:spPr>
        <p:txBody>
          <a:bodyPr/>
          <a:lstStyle/>
          <a:p>
            <a:r>
              <a:rPr lang="en-US" dirty="0">
                <a:solidFill>
                  <a:schemeClr val="tx1">
                    <a:lumMod val="50000"/>
                  </a:schemeClr>
                </a:solidFill>
                <a:latin typeface="Arial" charset="0"/>
              </a:rPr>
              <a:t>Bullying</a:t>
            </a:r>
          </a:p>
          <a:p>
            <a:pPr lvl="1"/>
            <a:r>
              <a:rPr lang="en-US" sz="1800" dirty="0">
                <a:solidFill>
                  <a:schemeClr val="tx1">
                    <a:lumMod val="50000"/>
                  </a:schemeClr>
                </a:solidFill>
                <a:latin typeface="Arial" charset="0"/>
              </a:rPr>
              <a:t>Repeated Over Time</a:t>
            </a:r>
          </a:p>
          <a:p>
            <a:pPr lvl="1"/>
            <a:r>
              <a:rPr lang="en-US" sz="1800" dirty="0">
                <a:solidFill>
                  <a:schemeClr val="tx1">
                    <a:lumMod val="50000"/>
                  </a:schemeClr>
                </a:solidFill>
                <a:latin typeface="Arial" charset="0"/>
              </a:rPr>
              <a:t>Not =</a:t>
            </a:r>
          </a:p>
          <a:p>
            <a:pPr lvl="1"/>
            <a:r>
              <a:rPr lang="en-US" sz="1800" dirty="0">
                <a:solidFill>
                  <a:schemeClr val="tx1">
                    <a:lumMod val="50000"/>
                  </a:schemeClr>
                </a:solidFill>
                <a:latin typeface="Arial" charset="0"/>
              </a:rPr>
              <a:t>On purpose</a:t>
            </a:r>
          </a:p>
        </p:txBody>
      </p:sp>
      <p:sp>
        <p:nvSpPr>
          <p:cNvPr id="60419" name="Content Placeholder 3"/>
          <p:cNvSpPr>
            <a:spLocks noGrp="1"/>
          </p:cNvSpPr>
          <p:nvPr>
            <p:ph sz="quarter" idx="2"/>
          </p:nvPr>
        </p:nvSpPr>
        <p:spPr>
          <a:xfrm>
            <a:off x="4508500" y="1941513"/>
            <a:ext cx="4029075" cy="1981200"/>
          </a:xfrm>
        </p:spPr>
        <p:txBody>
          <a:bodyPr/>
          <a:lstStyle/>
          <a:p>
            <a:r>
              <a:rPr lang="en-US" dirty="0">
                <a:solidFill>
                  <a:schemeClr val="tx1">
                    <a:lumMod val="75000"/>
                  </a:schemeClr>
                </a:solidFill>
                <a:latin typeface="Arial" charset="0"/>
              </a:rPr>
              <a:t>Conflict</a:t>
            </a:r>
          </a:p>
          <a:p>
            <a:pPr lvl="1"/>
            <a:r>
              <a:rPr lang="en-US" sz="1800" dirty="0">
                <a:solidFill>
                  <a:schemeClr val="tx1">
                    <a:lumMod val="75000"/>
                  </a:schemeClr>
                </a:solidFill>
                <a:latin typeface="Arial" charset="0"/>
              </a:rPr>
              <a:t>Once</a:t>
            </a:r>
          </a:p>
          <a:p>
            <a:pPr lvl="1"/>
            <a:r>
              <a:rPr lang="en-US" sz="1800" dirty="0">
                <a:solidFill>
                  <a:schemeClr val="tx1">
                    <a:lumMod val="75000"/>
                  </a:schemeClr>
                </a:solidFill>
                <a:latin typeface="Arial" charset="0"/>
              </a:rPr>
              <a:t>=</a:t>
            </a:r>
          </a:p>
          <a:p>
            <a:pPr lvl="1"/>
            <a:r>
              <a:rPr lang="en-US" sz="1800" dirty="0">
                <a:solidFill>
                  <a:schemeClr val="tx1">
                    <a:lumMod val="75000"/>
                  </a:schemeClr>
                </a:solidFill>
                <a:latin typeface="Arial" charset="0"/>
              </a:rPr>
              <a:t>Accident</a:t>
            </a:r>
          </a:p>
          <a:p>
            <a:pPr lvl="1"/>
            <a:endParaRPr lang="en-US" dirty="0">
              <a:latin typeface="Arial" charset="0"/>
            </a:endParaRPr>
          </a:p>
        </p:txBody>
      </p:sp>
      <p:sp>
        <p:nvSpPr>
          <p:cNvPr id="60420" name="Text Placeholder 4"/>
          <p:cNvSpPr>
            <a:spLocks noGrp="1"/>
          </p:cNvSpPr>
          <p:nvPr>
            <p:ph type="body" sz="half" idx="3"/>
          </p:nvPr>
        </p:nvSpPr>
        <p:spPr>
          <a:xfrm>
            <a:off x="328613" y="4075113"/>
            <a:ext cx="8208962" cy="1981200"/>
          </a:xfrm>
        </p:spPr>
        <p:txBody>
          <a:bodyPr/>
          <a:lstStyle/>
          <a:p>
            <a:r>
              <a:rPr lang="en-US" dirty="0">
                <a:latin typeface="Arial" charset="0"/>
              </a:rPr>
              <a:t>Real Fighting</a:t>
            </a:r>
          </a:p>
          <a:p>
            <a:pPr lvl="1"/>
            <a:endParaRPr lang="en-US" dirty="0">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9" name="Picture 8" descr="Screen Shot 2017-08-02 at 11.19.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spTree>
    <p:extLst>
      <p:ext uri="{BB962C8B-B14F-4D97-AF65-F5344CB8AC3E}">
        <p14:creationId xmlns:p14="http://schemas.microsoft.com/office/powerpoint/2010/main" val="145743539"/>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17500" y="779363"/>
            <a:ext cx="8637588" cy="769938"/>
          </a:xfrm>
        </p:spPr>
        <p:txBody>
          <a:bodyPr>
            <a:normAutofit fontScale="90000"/>
          </a:bodyPr>
          <a:lstStyle/>
          <a:p>
            <a:r>
              <a:rPr lang="en-US" dirty="0" smtClean="0">
                <a:latin typeface="Arial" charset="0"/>
              </a:rPr>
              <a:t/>
            </a:r>
            <a:br>
              <a:rPr lang="en-US" dirty="0" smtClean="0">
                <a:latin typeface="Arial" charset="0"/>
              </a:rPr>
            </a:br>
            <a:r>
              <a:rPr lang="en-US" dirty="0" smtClean="0">
                <a:latin typeface="Arial" charset="0"/>
              </a:rPr>
              <a:t>Real Fighting</a:t>
            </a:r>
            <a:endParaRPr lang="en-US" dirty="0">
              <a:latin typeface="Arial" charset="0"/>
            </a:endParaRPr>
          </a:p>
        </p:txBody>
      </p:sp>
      <p:pic>
        <p:nvPicPr>
          <p:cNvPr id="2" name="Content Placeholder 1" descr="Screen Shot 2017-10-22 at 12.31.33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6190" r="-4097" b="12699"/>
          <a:stretch/>
        </p:blipFill>
        <p:spPr>
          <a:xfrm>
            <a:off x="328614" y="1941513"/>
            <a:ext cx="8208962" cy="3495861"/>
          </a:xfrm>
        </p:spPr>
      </p:pic>
      <p:sp>
        <p:nvSpPr>
          <p:cNvPr id="60419" name="Content Placeholder 3"/>
          <p:cNvSpPr>
            <a:spLocks noGrp="1"/>
          </p:cNvSpPr>
          <p:nvPr>
            <p:ph sz="quarter" idx="2"/>
          </p:nvPr>
        </p:nvSpPr>
        <p:spPr>
          <a:xfrm>
            <a:off x="4508500" y="1941513"/>
            <a:ext cx="4029075" cy="1981200"/>
          </a:xfrm>
        </p:spPr>
        <p:txBody>
          <a:bodyPr/>
          <a:lstStyle/>
          <a:p>
            <a:pPr lvl="1"/>
            <a:endParaRPr lang="en-US" dirty="0">
              <a:latin typeface="Arial" charset="0"/>
            </a:endParaRPr>
          </a:p>
        </p:txBody>
      </p:sp>
      <p:sp>
        <p:nvSpPr>
          <p:cNvPr id="60420" name="Text Placeholder 4"/>
          <p:cNvSpPr>
            <a:spLocks noGrp="1"/>
          </p:cNvSpPr>
          <p:nvPr>
            <p:ph type="body" sz="half" idx="3"/>
          </p:nvPr>
        </p:nvSpPr>
        <p:spPr>
          <a:xfrm>
            <a:off x="328613" y="4075113"/>
            <a:ext cx="8208962" cy="582310"/>
          </a:xfrm>
        </p:spPr>
        <p:txBody>
          <a:bodyPr/>
          <a:lstStyle/>
          <a:p>
            <a:pPr lvl="1"/>
            <a:endParaRPr lang="en-US" dirty="0">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9" name="Picture 8" descr="Screen Shot 2017-08-02 at 11.19.4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spTree>
    <p:extLst>
      <p:ext uri="{BB962C8B-B14F-4D97-AF65-F5344CB8AC3E}">
        <p14:creationId xmlns:p14="http://schemas.microsoft.com/office/powerpoint/2010/main" val="9712191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17500" y="779363"/>
            <a:ext cx="8637588" cy="769938"/>
          </a:xfrm>
        </p:spPr>
        <p:txBody>
          <a:bodyPr>
            <a:normAutofit fontScale="90000"/>
          </a:bodyPr>
          <a:lstStyle/>
          <a:p>
            <a:r>
              <a:rPr lang="en-US" dirty="0" smtClean="0">
                <a:latin typeface="Arial" charset="0"/>
              </a:rPr>
              <a:t/>
            </a:r>
            <a:br>
              <a:rPr lang="en-US" dirty="0" smtClean="0">
                <a:latin typeface="Arial" charset="0"/>
              </a:rPr>
            </a:br>
            <a:r>
              <a:rPr lang="en-US" dirty="0" smtClean="0">
                <a:latin typeface="Arial" charset="0"/>
              </a:rPr>
              <a:t>Solve Conflicts With Words</a:t>
            </a:r>
            <a:endParaRPr lang="en-US" dirty="0">
              <a:latin typeface="Arial" charset="0"/>
            </a:endParaRPr>
          </a:p>
        </p:txBody>
      </p:sp>
      <p:sp>
        <p:nvSpPr>
          <p:cNvPr id="60420" name="Text Placeholder 4"/>
          <p:cNvSpPr>
            <a:spLocks noGrp="1"/>
          </p:cNvSpPr>
          <p:nvPr>
            <p:ph type="body" sz="half" idx="3"/>
          </p:nvPr>
        </p:nvSpPr>
        <p:spPr>
          <a:xfrm>
            <a:off x="328613" y="4075113"/>
            <a:ext cx="8208962" cy="582310"/>
          </a:xfrm>
        </p:spPr>
        <p:txBody>
          <a:bodyPr/>
          <a:lstStyle/>
          <a:p>
            <a:pPr lvl="1"/>
            <a:endParaRPr lang="en-US" dirty="0">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9" name="Picture 8" descr="Screen Shot 2017-08-02 at 11.19.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pic>
        <p:nvPicPr>
          <p:cNvPr id="4" name="Content Placeholder 3" descr="Screen Shot 2017-10-22 at 12.31.07 AM.png"/>
          <p:cNvPicPr>
            <a:picLocks noGrp="1" noChangeAspect="1"/>
          </p:cNvPicPr>
          <p:nvPr>
            <p:ph sz="quarter" idx="1"/>
          </p:nvPr>
        </p:nvPicPr>
        <p:blipFill>
          <a:blip r:embed="rId5">
            <a:extLst>
              <a:ext uri="{28A0092B-C50C-407E-A947-70E740481C1C}">
                <a14:useLocalDpi xmlns:a14="http://schemas.microsoft.com/office/drawing/2010/main" val="0"/>
              </a:ext>
            </a:extLst>
          </a:blip>
          <a:srcRect t="1320" b="1320"/>
          <a:stretch>
            <a:fillRect/>
          </a:stretch>
        </p:blipFill>
        <p:spPr>
          <a:xfrm>
            <a:off x="457200" y="4375150"/>
            <a:ext cx="4027487" cy="1981200"/>
          </a:xfrm>
        </p:spPr>
      </p:pic>
      <p:pic>
        <p:nvPicPr>
          <p:cNvPr id="5" name="Picture 4" descr="Screen Shot 2017-10-22 at 12.30.57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0629" y="3922713"/>
            <a:ext cx="3366946" cy="2641547"/>
          </a:xfrm>
          <a:prstGeom prst="rect">
            <a:avLst/>
          </a:prstGeom>
        </p:spPr>
      </p:pic>
      <p:pic>
        <p:nvPicPr>
          <p:cNvPr id="14" name="Picture 13" descr="imag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301" y="1941513"/>
            <a:ext cx="8240787" cy="2258554"/>
          </a:xfrm>
          <a:prstGeom prst="rect">
            <a:avLst/>
          </a:prstGeom>
        </p:spPr>
      </p:pic>
      <p:sp>
        <p:nvSpPr>
          <p:cNvPr id="15" name="Content Placeholder 14"/>
          <p:cNvSpPr>
            <a:spLocks noGrp="1"/>
          </p:cNvSpPr>
          <p:nvPr>
            <p:ph sz="quarter" idx="2"/>
          </p:nvPr>
        </p:nvSpPr>
        <p:spPr/>
        <p:txBody>
          <a:bodyPr/>
          <a:lstStyle/>
          <a:p>
            <a:endParaRPr lang="en-US" dirty="0"/>
          </a:p>
        </p:txBody>
      </p:sp>
    </p:spTree>
    <p:extLst>
      <p:ext uri="{BB962C8B-B14F-4D97-AF65-F5344CB8AC3E}">
        <p14:creationId xmlns:p14="http://schemas.microsoft.com/office/powerpoint/2010/main" val="224050249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317500" y="714375"/>
            <a:ext cx="8637588" cy="769938"/>
          </a:xfrm>
        </p:spPr>
        <p:txBody>
          <a:bodyPr>
            <a:normAutofit fontScale="90000"/>
          </a:bodyPr>
          <a:lstStyle/>
          <a:p>
            <a:r>
              <a:rPr lang="en-US" dirty="0" smtClean="0">
                <a:latin typeface="Arial" charset="0"/>
              </a:rPr>
              <a:t/>
            </a:r>
            <a:br>
              <a:rPr lang="en-US" dirty="0" smtClean="0">
                <a:latin typeface="Arial" charset="0"/>
              </a:rPr>
            </a:br>
            <a:r>
              <a:rPr lang="en-US" dirty="0" smtClean="0">
                <a:latin typeface="Arial" charset="0"/>
              </a:rPr>
              <a:t>Game – Heads Up 7 up</a:t>
            </a:r>
            <a:endParaRPr lang="en-US" dirty="0">
              <a:latin typeface="Arial" charset="0"/>
            </a:endParaRPr>
          </a:p>
        </p:txBody>
      </p:sp>
      <p:sp>
        <p:nvSpPr>
          <p:cNvPr id="60418" name="Content Placeholder 2"/>
          <p:cNvSpPr>
            <a:spLocks noGrp="1"/>
          </p:cNvSpPr>
          <p:nvPr>
            <p:ph sz="quarter" idx="1"/>
          </p:nvPr>
        </p:nvSpPr>
        <p:spPr>
          <a:xfrm>
            <a:off x="328613" y="1941513"/>
            <a:ext cx="4027487" cy="1981200"/>
          </a:xfrm>
        </p:spPr>
        <p:txBody>
          <a:bodyPr/>
          <a:lstStyle/>
          <a:p>
            <a:r>
              <a:rPr lang="en-US" dirty="0">
                <a:solidFill>
                  <a:schemeClr val="tx1">
                    <a:lumMod val="50000"/>
                  </a:schemeClr>
                </a:solidFill>
                <a:latin typeface="Arial" charset="0"/>
              </a:rPr>
              <a:t>Bullying</a:t>
            </a:r>
          </a:p>
          <a:p>
            <a:pPr lvl="1"/>
            <a:r>
              <a:rPr lang="en-US" sz="1800" dirty="0">
                <a:solidFill>
                  <a:schemeClr val="tx1">
                    <a:lumMod val="50000"/>
                  </a:schemeClr>
                </a:solidFill>
                <a:latin typeface="Arial" charset="0"/>
              </a:rPr>
              <a:t>Repeated Over Time</a:t>
            </a:r>
          </a:p>
          <a:p>
            <a:pPr lvl="1"/>
            <a:r>
              <a:rPr lang="en-US" sz="1800" dirty="0">
                <a:solidFill>
                  <a:schemeClr val="tx1">
                    <a:lumMod val="50000"/>
                  </a:schemeClr>
                </a:solidFill>
                <a:latin typeface="Arial" charset="0"/>
              </a:rPr>
              <a:t>Not =</a:t>
            </a:r>
          </a:p>
          <a:p>
            <a:pPr lvl="1"/>
            <a:r>
              <a:rPr lang="en-US" sz="1800" dirty="0">
                <a:solidFill>
                  <a:schemeClr val="tx1">
                    <a:lumMod val="50000"/>
                  </a:schemeClr>
                </a:solidFill>
                <a:latin typeface="Arial" charset="0"/>
              </a:rPr>
              <a:t>On purpose</a:t>
            </a:r>
          </a:p>
        </p:txBody>
      </p:sp>
      <p:sp>
        <p:nvSpPr>
          <p:cNvPr id="60419" name="Content Placeholder 3"/>
          <p:cNvSpPr>
            <a:spLocks noGrp="1"/>
          </p:cNvSpPr>
          <p:nvPr>
            <p:ph sz="quarter" idx="2"/>
          </p:nvPr>
        </p:nvSpPr>
        <p:spPr>
          <a:xfrm>
            <a:off x="4508500" y="1941513"/>
            <a:ext cx="4029075" cy="1981200"/>
          </a:xfrm>
        </p:spPr>
        <p:txBody>
          <a:bodyPr/>
          <a:lstStyle/>
          <a:p>
            <a:r>
              <a:rPr lang="en-US" dirty="0">
                <a:solidFill>
                  <a:schemeClr val="tx1">
                    <a:lumMod val="75000"/>
                  </a:schemeClr>
                </a:solidFill>
                <a:latin typeface="Arial" charset="0"/>
              </a:rPr>
              <a:t>Conflict</a:t>
            </a:r>
          </a:p>
          <a:p>
            <a:pPr lvl="1"/>
            <a:r>
              <a:rPr lang="en-US" sz="1800" dirty="0">
                <a:solidFill>
                  <a:schemeClr val="tx1">
                    <a:lumMod val="75000"/>
                  </a:schemeClr>
                </a:solidFill>
                <a:latin typeface="Arial" charset="0"/>
              </a:rPr>
              <a:t>Once</a:t>
            </a:r>
          </a:p>
          <a:p>
            <a:pPr lvl="1"/>
            <a:r>
              <a:rPr lang="en-US" sz="1800" dirty="0">
                <a:solidFill>
                  <a:schemeClr val="tx1">
                    <a:lumMod val="75000"/>
                  </a:schemeClr>
                </a:solidFill>
                <a:latin typeface="Arial" charset="0"/>
              </a:rPr>
              <a:t>=</a:t>
            </a:r>
          </a:p>
          <a:p>
            <a:pPr lvl="1"/>
            <a:r>
              <a:rPr lang="en-US" sz="1800" dirty="0">
                <a:solidFill>
                  <a:schemeClr val="tx1">
                    <a:lumMod val="75000"/>
                  </a:schemeClr>
                </a:solidFill>
                <a:latin typeface="Arial" charset="0"/>
              </a:rPr>
              <a:t>Accident</a:t>
            </a:r>
          </a:p>
          <a:p>
            <a:pPr lvl="1"/>
            <a:endParaRPr lang="en-US" dirty="0">
              <a:latin typeface="Arial" charset="0"/>
            </a:endParaRPr>
          </a:p>
        </p:txBody>
      </p:sp>
      <p:sp>
        <p:nvSpPr>
          <p:cNvPr id="60420" name="Text Placeholder 4"/>
          <p:cNvSpPr>
            <a:spLocks noGrp="1"/>
          </p:cNvSpPr>
          <p:nvPr>
            <p:ph type="body" sz="half" idx="3"/>
          </p:nvPr>
        </p:nvSpPr>
        <p:spPr>
          <a:xfrm>
            <a:off x="328613" y="4075113"/>
            <a:ext cx="8208962" cy="1981200"/>
          </a:xfrm>
        </p:spPr>
        <p:txBody>
          <a:bodyPr/>
          <a:lstStyle/>
          <a:p>
            <a:pPr lvl="1"/>
            <a:r>
              <a:rPr lang="en-US" dirty="0" smtClean="0">
                <a:latin typeface="Arial" charset="0"/>
              </a:rPr>
              <a:t>Story of BULLYING or CONFLICT</a:t>
            </a:r>
          </a:p>
          <a:p>
            <a:pPr lvl="1"/>
            <a:r>
              <a:rPr lang="en-US" dirty="0" smtClean="0">
                <a:latin typeface="Arial" charset="0"/>
              </a:rPr>
              <a:t>Point left or right</a:t>
            </a:r>
          </a:p>
          <a:p>
            <a:pPr lvl="1"/>
            <a:r>
              <a:rPr lang="en-US" dirty="0" smtClean="0">
                <a:latin typeface="Arial" charset="0"/>
              </a:rPr>
              <a:t>Heads down, eyes closed</a:t>
            </a:r>
            <a:endParaRPr lang="en-US" dirty="0">
              <a:latin typeface="Arial" charset="0"/>
            </a:endParaRPr>
          </a:p>
        </p:txBody>
      </p:sp>
      <p:sp>
        <p:nvSpPr>
          <p:cNvPr id="6" name="Date Placeholder 5"/>
          <p:cNvSpPr>
            <a:spLocks noGrp="1"/>
          </p:cNvSpPr>
          <p:nvPr>
            <p:ph type="dt" sz="quarter" idx="10"/>
          </p:nvPr>
        </p:nvSpPr>
        <p:spPr/>
        <p:txBody>
          <a:bodyPr/>
          <a:lstStyle/>
          <a:p>
            <a:pPr>
              <a:defRPr/>
            </a:pPr>
            <a:r>
              <a:rPr lang="en-US" smtClean="0"/>
              <a:t>Developed by Rubenstein, Jeremy. </a:t>
            </a:r>
            <a:endParaRPr lang="en-US"/>
          </a:p>
        </p:txBody>
      </p:sp>
      <p:sp>
        <p:nvSpPr>
          <p:cNvPr id="7" name="Footer Placeholder 6"/>
          <p:cNvSpPr>
            <a:spLocks noGrp="1"/>
          </p:cNvSpPr>
          <p:nvPr>
            <p:ph type="ftr" sz="quarter" idx="11"/>
          </p:nvPr>
        </p:nvSpPr>
        <p:spPr/>
        <p:txBody>
          <a:bodyPr/>
          <a:lstStyle/>
          <a:p>
            <a:pPr>
              <a:defRPr/>
            </a:pPr>
            <a:r>
              <a:rPr lang="en-US" smtClean="0"/>
              <a:t>Property of Box Out Productions, LLC</a:t>
            </a:r>
            <a:endParaRPr lang="en-US"/>
          </a:p>
        </p:txBody>
      </p:sp>
      <p:pic>
        <p:nvPicPr>
          <p:cNvPr id="8" name="Picture 7"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9" name="Picture 8" descr="Screen Shot 2017-08-02 at 11.19.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spTree>
    <p:extLst>
      <p:ext uri="{BB962C8B-B14F-4D97-AF65-F5344CB8AC3E}">
        <p14:creationId xmlns:p14="http://schemas.microsoft.com/office/powerpoint/2010/main" val="131979308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Level Up!</a:t>
            </a:r>
            <a:endParaRPr lang="en-US" dirty="0"/>
          </a:p>
        </p:txBody>
      </p:sp>
      <p:sp>
        <p:nvSpPr>
          <p:cNvPr id="3" name="Subtitle 2"/>
          <p:cNvSpPr>
            <a:spLocks noGrp="1"/>
          </p:cNvSpPr>
          <p:nvPr>
            <p:ph type="subTitle" idx="1"/>
          </p:nvPr>
        </p:nvSpPr>
        <p:spPr>
          <a:xfrm>
            <a:off x="5294846" y="3505200"/>
            <a:ext cx="3835401" cy="1752600"/>
          </a:xfrm>
        </p:spPr>
        <p:txBody>
          <a:bodyPr/>
          <a:lstStyle/>
          <a:p>
            <a:r>
              <a:rPr lang="en-US" dirty="0" smtClean="0"/>
              <a:t>We have a clear definition of bullying and conflicts!</a:t>
            </a:r>
          </a:p>
        </p:txBody>
      </p:sp>
      <p:sp>
        <p:nvSpPr>
          <p:cNvPr id="4" name="Date Placeholder 3"/>
          <p:cNvSpPr>
            <a:spLocks noGrp="1"/>
          </p:cNvSpPr>
          <p:nvPr>
            <p:ph type="dt" sz="half" idx="10"/>
          </p:nvPr>
        </p:nvSpPr>
        <p:spPr/>
        <p:txBody>
          <a:bodyPr/>
          <a:lstStyle/>
          <a:p>
            <a:pPr>
              <a:defRPr/>
            </a:pPr>
            <a:r>
              <a:rPr lang="en-US" smtClean="0"/>
              <a:t>Developed by Rubenstein, Jeremy. </a:t>
            </a:r>
            <a:endParaRPr lang="en-US" dirty="0"/>
          </a:p>
        </p:txBody>
      </p:sp>
      <p:sp>
        <p:nvSpPr>
          <p:cNvPr id="5" name="Footer Placeholder 4"/>
          <p:cNvSpPr>
            <a:spLocks noGrp="1"/>
          </p:cNvSpPr>
          <p:nvPr>
            <p:ph type="ftr" sz="quarter" idx="11"/>
          </p:nvPr>
        </p:nvSpPr>
        <p:spPr/>
        <p:txBody>
          <a:bodyPr/>
          <a:lstStyle/>
          <a:p>
            <a:pPr>
              <a:defRPr/>
            </a:pPr>
            <a:r>
              <a:rPr lang="en-US" smtClean="0"/>
              <a:t>Property of Box Out Productions, LLC</a:t>
            </a:r>
            <a:endParaRPr lang="en-US" dirty="0"/>
          </a:p>
        </p:txBody>
      </p:sp>
      <p:pic>
        <p:nvPicPr>
          <p:cNvPr id="9" name="Super Mario Bros. (NES)- Level 1-1 (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2200" y="1249445"/>
            <a:ext cx="5486400" cy="5105400"/>
          </a:xfrm>
          <a:prstGeom prst="rect">
            <a:avLst/>
          </a:prstGeom>
        </p:spPr>
      </p:pic>
      <p:pic>
        <p:nvPicPr>
          <p:cNvPr id="7" name="Picture 6" descr="Screen Shot 2017-08-02 at 11.19.48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093200" cy="1164332"/>
          </a:xfrm>
          <a:prstGeom prst="rect">
            <a:avLst/>
          </a:prstGeom>
        </p:spPr>
      </p:pic>
      <p:pic>
        <p:nvPicPr>
          <p:cNvPr id="8" name="Picture 7" descr="Screen Shot 2017-08-02 at 11.20.00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454297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317500" y="714375"/>
            <a:ext cx="8637588" cy="769938"/>
          </a:xfrm>
        </p:spPr>
        <p:txBody>
          <a:bodyPr/>
          <a:lstStyle/>
          <a:p>
            <a:r>
              <a:rPr lang="en-US">
                <a:latin typeface="Arial" charset="0"/>
              </a:rPr>
              <a:t>Contact information</a:t>
            </a:r>
          </a:p>
        </p:txBody>
      </p:sp>
      <p:sp>
        <p:nvSpPr>
          <p:cNvPr id="83970" name="Content Placeholder 2"/>
          <p:cNvSpPr>
            <a:spLocks noGrp="1"/>
          </p:cNvSpPr>
          <p:nvPr>
            <p:ph sz="quarter" idx="1"/>
          </p:nvPr>
        </p:nvSpPr>
        <p:spPr>
          <a:xfrm>
            <a:off x="328613" y="1941513"/>
            <a:ext cx="5462587" cy="1981200"/>
          </a:xfrm>
        </p:spPr>
        <p:txBody>
          <a:bodyPr/>
          <a:lstStyle/>
          <a:p>
            <a:pPr>
              <a:buFont typeface="Wingdings" charset="0"/>
              <a:buNone/>
            </a:pPr>
            <a:r>
              <a:rPr lang="en-US" dirty="0" smtClean="0">
                <a:latin typeface="Arial" charset="0"/>
                <a:hlinkClick r:id="rId3"/>
              </a:rPr>
              <a:t>Jeremy@boxoutbullying.com</a:t>
            </a:r>
            <a:endParaRPr lang="en-US" dirty="0" smtClean="0">
              <a:latin typeface="Arial" charset="0"/>
            </a:endParaRPr>
          </a:p>
          <a:p>
            <a:pPr>
              <a:buFont typeface="Wingdings" charset="0"/>
              <a:buNone/>
            </a:pPr>
            <a:r>
              <a:rPr lang="en-US" dirty="0" smtClean="0">
                <a:latin typeface="Arial" charset="0"/>
              </a:rPr>
              <a:t>(cell) 717.538.1235</a:t>
            </a:r>
          </a:p>
          <a:p>
            <a:pPr>
              <a:buFont typeface="Wingdings" charset="0"/>
              <a:buNone/>
            </a:pPr>
            <a:r>
              <a:rPr lang="en-US" dirty="0" smtClean="0">
                <a:latin typeface="Arial" charset="0"/>
              </a:rPr>
              <a:t>(office) 866.242.6185</a:t>
            </a:r>
          </a:p>
          <a:p>
            <a:pPr>
              <a:buFont typeface="Wingdings" charset="0"/>
              <a:buNone/>
            </a:pPr>
            <a:endParaRPr lang="en-US" dirty="0">
              <a:latin typeface="Arial" charset="0"/>
            </a:endParaRPr>
          </a:p>
        </p:txBody>
      </p:sp>
      <p:sp>
        <p:nvSpPr>
          <p:cNvPr id="83972" name="Text Placeholder 4"/>
          <p:cNvSpPr>
            <a:spLocks noGrp="1"/>
          </p:cNvSpPr>
          <p:nvPr>
            <p:ph type="body" sz="half" idx="3"/>
          </p:nvPr>
        </p:nvSpPr>
        <p:spPr>
          <a:xfrm>
            <a:off x="304800" y="4876800"/>
            <a:ext cx="8839200" cy="1981200"/>
          </a:xfrm>
        </p:spPr>
        <p:txBody>
          <a:bodyPr/>
          <a:lstStyle/>
          <a:p>
            <a:pPr marL="0" indent="0">
              <a:buNone/>
            </a:pPr>
            <a:r>
              <a:rPr lang="en-US" sz="5400" dirty="0" smtClean="0">
                <a:latin typeface="Arial" charset="0"/>
                <a:hlinkClick r:id="rId4"/>
              </a:rPr>
              <a:t>boxoutbullying.com</a:t>
            </a:r>
            <a:endParaRPr lang="en-US" sz="5400" dirty="0">
              <a:latin typeface="Arial" charset="0"/>
            </a:endParaRPr>
          </a:p>
          <a:p>
            <a:pPr>
              <a:buFont typeface="Wingdings" charset="0"/>
              <a:buNone/>
            </a:pPr>
            <a:r>
              <a:rPr lang="en-US" dirty="0">
                <a:latin typeface="Arial" charset="0"/>
              </a:rPr>
              <a:t>	</a:t>
            </a:r>
          </a:p>
        </p:txBody>
      </p:sp>
      <p:sp>
        <p:nvSpPr>
          <p:cNvPr id="6" name="Footer Placeholder 5"/>
          <p:cNvSpPr>
            <a:spLocks noGrp="1"/>
          </p:cNvSpPr>
          <p:nvPr>
            <p:ph type="ftr" sz="quarter" idx="11"/>
          </p:nvPr>
        </p:nvSpPr>
        <p:spPr/>
        <p:txBody>
          <a:bodyPr/>
          <a:lstStyle/>
          <a:p>
            <a:pPr>
              <a:defRPr/>
            </a:pPr>
            <a:r>
              <a:rPr lang="en-US"/>
              <a:t>Property of Box Out Productions, LLC</a:t>
            </a:r>
          </a:p>
        </p:txBody>
      </p:sp>
      <p:sp>
        <p:nvSpPr>
          <p:cNvPr id="7" name="Date Placeholder 6"/>
          <p:cNvSpPr>
            <a:spLocks noGrp="1"/>
          </p:cNvSpPr>
          <p:nvPr>
            <p:ph type="dt" sz="quarter" idx="10"/>
          </p:nvPr>
        </p:nvSpPr>
        <p:spPr/>
        <p:txBody>
          <a:bodyPr/>
          <a:lstStyle/>
          <a:p>
            <a:pPr>
              <a:defRPr/>
            </a:pPr>
            <a:r>
              <a:rPr lang="en-US"/>
              <a:t>Developed by Rubenstein, Jeremy. </a:t>
            </a:r>
          </a:p>
        </p:txBody>
      </p:sp>
      <p:pic>
        <p:nvPicPr>
          <p:cNvPr id="4" name="Content Placeholder 3" descr="Screen Shot 2014-11-10 at 1.41.39 AM.png"/>
          <p:cNvPicPr>
            <a:picLocks noGrp="1" noChangeAspect="1"/>
          </p:cNvPicPr>
          <p:nvPr>
            <p:ph sz="quarter" idx="2"/>
          </p:nvPr>
        </p:nvPicPr>
        <p:blipFill>
          <a:blip r:embed="rId5">
            <a:extLst>
              <a:ext uri="{28A0092B-C50C-407E-A947-70E740481C1C}">
                <a14:useLocalDpi xmlns:a14="http://schemas.microsoft.com/office/drawing/2010/main" val="0"/>
              </a:ext>
            </a:extLst>
          </a:blip>
          <a:srcRect l="23500" r="23500"/>
          <a:stretch>
            <a:fillRect/>
          </a:stretch>
        </p:blipFill>
        <p:spPr>
          <a:xfrm>
            <a:off x="6234124" y="1941513"/>
            <a:ext cx="2492364" cy="3316286"/>
          </a:xfrm>
        </p:spPr>
      </p:pic>
      <p:pic>
        <p:nvPicPr>
          <p:cNvPr id="8" name="Picture 7" descr="Screen Shot 2017-08-02 at 11.20.00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9" name="Picture 8" descr="Screen Shot 2017-08-02 at 11.19.48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093200" cy="1619250"/>
          </a:xfrm>
          <a:prstGeom prst="rect">
            <a:avLst/>
          </a:prstGeom>
        </p:spPr>
      </p:pic>
    </p:spTree>
    <p:extLst>
      <p:ext uri="{BB962C8B-B14F-4D97-AF65-F5344CB8AC3E}">
        <p14:creationId xmlns:p14="http://schemas.microsoft.com/office/powerpoint/2010/main" val="236847713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SCOPE OF SERVICES</a:t>
            </a:r>
            <a:endParaRPr lang="en-US" dirty="0"/>
          </a:p>
        </p:txBody>
      </p:sp>
      <p:sp>
        <p:nvSpPr>
          <p:cNvPr id="3" name="Content Placeholder 2"/>
          <p:cNvSpPr>
            <a:spLocks noGrp="1"/>
          </p:cNvSpPr>
          <p:nvPr>
            <p:ph idx="1"/>
          </p:nvPr>
        </p:nvSpPr>
        <p:spPr>
          <a:xfrm>
            <a:off x="5837504" y="1600200"/>
            <a:ext cx="3306496" cy="4525963"/>
          </a:xfrm>
        </p:spPr>
        <p:txBody>
          <a:bodyPr/>
          <a:lstStyle/>
          <a:p>
            <a:r>
              <a:rPr lang="en-US" dirty="0" smtClean="0"/>
              <a:t>Comprehensive Programming</a:t>
            </a:r>
          </a:p>
          <a:p>
            <a:pPr marL="0" indent="0">
              <a:buNone/>
            </a:pPr>
            <a:endParaRPr lang="en-US" dirty="0"/>
          </a:p>
          <a:p>
            <a:pPr marL="0" indent="0">
              <a:buNone/>
            </a:pPr>
            <a:r>
              <a:rPr lang="en-US" dirty="0" smtClean="0"/>
              <a:t>“Bullying doesn’t just affect school.  It affects the entire community”</a:t>
            </a:r>
          </a:p>
          <a:p>
            <a:pPr marL="0" indent="0">
              <a:buNone/>
            </a:pPr>
            <a:r>
              <a:rPr lang="en-US" dirty="0" smtClean="0"/>
              <a:t>-Jeremy R</a:t>
            </a:r>
            <a:endParaRPr lang="en-US" dirty="0"/>
          </a:p>
        </p:txBody>
      </p:sp>
      <p:pic>
        <p:nvPicPr>
          <p:cNvPr id="4" name="Picture 3"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5" name="Picture Placeholder 6" descr="Screen Shot 2015-10-20 at 12.45.14 PM.png"/>
          <p:cNvPicPr>
            <a:picLocks noChangeAspect="1"/>
          </p:cNvPicPr>
          <p:nvPr/>
        </p:nvPicPr>
        <p:blipFill>
          <a:blip r:embed="rId4">
            <a:extLst>
              <a:ext uri="{28A0092B-C50C-407E-A947-70E740481C1C}">
                <a14:useLocalDpi xmlns:a14="http://schemas.microsoft.com/office/drawing/2010/main" val="0"/>
              </a:ext>
            </a:extLst>
          </a:blip>
          <a:srcRect l="1735" r="1735"/>
          <a:stretch>
            <a:fillRect/>
          </a:stretch>
        </p:blipFill>
        <p:spPr>
          <a:xfrm>
            <a:off x="-1" y="1417638"/>
            <a:ext cx="5837505" cy="5017768"/>
          </a:xfrm>
          <a:prstGeom prst="rect">
            <a:avLst/>
          </a:prstGeom>
        </p:spPr>
      </p:pic>
    </p:spTree>
    <p:extLst>
      <p:ext uri="{BB962C8B-B14F-4D97-AF65-F5344CB8AC3E}">
        <p14:creationId xmlns:p14="http://schemas.microsoft.com/office/powerpoint/2010/main" val="16254730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SERVICES</a:t>
            </a:r>
            <a:endParaRPr lang="en-US" dirty="0"/>
          </a:p>
        </p:txBody>
      </p:sp>
      <p:sp>
        <p:nvSpPr>
          <p:cNvPr id="3" name="Content Placeholder 2"/>
          <p:cNvSpPr>
            <a:spLocks noGrp="1"/>
          </p:cNvSpPr>
          <p:nvPr>
            <p:ph idx="1"/>
          </p:nvPr>
        </p:nvSpPr>
        <p:spPr>
          <a:xfrm>
            <a:off x="5837504" y="1600200"/>
            <a:ext cx="3306496" cy="4525963"/>
          </a:xfrm>
        </p:spPr>
        <p:txBody>
          <a:bodyPr>
            <a:normAutofit lnSpcReduction="10000"/>
          </a:bodyPr>
          <a:lstStyle/>
          <a:p>
            <a:r>
              <a:rPr lang="en-US" dirty="0" smtClean="0"/>
              <a:t>Follow Up Activities, Lesson Plans</a:t>
            </a:r>
          </a:p>
          <a:p>
            <a:r>
              <a:rPr lang="en-US" dirty="0" smtClean="0"/>
              <a:t>Additional services</a:t>
            </a:r>
          </a:p>
          <a:p>
            <a:r>
              <a:rPr lang="en-US" dirty="0" smtClean="0"/>
              <a:t>*Banners</a:t>
            </a:r>
          </a:p>
          <a:p>
            <a:r>
              <a:rPr lang="en-US" dirty="0" smtClean="0"/>
              <a:t>*Handbooks</a:t>
            </a:r>
          </a:p>
          <a:p>
            <a:r>
              <a:rPr lang="en-US" dirty="0" smtClean="0"/>
              <a:t>*Website Resources</a:t>
            </a:r>
            <a:endParaRPr lang="en-US" dirty="0"/>
          </a:p>
        </p:txBody>
      </p:sp>
      <p:pic>
        <p:nvPicPr>
          <p:cNvPr id="4" name="Picture 3" descr="Screen Shot 2017-08-02 at 1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7" name="Picture 6" descr="Screen Shot 2015-10-20 at 12.50.19 PM.png"/>
          <p:cNvPicPr>
            <a:picLocks noGrp="1" noChangeAspect="1"/>
          </p:cNvPicPr>
          <p:nvPr/>
        </p:nvPicPr>
        <p:blipFill>
          <a:blip r:embed="rId4">
            <a:extLst>
              <a:ext uri="{28A0092B-C50C-407E-A947-70E740481C1C}">
                <a14:useLocalDpi xmlns:a14="http://schemas.microsoft.com/office/drawing/2010/main" val="0"/>
              </a:ext>
            </a:extLst>
          </a:blip>
          <a:srcRect l="947" r="947"/>
          <a:stretch>
            <a:fillRect/>
          </a:stretch>
        </p:blipFill>
        <p:spPr bwMode="auto">
          <a:xfrm>
            <a:off x="0" y="1417638"/>
            <a:ext cx="6032903" cy="497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Tree>
    <p:extLst>
      <p:ext uri="{BB962C8B-B14F-4D97-AF65-F5344CB8AC3E}">
        <p14:creationId xmlns:p14="http://schemas.microsoft.com/office/powerpoint/2010/main" val="9724877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9437"/>
            <a:ext cx="7772400" cy="4486416"/>
          </a:xfrm>
        </p:spPr>
        <p:txBody>
          <a:bodyPr>
            <a:normAutofit/>
          </a:bodyPr>
          <a:lstStyle/>
          <a:p>
            <a:r>
              <a:rPr lang="en-US" dirty="0"/>
              <a:t>Nothing About </a:t>
            </a:r>
            <a:r>
              <a:rPr lang="en-US" dirty="0" smtClean="0"/>
              <a:t/>
            </a:r>
            <a:br>
              <a:rPr lang="en-US" dirty="0" smtClean="0"/>
            </a:br>
            <a:r>
              <a:rPr lang="en-US" dirty="0" smtClean="0"/>
              <a:t>Our </a:t>
            </a:r>
            <a:r>
              <a:rPr lang="en-US" dirty="0"/>
              <a:t>Programming </a:t>
            </a:r>
            <a:r>
              <a:rPr lang="en-US" dirty="0" smtClean="0"/>
              <a:t/>
            </a:r>
            <a:br>
              <a:rPr lang="en-US" dirty="0" smtClean="0"/>
            </a:br>
            <a:r>
              <a:rPr lang="en-US" dirty="0" smtClean="0"/>
              <a:t>Is </a:t>
            </a:r>
            <a:br>
              <a:rPr lang="en-US" dirty="0" smtClean="0"/>
            </a:br>
            <a:r>
              <a:rPr lang="en-US" dirty="0" smtClean="0"/>
              <a:t>Original</a:t>
            </a:r>
            <a:endParaRPr lang="en-US" dirty="0"/>
          </a:p>
        </p:txBody>
      </p:sp>
      <p:sp>
        <p:nvSpPr>
          <p:cNvPr id="3" name="Subtitle 2"/>
          <p:cNvSpPr>
            <a:spLocks noGrp="1"/>
          </p:cNvSpPr>
          <p:nvPr>
            <p:ph type="subTitle" idx="1"/>
          </p:nvPr>
        </p:nvSpPr>
        <p:spPr>
          <a:xfrm flipV="1">
            <a:off x="1371600" y="5638799"/>
            <a:ext cx="6400800" cy="503273"/>
          </a:xfrm>
        </p:spPr>
        <p:txBody>
          <a:bodyPr>
            <a:normAutofit fontScale="92500" lnSpcReduction="10000"/>
          </a:bodyPr>
          <a:lstStyle/>
          <a:p>
            <a:endParaRPr lang="en-US" dirty="0" smtClean="0"/>
          </a:p>
          <a:p>
            <a:endParaRPr lang="en-US" dirty="0"/>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6" name="Picture 5" descr="Screen Shot 2017-08-16 at 5.07.11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16248"/>
            <a:ext cx="8915019" cy="3125823"/>
          </a:xfrm>
          <a:prstGeom prst="rect">
            <a:avLst/>
          </a:prstGeom>
        </p:spPr>
      </p:pic>
      <p:pic>
        <p:nvPicPr>
          <p:cNvPr id="7" name="Picture 6" descr="Screen Shot 2017-08-16 at 5.08.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321862" cy="2935306"/>
          </a:xfrm>
          <a:prstGeom prst="rect">
            <a:avLst/>
          </a:prstGeom>
        </p:spPr>
      </p:pic>
    </p:spTree>
    <p:extLst>
      <p:ext uri="{BB962C8B-B14F-4D97-AF65-F5344CB8AC3E}">
        <p14:creationId xmlns:p14="http://schemas.microsoft.com/office/powerpoint/2010/main" val="3200837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strVal val="#ppt_w*0.70"/>
                                          </p:val>
                                        </p:tav>
                                        <p:tav tm="100000">
                                          <p:val>
                                            <p:strVal val="#ppt_w"/>
                                          </p:val>
                                        </p:tav>
                                      </p:tavLst>
                                    </p:anim>
                                    <p:anim calcmode="lin" valueType="num">
                                      <p:cBhvr>
                                        <p:cTn id="19" dur="1000" fill="hold"/>
                                        <p:tgtEl>
                                          <p:spTgt spid="7"/>
                                        </p:tgtEl>
                                        <p:attrNameLst>
                                          <p:attrName>ppt_h</p:attrName>
                                        </p:attrNameLst>
                                      </p:cBhvr>
                                      <p:tavLst>
                                        <p:tav tm="0">
                                          <p:val>
                                            <p:strVal val="#ppt_h"/>
                                          </p:val>
                                        </p:tav>
                                        <p:tav tm="100000">
                                          <p:val>
                                            <p:strVal val="#ppt_h"/>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4</a:t>
            </a:r>
            <a:endParaRPr lang="en-US" dirty="0"/>
          </a:p>
        </p:txBody>
      </p:sp>
      <p:sp>
        <p:nvSpPr>
          <p:cNvPr id="3" name="Subtitle 2"/>
          <p:cNvSpPr>
            <a:spLocks noGrp="1"/>
          </p:cNvSpPr>
          <p:nvPr>
            <p:ph type="subTitle" idx="1"/>
          </p:nvPr>
        </p:nvSpPr>
        <p:spPr>
          <a:xfrm>
            <a:off x="233926" y="3274465"/>
            <a:ext cx="8859274" cy="2364335"/>
          </a:xfrm>
        </p:spPr>
        <p:txBody>
          <a:bodyPr>
            <a:normAutofit/>
          </a:bodyPr>
          <a:lstStyle/>
          <a:p>
            <a:r>
              <a:rPr lang="en-US" sz="4800" dirty="0">
                <a:solidFill>
                  <a:srgbClr val="000000"/>
                </a:solidFill>
              </a:rPr>
              <a:t>Are there some common misconception you can help shed light on regarding </a:t>
            </a:r>
            <a:r>
              <a:rPr lang="en-US" sz="4800" dirty="0" smtClean="0">
                <a:solidFill>
                  <a:srgbClr val="000000"/>
                </a:solidFill>
              </a:rPr>
              <a:t>bullying?</a:t>
            </a:r>
            <a:endParaRPr lang="en-US" sz="4800" dirty="0">
              <a:solidFill>
                <a:srgbClr val="000000"/>
              </a:solidFill>
            </a:endParaRPr>
          </a:p>
        </p:txBody>
      </p:sp>
      <p:pic>
        <p:nvPicPr>
          <p:cNvPr id="4" name="Picture 3" descr="Screen Shot 2017-08-02 at 11.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5" name="Picture 4" descr="Screen Shot 2017-08-02 at 11.20.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spTree>
    <p:extLst>
      <p:ext uri="{BB962C8B-B14F-4D97-AF65-F5344CB8AC3E}">
        <p14:creationId xmlns:p14="http://schemas.microsoft.com/office/powerpoint/2010/main" val="40273013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 Shot 2016-08-14 at 9.54.08 PM.png"/>
          <p:cNvPicPr>
            <a:picLocks noGrp="1" noChangeAspect="1"/>
          </p:cNvPicPr>
          <p:nvPr>
            <p:ph idx="1"/>
          </p:nvPr>
        </p:nvPicPr>
        <p:blipFill>
          <a:blip r:embed="rId3">
            <a:extLst>
              <a:ext uri="{28A0092B-C50C-407E-A947-70E740481C1C}">
                <a14:useLocalDpi xmlns:a14="http://schemas.microsoft.com/office/drawing/2010/main" val="0"/>
              </a:ext>
            </a:extLst>
          </a:blip>
          <a:srcRect t="13618" b="13618"/>
          <a:stretch>
            <a:fillRect/>
          </a:stretch>
        </p:blipFill>
        <p:spPr>
          <a:xfrm>
            <a:off x="228600" y="1832057"/>
            <a:ext cx="8208962" cy="3346557"/>
          </a:xfrm>
        </p:spPr>
      </p:pic>
      <p:sp>
        <p:nvSpPr>
          <p:cNvPr id="4" name="Date Placeholder 3"/>
          <p:cNvSpPr>
            <a:spLocks noGrp="1"/>
          </p:cNvSpPr>
          <p:nvPr>
            <p:ph type="dt" sz="half" idx="10"/>
          </p:nvPr>
        </p:nvSpPr>
        <p:spPr/>
        <p:txBody>
          <a:bodyPr/>
          <a:lstStyle/>
          <a:p>
            <a:pPr>
              <a:defRPr/>
            </a:pPr>
            <a:r>
              <a:rPr lang="en-US" dirty="0" smtClean="0"/>
              <a:t>Developed by Rubenstein, Jeremy. </a:t>
            </a:r>
            <a:endParaRPr lang="en-US" dirty="0"/>
          </a:p>
        </p:txBody>
      </p:sp>
      <p:sp>
        <p:nvSpPr>
          <p:cNvPr id="5" name="Footer Placeholder 4"/>
          <p:cNvSpPr>
            <a:spLocks noGrp="1"/>
          </p:cNvSpPr>
          <p:nvPr>
            <p:ph type="ftr" sz="quarter" idx="11"/>
          </p:nvPr>
        </p:nvSpPr>
        <p:spPr/>
        <p:txBody>
          <a:bodyPr/>
          <a:lstStyle/>
          <a:p>
            <a:pPr>
              <a:defRPr/>
            </a:pPr>
            <a:r>
              <a:rPr lang="en-US" smtClean="0"/>
              <a:t>Property of Box Out Productions, LLC</a:t>
            </a:r>
            <a:endParaRPr lang="en-US"/>
          </a:p>
        </p:txBody>
      </p:sp>
      <p:pic>
        <p:nvPicPr>
          <p:cNvPr id="7" name="Picture 6" descr="Screen Shot 2017-08-02 at 11.19.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093200" cy="1459436"/>
          </a:xfrm>
          <a:prstGeom prst="rect">
            <a:avLst/>
          </a:prstGeom>
        </p:spPr>
      </p:pic>
      <p:pic>
        <p:nvPicPr>
          <p:cNvPr id="8" name="Picture 7" descr="Screen Shot 2017-08-02 at 11.20.0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945852"/>
            <a:ext cx="9144000" cy="912148"/>
          </a:xfrm>
          <a:prstGeom prst="rect">
            <a:avLst/>
          </a:prstGeom>
        </p:spPr>
      </p:pic>
      <p:pic>
        <p:nvPicPr>
          <p:cNvPr id="9" name="Content Placeholder 7" descr="Screen Shot 2016-08-14 at 10.04.07 PM.png"/>
          <p:cNvPicPr>
            <a:picLocks noGrp="1" noChangeAspect="1"/>
          </p:cNvPicPr>
          <p:nvPr>
            <p:ph idx="1"/>
          </p:nvPr>
        </p:nvPicPr>
        <p:blipFill>
          <a:blip r:embed="rId6">
            <a:extLst>
              <a:ext uri="{28A0092B-C50C-407E-A947-70E740481C1C}">
                <a14:useLocalDpi xmlns:a14="http://schemas.microsoft.com/office/drawing/2010/main" val="0"/>
              </a:ext>
            </a:extLst>
          </a:blip>
          <a:srcRect t="3019" b="3019"/>
          <a:stretch>
            <a:fillRect/>
          </a:stretch>
        </p:blipFill>
        <p:spPr>
          <a:xfrm>
            <a:off x="457200" y="1600200"/>
            <a:ext cx="8229600" cy="4525963"/>
          </a:xfrm>
        </p:spPr>
      </p:pic>
    </p:spTree>
    <p:extLst>
      <p:ext uri="{BB962C8B-B14F-4D97-AF65-F5344CB8AC3E}">
        <p14:creationId xmlns:p14="http://schemas.microsoft.com/office/powerpoint/2010/main" val="13787192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84369</TotalTime>
  <Words>3967</Words>
  <Application>Microsoft Macintosh PowerPoint</Application>
  <PresentationFormat>On-screen Show (4:3)</PresentationFormat>
  <Paragraphs>446</Paragraphs>
  <Slides>46</Slides>
  <Notes>43</Notes>
  <HiddenSlides>0</HiddenSlides>
  <MMClips>2</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Box Out Bullying  Parent &amp; Caregiver Workshop</vt:lpstr>
      <vt:lpstr>Question 3</vt:lpstr>
      <vt:lpstr>PowerPoint Presentation</vt:lpstr>
      <vt:lpstr>PowerPoint Presentation</vt:lpstr>
      <vt:lpstr>Answer: SCOPE OF SERVICES</vt:lpstr>
      <vt:lpstr>SCOPE OF SERVICES</vt:lpstr>
      <vt:lpstr>Nothing About  Our Programming  Is  Original</vt:lpstr>
      <vt:lpstr>Question 4</vt:lpstr>
      <vt:lpstr>PowerPoint Presentation</vt:lpstr>
      <vt:lpstr>PowerPoint Presentation</vt:lpstr>
      <vt:lpstr>Answer: Understanding Misdirection's Let’s Get The Facts!</vt:lpstr>
      <vt:lpstr>True or False?</vt:lpstr>
      <vt:lpstr>True or False?</vt:lpstr>
      <vt:lpstr>When Bullying Is Harassment</vt:lpstr>
      <vt:lpstr>True or False?</vt:lpstr>
      <vt:lpstr>True or False?</vt:lpstr>
      <vt:lpstr>True or False?</vt:lpstr>
      <vt:lpstr>True or False?</vt:lpstr>
      <vt:lpstr>Bullying - True or False?</vt:lpstr>
      <vt:lpstr>True or False?</vt:lpstr>
      <vt:lpstr>Bullying - True or False?</vt:lpstr>
      <vt:lpstr>True or False?</vt:lpstr>
      <vt:lpstr>Bullying - True or False?</vt:lpstr>
      <vt:lpstr>True or False?</vt:lpstr>
      <vt:lpstr>Bullying - True or False?</vt:lpstr>
      <vt:lpstr>True or False?</vt:lpstr>
      <vt:lpstr>Parenting - True or False?</vt:lpstr>
      <vt:lpstr>True or False?</vt:lpstr>
      <vt:lpstr>PowerPoint Presentation</vt:lpstr>
      <vt:lpstr>Parenting - True or False?</vt:lpstr>
      <vt:lpstr>True or False?</vt:lpstr>
      <vt:lpstr>PowerPoint Presentation</vt:lpstr>
      <vt:lpstr>WHAT IS BULLYING?</vt:lpstr>
      <vt:lpstr>Old Bridge School District: Anti-Bullying Code Of Conduct, 2010</vt:lpstr>
      <vt:lpstr>PowerPoint Presentation</vt:lpstr>
      <vt:lpstr>PowerPoint Presentation</vt:lpstr>
      <vt:lpstr>“Bullying is when a stronger person, hurts or frightens someone, again and again (on purpose).  And that person who is being bullied cannot easily defend themselves.” </vt:lpstr>
      <vt:lpstr>“Bullying is when does something mean to someone else many, many times.” </vt:lpstr>
      <vt:lpstr>“Bullying is when a stronger person, hurts or frightens someone, again and again (on purpose).  And that person who is being bullied cannot easily defend themselves.” </vt:lpstr>
      <vt:lpstr>PowerPoint Presentation</vt:lpstr>
      <vt:lpstr> Game – Heads Up 7 up</vt:lpstr>
      <vt:lpstr> Real Fighting</vt:lpstr>
      <vt:lpstr> Solve Conflicts With Words</vt:lpstr>
      <vt:lpstr> Game – Heads Up 7 up</vt:lpstr>
      <vt:lpstr>Level Up!</vt:lpstr>
      <vt:lpstr>Contact information</vt:lpstr>
    </vt:vector>
  </TitlesOfParts>
  <Company>Box Out BUllying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Rubenstein</dc:creator>
  <cp:lastModifiedBy>Jeremy Rubenstein</cp:lastModifiedBy>
  <cp:revision>218</cp:revision>
  <dcterms:created xsi:type="dcterms:W3CDTF">2017-08-02T15:18:46Z</dcterms:created>
  <dcterms:modified xsi:type="dcterms:W3CDTF">2018-07-11T13:23:11Z</dcterms:modified>
</cp:coreProperties>
</file>