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8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0" r:id="rId13"/>
    <p:sldId id="269" r:id="rId14"/>
    <p:sldId id="270" r:id="rId15"/>
    <p:sldId id="281" r:id="rId16"/>
    <p:sldId id="271" r:id="rId17"/>
    <p:sldId id="272" r:id="rId18"/>
    <p:sldId id="282" r:id="rId19"/>
    <p:sldId id="273" r:id="rId20"/>
    <p:sldId id="274" r:id="rId21"/>
    <p:sldId id="275" r:id="rId22"/>
    <p:sldId id="279" r:id="rId23"/>
    <p:sldId id="258" r:id="rId24"/>
    <p:sldId id="256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2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B30F-11BB-4841-A711-2577AD83645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2C6B5-C553-EF45-B5CC-E08DAE59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spcBef>
                <a:spcPct val="50000"/>
              </a:spcBef>
              <a:buFontTx/>
              <a:buAutoNum type="arabicParenR"/>
              <a:defRPr/>
            </a:pPr>
            <a:r>
              <a:rPr lang="en-US" dirty="0" smtClean="0">
                <a:solidFill>
                  <a:schemeClr val="accent2"/>
                </a:solidFill>
              </a:rPr>
              <a:t>to plan and make decisions, to </a:t>
            </a:r>
            <a:r>
              <a:rPr lang="ja-JP" altLang="en-US" dirty="0" smtClean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 smtClean="0">
                <a:solidFill>
                  <a:schemeClr val="accent2"/>
                </a:solidFill>
              </a:rPr>
              <a:t>check in,</a:t>
            </a:r>
            <a:r>
              <a:rPr lang="ja-JP" altLang="en-US" dirty="0" smtClean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 smtClean="0">
                <a:solidFill>
                  <a:schemeClr val="accent2"/>
                </a:solidFill>
              </a:rPr>
              <a:t> and</a:t>
            </a:r>
          </a:p>
          <a:p>
            <a:pPr marL="742950" indent="-742950">
              <a:spcBef>
                <a:spcPct val="50000"/>
              </a:spcBef>
              <a:buFontTx/>
              <a:buAutoNum type="arabicParenR"/>
              <a:defRPr/>
            </a:pPr>
            <a:r>
              <a:rPr lang="en-US" dirty="0" smtClean="0">
                <a:solidFill>
                  <a:schemeClr val="accent2"/>
                </a:solidFill>
              </a:rPr>
              <a:t> to solve problems or raise awareness.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2C6B5-C553-EF45-B5CC-E08DAE59C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chemeClr val="accent2"/>
                </a:solidFill>
                <a:cs typeface="+mn-cs"/>
              </a:rPr>
              <a:t>Both academic and social issues are appropriate topics for consideration. 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2C6B5-C553-EF45-B5CC-E08DAE59CC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  <a:cs typeface="+mn-cs"/>
              </a:rPr>
              <a:t>Depending on their purpose, class meetings can be a regularly scheduled part of the school day, week or can occur as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2C6B5-C553-EF45-B5CC-E08DAE59CC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9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2C6B5-C553-EF45-B5CC-E08DAE59CC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8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7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8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6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7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0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30A2-21C9-0448-8D55-2E3187A4551E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4CC8-4394-E940-A532-2255C4D5F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3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029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charset="0"/>
                <a:ea typeface="ＭＳ Ｐゴシック" charset="0"/>
              </a:rPr>
              <a:t/>
            </a:r>
            <a:br>
              <a:rPr lang="en-US" b="1" dirty="0" smtClean="0">
                <a:latin typeface="Times New Roman" charset="0"/>
                <a:ea typeface="ＭＳ Ｐゴシック" charset="0"/>
              </a:rPr>
            </a:br>
            <a:r>
              <a:rPr lang="en-US" b="1" dirty="0">
                <a:latin typeface="Times New Roman" charset="0"/>
                <a:ea typeface="ＭＳ Ｐゴシック" charset="0"/>
              </a:rPr>
              <a:t/>
            </a:r>
            <a:br>
              <a:rPr lang="en-US" b="1" dirty="0">
                <a:latin typeface="Times New Roman" charset="0"/>
                <a:ea typeface="ＭＳ Ｐゴシック" charset="0"/>
              </a:rPr>
            </a:br>
            <a:r>
              <a:rPr lang="en-US" b="1" dirty="0" smtClean="0">
                <a:latin typeface="Times New Roman" charset="0"/>
                <a:ea typeface="ＭＳ Ｐゴシック" charset="0"/>
              </a:rPr>
              <a:t/>
            </a:r>
            <a:br>
              <a:rPr lang="en-US" b="1" dirty="0" smtClean="0">
                <a:latin typeface="Times New Roman" charset="0"/>
                <a:ea typeface="ＭＳ Ｐゴシック" charset="0"/>
              </a:rPr>
            </a:br>
            <a:r>
              <a:rPr lang="en-US" b="1" dirty="0">
                <a:latin typeface="Times New Roman" charset="0"/>
                <a:ea typeface="ＭＳ Ｐゴシック" charset="0"/>
              </a:rPr>
              <a:t/>
            </a:r>
            <a:br>
              <a:rPr lang="en-US" b="1" dirty="0">
                <a:latin typeface="Times New Roman" charset="0"/>
                <a:ea typeface="ＭＳ Ｐゴシック" charset="0"/>
              </a:rPr>
            </a:br>
            <a:r>
              <a:rPr lang="en-US" b="1" dirty="0" smtClean="0">
                <a:latin typeface="Times New Roman" charset="0"/>
                <a:ea typeface="ＭＳ Ｐゴシック" charset="0"/>
              </a:rPr>
              <a:t/>
            </a:r>
            <a:br>
              <a:rPr lang="en-US" b="1" dirty="0" smtClean="0">
                <a:latin typeface="Times New Roman" charset="0"/>
                <a:ea typeface="ＭＳ Ｐゴシック" charset="0"/>
              </a:rPr>
            </a:br>
            <a:r>
              <a:rPr lang="en-US" b="1" dirty="0">
                <a:latin typeface="Times New Roman" charset="0"/>
                <a:ea typeface="ＭＳ Ｐゴシック" charset="0"/>
              </a:rPr>
              <a:t/>
            </a:r>
            <a:br>
              <a:rPr lang="en-US" b="1" dirty="0">
                <a:latin typeface="Times New Roman" charset="0"/>
                <a:ea typeface="ＭＳ Ｐゴシック" charset="0"/>
              </a:rPr>
            </a:br>
            <a:r>
              <a:rPr lang="en-US" b="1" dirty="0" smtClean="0">
                <a:latin typeface="Times New Roman" charset="0"/>
                <a:ea typeface="ＭＳ Ｐゴシック" charset="0"/>
              </a:rPr>
              <a:t>Class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marL="0" indent="0" algn="ctr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 algn="ctr"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Building Community in the Classroom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  <p:pic>
        <p:nvPicPr>
          <p:cNvPr id="6" name="Picture 5" descr="Screen Shot 2017-08-02 at 11.19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2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Attitude toward school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What really works for me at school?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What can I do when school is not much fun?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What can I do when I</a:t>
            </a:r>
            <a:r>
              <a:rPr lang="ja-JP" alt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m becoming turned off to school?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Places and activities that are not routine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		How can we make a field trip, 	guest 	speaker, or assembly work for 	everyone?</a:t>
            </a:r>
          </a:p>
          <a:p>
            <a:pPr>
              <a:buFontTx/>
              <a:buChar char="•"/>
            </a:pPr>
            <a:endParaRPr lang="en-US" altLang="ja-JP" dirty="0" smtClean="0">
              <a:latin typeface="Arial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4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Lunch and Free Time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How can we make lunch free-time enjoyable for everyone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How can we help our friends do the right thing during lunch and free time?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Diversity/teasing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How can we help everyone feel respected?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What can we do when we see or are targets of teasing and harassment?</a:t>
            </a:r>
          </a:p>
          <a:p>
            <a:endParaRPr lang="en-US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2"/>
            <a:ext cx="9144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Establishing Ground Rules</a:t>
            </a:r>
            <a:br>
              <a:rPr lang="en-US" dirty="0" smtClean="0">
                <a:latin typeface="Times New Roman" charset="0"/>
                <a:ea typeface="ＭＳ Ｐゴシック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Listening and Getting a Turn to Speak</a:t>
            </a:r>
          </a:p>
          <a:p>
            <a:pPr>
              <a:defRPr/>
            </a:pPr>
            <a:r>
              <a:rPr lang="en-US" i="1" dirty="0" smtClean="0"/>
              <a:t>Important </a:t>
            </a:r>
            <a:r>
              <a:rPr lang="en-US" i="1" dirty="0"/>
              <a:t>to help students see that class meetings are about them coming to understandings as a group, and that this </a:t>
            </a:r>
            <a:r>
              <a:rPr lang="en-US" i="1" dirty="0" smtClean="0"/>
              <a:t>requires </a:t>
            </a:r>
            <a:r>
              <a:rPr lang="en-US" i="1" dirty="0"/>
              <a:t>them not to hog the floor and to speak and listen to teach other.  Need to help students learn to speak to each other</a:t>
            </a:r>
          </a:p>
          <a:p>
            <a:pPr>
              <a:defRPr/>
            </a:pPr>
            <a:r>
              <a:rPr lang="en-US" i="1" dirty="0"/>
              <a:t>Older kids can learn to have conversations without raising hands, without </a:t>
            </a:r>
            <a:r>
              <a:rPr lang="en-US" i="1" dirty="0" smtClean="0"/>
              <a:t>interrupting, </a:t>
            </a:r>
            <a:r>
              <a:rPr lang="en-US" i="1" dirty="0"/>
              <a:t>etc. with practice and time</a:t>
            </a:r>
          </a:p>
          <a:p>
            <a:pPr>
              <a:defRPr/>
            </a:pPr>
            <a:r>
              <a:rPr lang="en-US" dirty="0"/>
              <a:t>Raising hands, teacher can still call on them, but direct with speech or nods to talk to others.  </a:t>
            </a:r>
            <a:r>
              <a:rPr lang="en-US" dirty="0" smtClean="0"/>
              <a:t>NO one </a:t>
            </a:r>
            <a:r>
              <a:rPr lang="en-US" dirty="0"/>
              <a:t>has hands up while someone is talking</a:t>
            </a:r>
          </a:p>
          <a:p>
            <a:pPr>
              <a:defRPr/>
            </a:pPr>
            <a:r>
              <a:rPr lang="en-US" dirty="0"/>
              <a:t>Teddy bear, talking stick, wand.</a:t>
            </a:r>
          </a:p>
          <a:p>
            <a:pPr>
              <a:defRPr/>
            </a:pPr>
            <a:r>
              <a:rPr lang="en-US" b="1" dirty="0"/>
              <a:t>Avoiding put downs</a:t>
            </a:r>
          </a:p>
          <a:p>
            <a:pPr>
              <a:defRPr/>
            </a:pPr>
            <a:r>
              <a:rPr lang="en-US" dirty="0"/>
              <a:t>Ground rule</a:t>
            </a:r>
          </a:p>
          <a:p>
            <a:pPr>
              <a:defRPr/>
            </a:pPr>
            <a:r>
              <a:rPr lang="en-US" dirty="0"/>
              <a:t>Discuss problems without naming names</a:t>
            </a:r>
          </a:p>
          <a:p>
            <a:pPr>
              <a:defRPr/>
            </a:pPr>
            <a:r>
              <a:rPr lang="en-US" dirty="0"/>
              <a:t>Eventually need to learn to speak respectfully but deal with problems and take responsibility</a:t>
            </a:r>
          </a:p>
          <a:p>
            <a:pPr>
              <a:defRPr/>
            </a:pPr>
            <a:r>
              <a:rPr lang="en-US" dirty="0"/>
              <a:t>Norm is on solving problems</a:t>
            </a:r>
          </a:p>
          <a:p>
            <a:pPr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endParaRPr lang="en-US" dirty="0"/>
          </a:p>
        </p:txBody>
      </p:sp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Establishing Ground Rules</a:t>
            </a:r>
            <a:br>
              <a:rPr lang="en-US" dirty="0" smtClean="0">
                <a:latin typeface="Times New Roman" charset="0"/>
                <a:ea typeface="ＭＳ Ｐゴシック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latin typeface="Arial" charset="0"/>
                <a:ea typeface="ＭＳ Ｐゴシック" charset="0"/>
              </a:rPr>
              <a:t>DURATION</a:t>
            </a:r>
            <a:endParaRPr lang="en-US" b="1" u="sng" dirty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Depends on age and experience of students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Depends on topic(s) and purpose of the meeting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Primary concern is not too long or too short</a:t>
            </a:r>
          </a:p>
          <a:p>
            <a:pPr>
              <a:defRPr/>
            </a:pPr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want students to feel abridged or frustrated because they </a:t>
            </a:r>
            <a:r>
              <a:rPr lang="en-US" dirty="0" smtClean="0"/>
              <a:t>didn't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get to express their </a:t>
            </a:r>
            <a:r>
              <a:rPr lang="en-US" dirty="0" smtClean="0"/>
              <a:t>concerns.</a:t>
            </a:r>
            <a:endParaRPr lang="en-US" dirty="0"/>
          </a:p>
          <a:p>
            <a:pPr>
              <a:defRPr/>
            </a:pPr>
            <a:r>
              <a:rPr lang="en-US" dirty="0"/>
              <a:t>If an important topic comes up you want to be able to address it.</a:t>
            </a:r>
          </a:p>
          <a:p>
            <a:endParaRPr lang="en-US" dirty="0" smtClean="0">
              <a:latin typeface="Arial" charset="0"/>
              <a:ea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endParaRPr lang="en-US" dirty="0"/>
          </a:p>
        </p:txBody>
      </p:sp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0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How To Manage and Encourage Participation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		Brainstorming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		Small-Group Discussions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		Partner Chats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		Individual Reflection and Writing</a:t>
            </a:r>
          </a:p>
          <a:p>
            <a:endParaRPr lang="en-US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Partner Idea Lists - </a:t>
            </a:r>
            <a:r>
              <a:rPr lang="en-US" i="1" dirty="0"/>
              <a:t>you want them to brainstorm and </a:t>
            </a:r>
            <a:r>
              <a:rPr lang="en-US" i="1" dirty="0" smtClean="0"/>
              <a:t>record, encourage </a:t>
            </a:r>
            <a:r>
              <a:rPr lang="en-US" i="1" dirty="0"/>
              <a:t>them to listen carefully to each other – no </a:t>
            </a:r>
            <a:r>
              <a:rPr lang="en-US" i="1" dirty="0" smtClean="0"/>
              <a:t>interrupting!  Then have </a:t>
            </a:r>
            <a:r>
              <a:rPr lang="en-US" i="1" dirty="0"/>
              <a:t>them discuss lists, telling each other what they do or do not like about each idea and 				star he ideas that are most important to both </a:t>
            </a:r>
            <a:r>
              <a:rPr lang="en-US" i="1" dirty="0" smtClean="0"/>
              <a:t>partners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Collected Ideas - </a:t>
            </a:r>
            <a:r>
              <a:rPr lang="en-US" i="1" dirty="0" smtClean="0">
                <a:cs typeface="+mn-cs"/>
              </a:rPr>
              <a:t>one group give one idea, all groups with same idea raise hands. Invite another group to offer a different idea.</a:t>
            </a:r>
          </a:p>
          <a:p>
            <a:endParaRPr lang="en-US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6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en-US" b="1" dirty="0" smtClean="0">
                <a:latin typeface="Arial" charset="0"/>
                <a:ea typeface="ＭＳ Ｐゴシック" charset="0"/>
              </a:rPr>
              <a:t>(I) Nobody talking - </a:t>
            </a:r>
            <a:r>
              <a:rPr lang="en-US" dirty="0" smtClean="0"/>
              <a:t>Is it because they are so interested? – Ask them to tell their idea to a partner. </a:t>
            </a:r>
            <a:r>
              <a:rPr lang="en-US" sz="2400" dirty="0" smtClean="0"/>
              <a:t>Is </a:t>
            </a:r>
            <a:r>
              <a:rPr lang="en-US" sz="2400" dirty="0"/>
              <a:t>it because they are not interested - Rephrase the question, add interest, or </a:t>
            </a:r>
            <a:r>
              <a:rPr lang="en-US" sz="2400" dirty="0" smtClean="0"/>
              <a:t>drop.  Check, is </a:t>
            </a:r>
            <a:r>
              <a:rPr lang="en-US" sz="2400" dirty="0"/>
              <a:t>it because they have not heard the topic – Get their attention, check your timing, review the ground rules</a:t>
            </a:r>
          </a:p>
          <a:p>
            <a:pPr marL="914400" lvl="2" indent="0">
              <a:buNone/>
            </a:pPr>
            <a:endParaRPr lang="en-US" b="1" dirty="0" smtClean="0">
              <a:latin typeface="Arial" charset="0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b="1" dirty="0" smtClean="0">
                <a:latin typeface="Arial" charset="0"/>
                <a:ea typeface="ＭＳ Ｐゴシック" charset="0"/>
              </a:rPr>
              <a:t>(II) Side conversations - </a:t>
            </a:r>
            <a:r>
              <a:rPr lang="en-US" sz="2600" dirty="0"/>
              <a:t>Do they understand – Rephrase the </a:t>
            </a:r>
            <a:r>
              <a:rPr lang="en-US" sz="2600" dirty="0" smtClean="0"/>
              <a:t>question and </a:t>
            </a:r>
            <a:r>
              <a:rPr lang="en-US" sz="2600" dirty="0"/>
              <a:t>give </a:t>
            </a:r>
            <a:r>
              <a:rPr lang="en-US" sz="2600" dirty="0" smtClean="0"/>
              <a:t>more info? Are </a:t>
            </a:r>
            <a:r>
              <a:rPr lang="en-US" sz="2600" dirty="0"/>
              <a:t>they interested – add interest or </a:t>
            </a:r>
            <a:r>
              <a:rPr lang="en-US" sz="2600" dirty="0" smtClean="0"/>
              <a:t>drop topic.  Do </a:t>
            </a:r>
            <a:r>
              <a:rPr lang="en-US" sz="2600" dirty="0"/>
              <a:t>they need to think more, to formulate their ideas – work with partners, or write ideas </a:t>
            </a:r>
            <a:r>
              <a:rPr lang="en-US" sz="2600" dirty="0" smtClean="0"/>
              <a:t>down.</a:t>
            </a:r>
            <a:endParaRPr lang="en-US" sz="2600" dirty="0"/>
          </a:p>
          <a:p>
            <a:pPr lvl="2"/>
            <a:endParaRPr lang="en-US" b="1" dirty="0" smtClean="0"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2"/>
            <a:ext cx="9144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04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</a:t>
            </a:r>
            <a:r>
              <a:rPr lang="en-US" i="1" dirty="0" smtClean="0"/>
              <a:t>cont.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dirty="0" smtClean="0">
                <a:latin typeface="Arial" charset="0"/>
                <a:ea typeface="ＭＳ Ｐゴシック" charset="0"/>
              </a:rPr>
              <a:t>(III) Shocking or </a:t>
            </a:r>
            <a:r>
              <a:rPr lang="ja-JP" altLang="en-US" b="1" dirty="0" smtClean="0">
                <a:latin typeface="Arial" charset="0"/>
                <a:ea typeface="ＭＳ Ｐゴシック" charset="0"/>
              </a:rPr>
              <a:t>“</a:t>
            </a:r>
            <a:r>
              <a:rPr lang="en-US" altLang="ja-JP" b="1" dirty="0" smtClean="0">
                <a:latin typeface="Arial" charset="0"/>
                <a:ea typeface="ＭＳ Ｐゴシック" charset="0"/>
              </a:rPr>
              <a:t>funny</a:t>
            </a:r>
            <a:r>
              <a:rPr lang="ja-JP" altLang="en-US" b="1" dirty="0" smtClean="0">
                <a:latin typeface="Arial" charset="0"/>
                <a:ea typeface="ＭＳ Ｐゴシック" charset="0"/>
              </a:rPr>
              <a:t>”</a:t>
            </a:r>
            <a:r>
              <a:rPr lang="en-US" altLang="ja-JP" b="1" dirty="0" smtClean="0">
                <a:latin typeface="Arial" charset="0"/>
                <a:ea typeface="ＭＳ Ｐゴシック" charset="0"/>
              </a:rPr>
              <a:t> or </a:t>
            </a:r>
            <a:r>
              <a:rPr lang="ja-JP" altLang="en-US" b="1" dirty="0" smtClean="0">
                <a:latin typeface="Arial" charset="0"/>
                <a:ea typeface="ＭＳ Ｐゴシック" charset="0"/>
              </a:rPr>
              <a:t>“</a:t>
            </a:r>
            <a:r>
              <a:rPr lang="en-US" altLang="ja-JP" b="1" dirty="0" smtClean="0">
                <a:latin typeface="Arial" charset="0"/>
                <a:ea typeface="ＭＳ Ｐゴシック" charset="0"/>
              </a:rPr>
              <a:t>stupid</a:t>
            </a:r>
            <a:r>
              <a:rPr lang="ja-JP" altLang="en-US" b="1" dirty="0" smtClean="0">
                <a:latin typeface="Arial" charset="0"/>
                <a:ea typeface="ＭＳ Ｐゴシック" charset="0"/>
              </a:rPr>
              <a:t>”</a:t>
            </a:r>
            <a:r>
              <a:rPr lang="en-US" altLang="ja-JP" b="1" dirty="0" smtClean="0">
                <a:latin typeface="Arial" charset="0"/>
                <a:ea typeface="ＭＳ Ｐゴシック" charset="0"/>
              </a:rPr>
              <a:t> statements - </a:t>
            </a:r>
            <a:r>
              <a:rPr lang="en-US" sz="3400" dirty="0"/>
              <a:t>Is it really in order to get attention or to cover up embarrassment – deal with this directly. Keep you </a:t>
            </a:r>
            <a:r>
              <a:rPr lang="en-US" sz="3400" dirty="0" smtClean="0"/>
              <a:t>sense of humor</a:t>
            </a:r>
            <a:r>
              <a:rPr lang="en-US" sz="3400" dirty="0"/>
              <a:t>.  Sometimes you may have a private talk with person if </a:t>
            </a:r>
            <a:r>
              <a:rPr lang="en-US" sz="3400" dirty="0" smtClean="0"/>
              <a:t>repeated Check, is </a:t>
            </a:r>
            <a:r>
              <a:rPr lang="en-US" sz="3400" dirty="0"/>
              <a:t>it from an inability to express themselves clearly – rephrase, </a:t>
            </a:r>
            <a:r>
              <a:rPr lang="en-US" sz="3400" dirty="0" smtClean="0"/>
              <a:t>“do </a:t>
            </a:r>
            <a:r>
              <a:rPr lang="en-US" sz="3400" dirty="0"/>
              <a:t>you </a:t>
            </a:r>
            <a:r>
              <a:rPr lang="en-US" sz="3400" dirty="0" smtClean="0"/>
              <a:t>mean” </a:t>
            </a:r>
            <a:r>
              <a:rPr lang="en-US" sz="3400" dirty="0"/>
              <a:t>or </a:t>
            </a:r>
            <a:r>
              <a:rPr lang="en-US" sz="3400" dirty="0" smtClean="0"/>
              <a:t>ask </a:t>
            </a:r>
            <a:r>
              <a:rPr lang="en-US" sz="3400" dirty="0"/>
              <a:t>them to rephrase and </a:t>
            </a:r>
            <a:r>
              <a:rPr lang="en-US" sz="3400" dirty="0" smtClean="0"/>
              <a:t>give them </a:t>
            </a:r>
            <a:r>
              <a:rPr lang="en-US" sz="3400" dirty="0"/>
              <a:t>time.</a:t>
            </a:r>
          </a:p>
          <a:p>
            <a:pPr lvl="2"/>
            <a:endParaRPr lang="en-US" altLang="ja-JP" b="1" dirty="0" smtClean="0">
              <a:latin typeface="Arial" charset="0"/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b="1" dirty="0" smtClean="0">
              <a:latin typeface="Arial" charset="0"/>
              <a:ea typeface="ＭＳ Ｐゴシック" charset="0"/>
            </a:endParaRPr>
          </a:p>
          <a:p>
            <a:pPr lvl="2"/>
            <a:endParaRPr lang="en-US" b="1" dirty="0" smtClean="0">
              <a:latin typeface="Arial" charset="0"/>
              <a:ea typeface="ＭＳ Ｐゴシック" charset="0"/>
            </a:endParaRPr>
          </a:p>
        </p:txBody>
      </p:sp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</a:t>
            </a:r>
            <a:r>
              <a:rPr lang="en-US" i="1" dirty="0" smtClean="0"/>
              <a:t>cont.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b="1" dirty="0" smtClean="0">
              <a:latin typeface="Arial" charset="0"/>
              <a:ea typeface="ＭＳ Ｐゴシック" charset="0"/>
            </a:endParaRPr>
          </a:p>
          <a:p>
            <a:pPr marL="914400" lvl="2" indent="0">
              <a:buNone/>
            </a:pPr>
            <a:r>
              <a:rPr lang="en-US" sz="3600" b="1" dirty="0" smtClean="0">
                <a:latin typeface="Arial" charset="0"/>
                <a:ea typeface="ＭＳ Ｐゴシック" charset="0"/>
              </a:rPr>
              <a:t>(IV) Everybody talking - </a:t>
            </a:r>
            <a:r>
              <a:rPr lang="en-US" sz="3600" dirty="0" smtClean="0"/>
              <a:t>How can I stop the behavior and not build resentment? How can I help the person take responsibility for his behavior.  Ask person to leave the group until she or he is able to return without being disruptive?</a:t>
            </a:r>
          </a:p>
          <a:p>
            <a:pPr lvl="2"/>
            <a:endParaRPr lang="en-US" b="1" dirty="0" smtClean="0">
              <a:latin typeface="Arial" charset="0"/>
              <a:ea typeface="ＭＳ Ｐゴシック" charset="0"/>
            </a:endParaRPr>
          </a:p>
          <a:p>
            <a:endParaRPr lang="en-US" dirty="0" smtClean="0"/>
          </a:p>
        </p:txBody>
      </p:sp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Planning and Decision Making Meetings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Ways we want our class to be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Class name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Back-to-school night/open house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Substitutes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Choosing to learn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0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Class meetings usually serve one or more of the following purposes: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  <p:pic>
        <p:nvPicPr>
          <p:cNvPr id="6" name="Picture 5" descr="Screen Shot 2017-10-25 at 11.34.1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0051"/>
            <a:ext cx="4333826" cy="2006600"/>
          </a:xfrm>
          <a:prstGeom prst="rect">
            <a:avLst/>
          </a:prstGeom>
        </p:spPr>
      </p:pic>
      <p:pic>
        <p:nvPicPr>
          <p:cNvPr id="7" name="Picture 6" descr="Screen Shot 2017-10-25 at 11.34.5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08" y="2445471"/>
            <a:ext cx="3465192" cy="2031180"/>
          </a:xfrm>
          <a:prstGeom prst="rect">
            <a:avLst/>
          </a:prstGeom>
        </p:spPr>
      </p:pic>
      <p:pic>
        <p:nvPicPr>
          <p:cNvPr id="8" name="Picture 7" descr="Screen Shot 2017-10-25 at 11.36.1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12782"/>
            <a:ext cx="3479800" cy="1666648"/>
          </a:xfrm>
          <a:prstGeom prst="rect">
            <a:avLst/>
          </a:prstGeom>
        </p:spPr>
      </p:pic>
      <p:pic>
        <p:nvPicPr>
          <p:cNvPr id="9" name="Picture 8" descr="Screen Shot 2017-10-25 at 11.37.23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4476651"/>
            <a:ext cx="3136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Check In Meetings</a:t>
            </a:r>
          </a:p>
          <a:p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Is this the way we want to be?</a:t>
            </a:r>
          </a:p>
          <a:p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What did we learn?</a:t>
            </a:r>
          </a:p>
          <a:p>
            <a:pPr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How did it go with the substitute?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Problem Solving Meetings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My friends won</a:t>
            </a:r>
            <a:r>
              <a:rPr lang="ja-JP" alt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t let me play</a:t>
            </a:r>
          </a:p>
          <a:p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Cliques</a:t>
            </a:r>
          </a:p>
          <a:p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Problem Solving</a:t>
            </a:r>
          </a:p>
          <a:p>
            <a:endParaRPr lang="en-US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THINGS TO THINK ABOUT</a:t>
            </a:r>
            <a:endParaRPr lang="en-US" sz="5400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3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When is a problem suitable for a class meeting?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Is this an issue that can be discussed in a climate of trust?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Does this issue affect all of the children or most of them.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Is this the best time to address the problem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If the issue involves specific students, do all parties involved agree to have the problem taken to the class?</a:t>
            </a:r>
          </a:p>
          <a:p>
            <a:endParaRPr lang="en-US" dirty="0"/>
          </a:p>
        </p:txBody>
      </p:sp>
      <p:pic>
        <p:nvPicPr>
          <p:cNvPr id="4" name="Picture 3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5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Ways to Begin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Explain meetings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Talk about student</a:t>
            </a:r>
            <a:r>
              <a:rPr lang="ja-JP" alt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s hopes for the meeting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Record student ideas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Have a partner chat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Engage students</a:t>
            </a:r>
            <a:r>
              <a:rPr lang="ja-JP" alt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personal experiences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Introduce vocabulary or concepts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Remind students of earlier meeting results or topics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Read a related story</a:t>
            </a:r>
          </a:p>
          <a:p>
            <a:endParaRPr lang="en-US" dirty="0"/>
          </a:p>
        </p:txBody>
      </p:sp>
      <p:pic>
        <p:nvPicPr>
          <p:cNvPr id="4" name="Picture 3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81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Ways to End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Post a list and ask students to keep thinking about it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Preview the next meeting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Reflect on the meeting – process, results, learning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Ask for volunteers to create a document about what you did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Establish a timeline for completing activities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Celebrate what you have accomplished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Add final observations</a:t>
            </a:r>
          </a:p>
          <a:p>
            <a:endParaRPr lang="en-US" dirty="0"/>
          </a:p>
        </p:txBody>
      </p:sp>
      <p:pic>
        <p:nvPicPr>
          <p:cNvPr id="4" name="Picture 3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 smtClean="0"/>
              <a:t>Appropriate Topics For Consideration</a:t>
            </a:r>
          </a:p>
          <a:p>
            <a:pPr marL="0" indent="0" algn="ctr">
              <a:buNone/>
            </a:pPr>
            <a:endParaRPr lang="en-US" sz="4400" b="1" u="sng" dirty="0"/>
          </a:p>
          <a:p>
            <a:pPr marL="0" indent="0">
              <a:buNone/>
            </a:pPr>
            <a:endParaRPr lang="en-US" sz="4400" b="1" u="sng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  <p:pic>
        <p:nvPicPr>
          <p:cNvPr id="6" name="Picture 5" descr="Screen Shot 2017-10-25 at 11.39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3214"/>
            <a:ext cx="8699500" cy="2070100"/>
          </a:xfrm>
          <a:prstGeom prst="rect">
            <a:avLst/>
          </a:prstGeom>
        </p:spPr>
      </p:pic>
      <p:pic>
        <p:nvPicPr>
          <p:cNvPr id="7" name="Picture 6" descr="Screen Shot 2017-10-25 at 11.40.0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3314"/>
            <a:ext cx="8229600" cy="17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  <p:pic>
        <p:nvPicPr>
          <p:cNvPr id="8" name="Content Placeholder 7" descr="Screen Shot 2017-10-25 at 12.18.13 P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54" b="-6454"/>
          <a:stretch>
            <a:fillRect/>
          </a:stretch>
        </p:blipFill>
        <p:spPr>
          <a:xfrm>
            <a:off x="457200" y="1600201"/>
            <a:ext cx="4848001" cy="2666214"/>
          </a:xfr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77" y="1372339"/>
            <a:ext cx="2857500" cy="2857500"/>
          </a:xfrm>
          <a:prstGeom prst="rect">
            <a:avLst/>
          </a:prstGeom>
        </p:spPr>
      </p:pic>
      <p:pic>
        <p:nvPicPr>
          <p:cNvPr id="11" name="Picture 10" descr="imgr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4" y="5079308"/>
            <a:ext cx="5943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8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Why Have Class Meetings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Kids are involved in constructive decisions making. It is a forum for students to voice and directly effect how they want their class to be.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It creates a climate of trust and respect between kids and kids and teachers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It helps build self esteem by having kids involved in decisions that affect their world.</a:t>
            </a:r>
          </a:p>
          <a:p>
            <a:endParaRPr lang="en-US" dirty="0"/>
          </a:p>
        </p:txBody>
      </p:sp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4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imes New Roman" charset="0"/>
                <a:ea typeface="ＭＳ Ｐゴシック" charset="0"/>
              </a:rPr>
              <a:t>What is an Effective Class Meeting?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The teacher </a:t>
            </a:r>
            <a:r>
              <a:rPr lang="ja-JP" alt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shares the control</a:t>
            </a:r>
            <a:r>
              <a:rPr lang="ja-JP" alt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with students by letting them help set the agenda. The focus is always on school, not home.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Students do most of the talking and the teacher acts as facilitator.  The teacher teaches students to really listen to and respect each others</a:t>
            </a:r>
            <a:r>
              <a:rPr lang="ja-JP" alt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ideas.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Students work together to improve the learning environment, friendships and cooperative group work through class plans.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Individual students with problems or conflicts seek help and ongoing support from their classmates.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Seven Building Blocks for Effective Class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Form a circle.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Practice compliments and appreciations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Create an agenda.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Develop communication skills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Learn about separate realities.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Practice brainstorming and role playing.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Recognize the reasons people 	do what they do</a:t>
            </a:r>
            <a:endParaRPr lang="en-US" dirty="0"/>
          </a:p>
        </p:txBody>
      </p:sp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3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charset="0"/>
                <a:ea typeface="ＭＳ Ｐゴシック" charset="0"/>
              </a:rPr>
              <a:t>Sample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</a:rPr>
              <a:t>Relationships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charset="0"/>
                <a:ea typeface="ＭＳ Ｐゴシック" charset="0"/>
              </a:rPr>
              <a:t>What can I do when a person is bugging me?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charset="0"/>
                <a:ea typeface="ＭＳ Ｐゴシック" charset="0"/>
              </a:rPr>
              <a:t>What can I do when I</a:t>
            </a:r>
            <a:r>
              <a:rPr lang="ja-JP" altLang="en-US" sz="2400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 smtClean="0">
                <a:latin typeface="Arial" charset="0"/>
                <a:ea typeface="ＭＳ Ｐゴシック" charset="0"/>
              </a:rPr>
              <a:t>m feeling left out?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charset="0"/>
                <a:ea typeface="ＭＳ Ｐゴシック" charset="0"/>
              </a:rPr>
              <a:t>What can I do when someone hurts my feelings?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charset="0"/>
                <a:ea typeface="ＭＳ Ｐゴシック" charset="0"/>
              </a:rPr>
              <a:t>How can I help my friends do the right thing?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charset="0"/>
                <a:ea typeface="ＭＳ Ｐゴシック" charset="0"/>
              </a:rPr>
              <a:t>What can I do when my friend won</a:t>
            </a:r>
            <a:r>
              <a:rPr lang="ja-JP" altLang="en-US" sz="2400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 smtClean="0">
                <a:latin typeface="Arial" charset="0"/>
                <a:ea typeface="ＭＳ Ｐゴシック" charset="0"/>
              </a:rPr>
              <a:t>t share me with my other friends?</a:t>
            </a:r>
            <a:endParaRPr lang="en-US" sz="2400" dirty="0" smtClean="0"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9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Working in small groups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What would help us bring the best out of everyone when we work in small groups?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What could we do to help from the teacher without getting too embarrassed?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What could we do when our group ins</a:t>
            </a:r>
            <a:r>
              <a:rPr lang="ja-JP" alt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t working very well together?	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4" name="Picture 3" descr="Screen Shot 2017-08-02 at 11.1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1459436"/>
          </a:xfrm>
          <a:prstGeom prst="rect">
            <a:avLst/>
          </a:prstGeom>
        </p:spPr>
      </p:pic>
      <p:pic>
        <p:nvPicPr>
          <p:cNvPr id="5" name="Picture 4" descr="Screen Shot 2017-08-02 at 11.2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852"/>
            <a:ext cx="9144000" cy="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3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1217</Words>
  <Application>Microsoft Macintosh PowerPoint</Application>
  <PresentationFormat>On-screen Show (4:3)</PresentationFormat>
  <Paragraphs>136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   Class Meetings</vt:lpstr>
      <vt:lpstr>PowerPoint Presentation</vt:lpstr>
      <vt:lpstr>PowerPoint Presentation</vt:lpstr>
      <vt:lpstr>PowerPoint Presentation</vt:lpstr>
      <vt:lpstr>Why Have Class Meetings </vt:lpstr>
      <vt:lpstr>What is an Effective Class Meeting?</vt:lpstr>
      <vt:lpstr>Seven Building Blocks for Effective Class Meetings</vt:lpstr>
      <vt:lpstr>Sample Topics</vt:lpstr>
      <vt:lpstr>PowerPoint Presentation</vt:lpstr>
      <vt:lpstr>PowerPoint Presentation</vt:lpstr>
      <vt:lpstr>PowerPoint Presentation</vt:lpstr>
      <vt:lpstr>Establishing Ground Rules </vt:lpstr>
      <vt:lpstr>Establishing Ground Rules </vt:lpstr>
      <vt:lpstr>PowerPoint Presentation</vt:lpstr>
      <vt:lpstr>PowerPoint Presentation</vt:lpstr>
      <vt:lpstr>Troubleshooting</vt:lpstr>
      <vt:lpstr>Troubleshooting cont.</vt:lpstr>
      <vt:lpstr>Troubleshooting cont.</vt:lpstr>
      <vt:lpstr>PowerPoint Presentation</vt:lpstr>
      <vt:lpstr>PowerPoint Presentation</vt:lpstr>
      <vt:lpstr>PowerPoint Presentation</vt:lpstr>
      <vt:lpstr>PowerPoint Presentation</vt:lpstr>
      <vt:lpstr>When is a problem suitable for a class meeting?</vt:lpstr>
      <vt:lpstr>Ways to Begin Meetings</vt:lpstr>
      <vt:lpstr>Ways to End Meetings</vt:lpstr>
    </vt:vector>
  </TitlesOfParts>
  <Company>Box Out BUllying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Begin Meetings</dc:title>
  <dc:creator>Jeremy Rubenstein</dc:creator>
  <cp:lastModifiedBy>Jeremy Rubenstein</cp:lastModifiedBy>
  <cp:revision>15</cp:revision>
  <cp:lastPrinted>2017-08-17T04:36:34Z</cp:lastPrinted>
  <dcterms:created xsi:type="dcterms:W3CDTF">2017-08-17T04:05:53Z</dcterms:created>
  <dcterms:modified xsi:type="dcterms:W3CDTF">2017-10-25T16:22:28Z</dcterms:modified>
</cp:coreProperties>
</file>