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27"/>
  </p:notesMasterIdLst>
  <p:handoutMasterIdLst>
    <p:handoutMasterId r:id="rId28"/>
  </p:handoutMasterIdLst>
  <p:sldIdLst>
    <p:sldId id="287" r:id="rId2"/>
    <p:sldId id="288" r:id="rId3"/>
    <p:sldId id="290" r:id="rId4"/>
    <p:sldId id="291" r:id="rId5"/>
    <p:sldId id="292" r:id="rId6"/>
    <p:sldId id="313" r:id="rId7"/>
    <p:sldId id="293" r:id="rId8"/>
    <p:sldId id="296" r:id="rId9"/>
    <p:sldId id="298" r:id="rId10"/>
    <p:sldId id="299" r:id="rId11"/>
    <p:sldId id="303" r:id="rId12"/>
    <p:sldId id="302" r:id="rId13"/>
    <p:sldId id="314" r:id="rId14"/>
    <p:sldId id="315" r:id="rId15"/>
    <p:sldId id="316" r:id="rId16"/>
    <p:sldId id="317" r:id="rId17"/>
    <p:sldId id="318" r:id="rId18"/>
    <p:sldId id="319" r:id="rId19"/>
    <p:sldId id="320" r:id="rId20"/>
    <p:sldId id="308" r:id="rId21"/>
    <p:sldId id="309" r:id="rId22"/>
    <p:sldId id="310" r:id="rId23"/>
    <p:sldId id="311" r:id="rId24"/>
    <p:sldId id="305" r:id="rId25"/>
    <p:sldId id="307" r:id="rId26"/>
  </p:sldIdLst>
  <p:sldSz cx="9144000" cy="6858000" type="screen4x3"/>
  <p:notesSz cx="68580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835" autoAdjust="0"/>
    <p:restoredTop sz="94660"/>
  </p:normalViewPr>
  <p:slideViewPr>
    <p:cSldViewPr snapToGrid="0" snapToObjects="1">
      <p:cViewPr>
        <p:scale>
          <a:sx n="80" d="100"/>
          <a:sy n="80" d="100"/>
        </p:scale>
        <p:origin x="-968" y="-16"/>
      </p:cViewPr>
      <p:guideLst>
        <p:guide orient="horz" pos="4158"/>
        <p:guide orient="horz" pos="931"/>
        <p:guide pos="4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noProof="1">
                <a:latin typeface="Times New Roman" charset="0"/>
                <a:ea typeface="ＭＳ Ｐゴシック" charset="0"/>
                <a:cs typeface="+mn-cs"/>
              </a:defRPr>
            </a:lvl1pPr>
          </a:lstStyle>
          <a:p>
            <a:pPr>
              <a:defRPr/>
            </a:pPr>
            <a:endParaRPr dirty="0"/>
          </a:p>
        </p:txBody>
      </p:sp>
      <p:sp>
        <p:nvSpPr>
          <p:cNvPr id="81923" name="Rectangle 3"/>
          <p:cNvSpPr>
            <a:spLocks noGrp="1" noChangeArrowheads="1"/>
          </p:cNvSpPr>
          <p:nvPr>
            <p:ph type="dt" sz="quarter" idx="1"/>
          </p:nvPr>
        </p:nvSpPr>
        <p:spPr bwMode="auto">
          <a:xfrm>
            <a:off x="3884613"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noProof="1">
                <a:latin typeface="Times New Roman" charset="0"/>
                <a:ea typeface="ＭＳ Ｐゴシック" charset="0"/>
                <a:cs typeface="+mn-cs"/>
              </a:defRPr>
            </a:lvl1pPr>
          </a:lstStyle>
          <a:p>
            <a:pPr>
              <a:defRPr/>
            </a:pPr>
            <a:endParaRPr dirty="0"/>
          </a:p>
        </p:txBody>
      </p:sp>
      <p:sp>
        <p:nvSpPr>
          <p:cNvPr id="81924" name="Rectangle 4"/>
          <p:cNvSpPr>
            <a:spLocks noGrp="1" noChangeArrowheads="1"/>
          </p:cNvSpPr>
          <p:nvPr>
            <p:ph type="ftr" sz="quarter" idx="2"/>
          </p:nvPr>
        </p:nvSpPr>
        <p:spPr bwMode="auto">
          <a:xfrm>
            <a:off x="0"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noProof="1">
                <a:latin typeface="Times New Roman" charset="0"/>
                <a:ea typeface="ＭＳ Ｐゴシック" charset="0"/>
                <a:cs typeface="+mn-cs"/>
              </a:defRPr>
            </a:lvl1pPr>
          </a:lstStyle>
          <a:p>
            <a:pPr>
              <a:defRPr/>
            </a:pPr>
            <a:endParaRPr dirty="0"/>
          </a:p>
        </p:txBody>
      </p:sp>
      <p:sp>
        <p:nvSpPr>
          <p:cNvPr id="81925" name="Rectangle 5"/>
          <p:cNvSpPr>
            <a:spLocks noGrp="1" noChangeArrowheads="1"/>
          </p:cNvSpPr>
          <p:nvPr>
            <p:ph type="sldNum" sz="quarter" idx="3"/>
          </p:nvPr>
        </p:nvSpPr>
        <p:spPr bwMode="auto">
          <a:xfrm>
            <a:off x="3884613"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noProof="1">
                <a:latin typeface="Times New Roman" charset="0"/>
              </a:defRPr>
            </a:lvl1pPr>
          </a:lstStyle>
          <a:p>
            <a:fld id="{BE7329B3-3087-49DD-94F4-FFCA8D044312}" type="slidenum">
              <a:rPr/>
              <a:pPr/>
              <a:t>‹#›</a:t>
            </a:fld>
            <a:endParaRPr lang="en-US" dirty="0"/>
          </a:p>
        </p:txBody>
      </p:sp>
    </p:spTree>
    <p:extLst>
      <p:ext uri="{BB962C8B-B14F-4D97-AF65-F5344CB8AC3E}">
        <p14:creationId xmlns:p14="http://schemas.microsoft.com/office/powerpoint/2010/main" val="3829702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415790"/>
            <a:ext cx="5486400" cy="418338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8" name="Rectangle 6"/>
          <p:cNvSpPr>
            <a:spLocks noGrp="1" noChangeArrowheads="1"/>
          </p:cNvSpPr>
          <p:nvPr>
            <p:ph type="ftr" sz="quarter" idx="4"/>
          </p:nvPr>
        </p:nvSpPr>
        <p:spPr bwMode="auto">
          <a:xfrm>
            <a:off x="0"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F6258C12-79DD-4346-886D-475897DFDEFC}" type="slidenum">
              <a:rPr lang="de-DE"/>
              <a:pPr/>
              <a:t>‹#›</a:t>
            </a:fld>
            <a:endParaRPr lang="de-DE"/>
          </a:p>
        </p:txBody>
      </p:sp>
    </p:spTree>
    <p:extLst>
      <p:ext uri="{BB962C8B-B14F-4D97-AF65-F5344CB8AC3E}">
        <p14:creationId xmlns:p14="http://schemas.microsoft.com/office/powerpoint/2010/main" val="16169760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dirty="0" smtClean="0">
              <a:ea typeface="ＭＳ Ｐゴシック" charset="-128"/>
            </a:endParaRPr>
          </a:p>
        </p:txBody>
      </p:sp>
      <p:sp>
        <p:nvSpPr>
          <p:cNvPr id="16388" name="Slide Number Placeholder 3"/>
          <p:cNvSpPr>
            <a:spLocks noGrp="1"/>
          </p:cNvSpPr>
          <p:nvPr>
            <p:ph type="sldNum" sz="quarter" idx="5"/>
          </p:nvPr>
        </p:nvSpPr>
        <p:spPr>
          <a:noFill/>
          <a:ln>
            <a:miter lim="800000"/>
            <a:headEnd/>
            <a:tailEnd/>
          </a:ln>
        </p:spPr>
        <p:txBody>
          <a:bodyPr/>
          <a:lstStyle/>
          <a:p>
            <a:fld id="{317E9838-A2C0-439A-9C93-F2AFDD4362B8}" type="slidenum">
              <a:rPr lang="de-DE"/>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p:spPr>
        <p:txBody>
          <a:bodyPr/>
          <a:lstStyle/>
          <a:p>
            <a:endParaRPr lang="en-US" dirty="0" smtClean="0">
              <a:ea typeface="ＭＳ Ｐゴシック" charset="-128"/>
            </a:endParaRPr>
          </a:p>
        </p:txBody>
      </p:sp>
      <p:sp>
        <p:nvSpPr>
          <p:cNvPr id="37892" name="Slide Number Placeholder 3"/>
          <p:cNvSpPr>
            <a:spLocks noGrp="1"/>
          </p:cNvSpPr>
          <p:nvPr>
            <p:ph type="sldNum" sz="quarter" idx="5"/>
          </p:nvPr>
        </p:nvSpPr>
        <p:spPr>
          <a:noFill/>
          <a:ln>
            <a:miter lim="800000"/>
            <a:headEnd/>
            <a:tailEnd/>
          </a:ln>
        </p:spPr>
        <p:txBody>
          <a:bodyPr/>
          <a:lstStyle/>
          <a:p>
            <a:fld id="{6706FB82-FC67-40E8-8FF0-42580AE8F2F7}" type="slidenum">
              <a:rPr lang="de-DE"/>
              <a:pPr/>
              <a:t>13</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p:spPr>
        <p:txBody>
          <a:bodyPr/>
          <a:lstStyle/>
          <a:p>
            <a:endParaRPr lang="en-US" dirty="0" smtClean="0">
              <a:ea typeface="ＭＳ Ｐゴシック" charset="-128"/>
            </a:endParaRPr>
          </a:p>
        </p:txBody>
      </p:sp>
      <p:sp>
        <p:nvSpPr>
          <p:cNvPr id="39940" name="Slide Number Placeholder 3"/>
          <p:cNvSpPr>
            <a:spLocks noGrp="1"/>
          </p:cNvSpPr>
          <p:nvPr>
            <p:ph type="sldNum" sz="quarter" idx="5"/>
          </p:nvPr>
        </p:nvSpPr>
        <p:spPr>
          <a:noFill/>
          <a:ln>
            <a:miter lim="800000"/>
            <a:headEnd/>
            <a:tailEnd/>
          </a:ln>
        </p:spPr>
        <p:txBody>
          <a:bodyPr/>
          <a:lstStyle/>
          <a:p>
            <a:fld id="{7508C196-0650-474B-B30C-A219E90D6933}" type="slidenum">
              <a:rPr lang="de-DE"/>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p:spPr>
        <p:txBody>
          <a:bodyPr/>
          <a:lstStyle/>
          <a:p>
            <a:endParaRPr lang="en-US" dirty="0" smtClean="0">
              <a:ea typeface="ＭＳ Ｐゴシック" charset="-128"/>
            </a:endParaRPr>
          </a:p>
        </p:txBody>
      </p:sp>
      <p:sp>
        <p:nvSpPr>
          <p:cNvPr id="41988" name="Slide Number Placeholder 3"/>
          <p:cNvSpPr>
            <a:spLocks noGrp="1"/>
          </p:cNvSpPr>
          <p:nvPr>
            <p:ph type="sldNum" sz="quarter" idx="5"/>
          </p:nvPr>
        </p:nvSpPr>
        <p:spPr>
          <a:noFill/>
          <a:ln>
            <a:miter lim="800000"/>
            <a:headEnd/>
            <a:tailEnd/>
          </a:ln>
        </p:spPr>
        <p:txBody>
          <a:bodyPr/>
          <a:lstStyle/>
          <a:p>
            <a:fld id="{8D8C5F80-4331-41C6-800D-3694829F9F61}" type="slidenum">
              <a:rPr lang="de-DE"/>
              <a:pPr/>
              <a:t>15</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p:spPr>
        <p:txBody>
          <a:bodyPr/>
          <a:lstStyle/>
          <a:p>
            <a:endParaRPr lang="en-US" dirty="0" smtClean="0">
              <a:ea typeface="ＭＳ Ｐゴシック" charset="-128"/>
            </a:endParaRPr>
          </a:p>
        </p:txBody>
      </p:sp>
      <p:sp>
        <p:nvSpPr>
          <p:cNvPr id="44036" name="Slide Number Placeholder 3"/>
          <p:cNvSpPr>
            <a:spLocks noGrp="1"/>
          </p:cNvSpPr>
          <p:nvPr>
            <p:ph type="sldNum" sz="quarter" idx="5"/>
          </p:nvPr>
        </p:nvSpPr>
        <p:spPr>
          <a:noFill/>
          <a:ln>
            <a:miter lim="800000"/>
            <a:headEnd/>
            <a:tailEnd/>
          </a:ln>
        </p:spPr>
        <p:txBody>
          <a:bodyPr/>
          <a:lstStyle/>
          <a:p>
            <a:fld id="{25A7E9F2-C835-4272-A73D-4DE246A87BD7}" type="slidenum">
              <a:rPr lang="de-DE"/>
              <a:pPr/>
              <a:t>16</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p:spPr>
        <p:txBody>
          <a:bodyPr/>
          <a:lstStyle/>
          <a:p>
            <a:endParaRPr lang="en-US" dirty="0" smtClean="0">
              <a:ea typeface="ＭＳ Ｐゴシック" charset="-128"/>
            </a:endParaRPr>
          </a:p>
        </p:txBody>
      </p:sp>
      <p:sp>
        <p:nvSpPr>
          <p:cNvPr id="46084" name="Slide Number Placeholder 3"/>
          <p:cNvSpPr>
            <a:spLocks noGrp="1"/>
          </p:cNvSpPr>
          <p:nvPr>
            <p:ph type="sldNum" sz="quarter" idx="5"/>
          </p:nvPr>
        </p:nvSpPr>
        <p:spPr>
          <a:noFill/>
          <a:ln>
            <a:miter lim="800000"/>
            <a:headEnd/>
            <a:tailEnd/>
          </a:ln>
        </p:spPr>
        <p:txBody>
          <a:bodyPr/>
          <a:lstStyle/>
          <a:p>
            <a:fld id="{BD5D9CAF-1453-46CE-A2EB-EC4F5B6E41D8}" type="slidenum">
              <a:rPr lang="de-DE"/>
              <a:pPr/>
              <a:t>17</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p:spPr>
        <p:txBody>
          <a:bodyPr/>
          <a:lstStyle/>
          <a:p>
            <a:endParaRPr lang="en-US" dirty="0" smtClean="0">
              <a:ea typeface="ＭＳ Ｐゴシック" charset="-128"/>
            </a:endParaRPr>
          </a:p>
        </p:txBody>
      </p:sp>
      <p:sp>
        <p:nvSpPr>
          <p:cNvPr id="48132" name="Slide Number Placeholder 3"/>
          <p:cNvSpPr>
            <a:spLocks noGrp="1"/>
          </p:cNvSpPr>
          <p:nvPr>
            <p:ph type="sldNum" sz="quarter" idx="5"/>
          </p:nvPr>
        </p:nvSpPr>
        <p:spPr>
          <a:noFill/>
          <a:ln>
            <a:miter lim="800000"/>
            <a:headEnd/>
            <a:tailEnd/>
          </a:ln>
        </p:spPr>
        <p:txBody>
          <a:bodyPr/>
          <a:lstStyle/>
          <a:p>
            <a:fld id="{E9AAA28E-F15E-498D-8143-43B30C70334B}" type="slidenum">
              <a:rPr lang="de-DE"/>
              <a:pPr/>
              <a:t>18</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p:spPr>
        <p:txBody>
          <a:bodyPr/>
          <a:lstStyle/>
          <a:p>
            <a:endParaRPr lang="en-US" dirty="0" smtClean="0">
              <a:ea typeface="ＭＳ Ｐゴシック" charset="-128"/>
            </a:endParaRPr>
          </a:p>
        </p:txBody>
      </p:sp>
      <p:sp>
        <p:nvSpPr>
          <p:cNvPr id="50180" name="Slide Number Placeholder 3"/>
          <p:cNvSpPr>
            <a:spLocks noGrp="1"/>
          </p:cNvSpPr>
          <p:nvPr>
            <p:ph type="sldNum" sz="quarter" idx="5"/>
          </p:nvPr>
        </p:nvSpPr>
        <p:spPr>
          <a:noFill/>
          <a:ln>
            <a:miter lim="800000"/>
            <a:headEnd/>
            <a:tailEnd/>
          </a:ln>
        </p:spPr>
        <p:txBody>
          <a:bodyPr/>
          <a:lstStyle/>
          <a:p>
            <a:fld id="{9EB2D6E0-051F-4700-9979-7B6473AE54C9}" type="slidenum">
              <a:rPr lang="de-DE"/>
              <a:pPr/>
              <a:t>19</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dirty="0" smtClean="0">
              <a:ea typeface="ＭＳ Ｐゴシック" charset="-128"/>
            </a:endParaRPr>
          </a:p>
        </p:txBody>
      </p:sp>
      <p:sp>
        <p:nvSpPr>
          <p:cNvPr id="52228" name="Slide Number Placeholder 3"/>
          <p:cNvSpPr>
            <a:spLocks noGrp="1"/>
          </p:cNvSpPr>
          <p:nvPr>
            <p:ph type="sldNum" sz="quarter" idx="5"/>
          </p:nvPr>
        </p:nvSpPr>
        <p:spPr>
          <a:noFill/>
          <a:ln>
            <a:miter lim="800000"/>
            <a:headEnd/>
            <a:tailEnd/>
          </a:ln>
        </p:spPr>
        <p:txBody>
          <a:bodyPr/>
          <a:lstStyle/>
          <a:p>
            <a:fld id="{5621AA28-B07D-4531-BAA6-4CBB813E493A}" type="slidenum">
              <a:rPr lang="de-DE"/>
              <a:pPr/>
              <a:t>20</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i="1" dirty="0" smtClean="0">
                <a:ea typeface="ＭＳ Ｐゴシック" charset="-128"/>
              </a:rPr>
              <a:t> </a:t>
            </a:r>
            <a:endParaRPr lang="en-US" dirty="0" smtClean="0">
              <a:ea typeface="ＭＳ Ｐゴシック" charset="-128"/>
            </a:endParaRPr>
          </a:p>
        </p:txBody>
      </p:sp>
      <p:sp>
        <p:nvSpPr>
          <p:cNvPr id="54276" name="Slide Number Placeholder 3"/>
          <p:cNvSpPr>
            <a:spLocks noGrp="1"/>
          </p:cNvSpPr>
          <p:nvPr>
            <p:ph type="sldNum" sz="quarter" idx="5"/>
          </p:nvPr>
        </p:nvSpPr>
        <p:spPr>
          <a:noFill/>
          <a:ln>
            <a:miter lim="800000"/>
            <a:headEnd/>
            <a:tailEnd/>
          </a:ln>
        </p:spPr>
        <p:txBody>
          <a:bodyPr/>
          <a:lstStyle/>
          <a:p>
            <a:fld id="{75CA4CB8-58F3-4B2C-98E6-72BAD80A29B7}" type="slidenum">
              <a:rPr lang="de-DE"/>
              <a:pPr/>
              <a:t>21</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dirty="0" smtClean="0">
              <a:ea typeface="ＭＳ Ｐゴシック" charset="-128"/>
            </a:endParaRPr>
          </a:p>
        </p:txBody>
      </p:sp>
      <p:sp>
        <p:nvSpPr>
          <p:cNvPr id="56324" name="Slide Number Placeholder 3"/>
          <p:cNvSpPr>
            <a:spLocks noGrp="1"/>
          </p:cNvSpPr>
          <p:nvPr>
            <p:ph type="sldNum" sz="quarter" idx="5"/>
          </p:nvPr>
        </p:nvSpPr>
        <p:spPr>
          <a:noFill/>
          <a:ln>
            <a:miter lim="800000"/>
            <a:headEnd/>
            <a:tailEnd/>
          </a:ln>
        </p:spPr>
        <p:txBody>
          <a:bodyPr/>
          <a:lstStyle/>
          <a:p>
            <a:fld id="{451E449C-C3F6-4A87-A9AC-1104346739EC}" type="slidenum">
              <a:rPr lang="de-DE"/>
              <a:pPr/>
              <a:t>22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dirty="0" smtClean="0">
              <a:ea typeface="ＭＳ Ｐゴシック" charset="-128"/>
            </a:endParaRPr>
          </a:p>
        </p:txBody>
      </p:sp>
      <p:sp>
        <p:nvSpPr>
          <p:cNvPr id="20484" name="Slide Number Placeholder 3"/>
          <p:cNvSpPr>
            <a:spLocks noGrp="1"/>
          </p:cNvSpPr>
          <p:nvPr>
            <p:ph type="sldNum" sz="quarter" idx="5"/>
          </p:nvPr>
        </p:nvSpPr>
        <p:spPr>
          <a:noFill/>
          <a:ln>
            <a:miter lim="800000"/>
            <a:headEnd/>
            <a:tailEnd/>
          </a:ln>
        </p:spPr>
        <p:txBody>
          <a:bodyPr/>
          <a:lstStyle/>
          <a:p>
            <a:fld id="{2045D59A-BC50-464D-8B0D-B8EB55183477}" type="slidenum">
              <a:rPr lang="de-DE"/>
              <a:pPr/>
              <a:t>4</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dirty="0" smtClean="0">
              <a:ea typeface="ＭＳ Ｐゴシック" charset="-128"/>
            </a:endParaRPr>
          </a:p>
        </p:txBody>
      </p:sp>
      <p:sp>
        <p:nvSpPr>
          <p:cNvPr id="58372" name="Slide Number Placeholder 3"/>
          <p:cNvSpPr>
            <a:spLocks noGrp="1"/>
          </p:cNvSpPr>
          <p:nvPr>
            <p:ph type="sldNum" sz="quarter" idx="5"/>
          </p:nvPr>
        </p:nvSpPr>
        <p:spPr>
          <a:noFill/>
          <a:ln>
            <a:miter lim="800000"/>
            <a:headEnd/>
            <a:tailEnd/>
          </a:ln>
        </p:spPr>
        <p:txBody>
          <a:bodyPr/>
          <a:lstStyle/>
          <a:p>
            <a:fld id="{F6875899-5BBF-4072-B84E-26E1FB35E6EC}" type="slidenum">
              <a:rPr lang="de-DE"/>
              <a:pPr/>
              <a:t>23</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dirty="0" smtClean="0">
              <a:ea typeface="ＭＳ Ｐゴシック" charset="-128"/>
            </a:endParaRPr>
          </a:p>
        </p:txBody>
      </p:sp>
      <p:sp>
        <p:nvSpPr>
          <p:cNvPr id="63492" name="Slide Number Placeholder 3"/>
          <p:cNvSpPr>
            <a:spLocks noGrp="1"/>
          </p:cNvSpPr>
          <p:nvPr>
            <p:ph type="sldNum" sz="quarter" idx="5"/>
          </p:nvPr>
        </p:nvSpPr>
        <p:spPr>
          <a:noFill/>
          <a:ln>
            <a:miter lim="800000"/>
            <a:headEnd/>
            <a:tailEnd/>
          </a:ln>
        </p:spPr>
        <p:txBody>
          <a:bodyPr/>
          <a:lstStyle/>
          <a:p>
            <a:fld id="{74F40474-604E-4623-86E0-A4BCB4DDD271}" type="slidenum">
              <a:rPr lang="de-DE"/>
              <a:pPr/>
              <a:t>25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smtClean="0">
              <a:ea typeface="ＭＳ Ｐゴシック" charset="-128"/>
            </a:endParaRPr>
          </a:p>
        </p:txBody>
      </p:sp>
      <p:sp>
        <p:nvSpPr>
          <p:cNvPr id="22532" name="Slide Number Placeholder 3"/>
          <p:cNvSpPr>
            <a:spLocks noGrp="1"/>
          </p:cNvSpPr>
          <p:nvPr>
            <p:ph type="sldNum" sz="quarter" idx="5"/>
          </p:nvPr>
        </p:nvSpPr>
        <p:spPr>
          <a:noFill/>
          <a:ln>
            <a:miter lim="800000"/>
            <a:headEnd/>
            <a:tailEnd/>
          </a:ln>
        </p:spPr>
        <p:txBody>
          <a:bodyPr/>
          <a:lstStyle/>
          <a:p>
            <a:fld id="{75E128F8-8348-47A4-B361-8427D1D27FF9}" type="slidenum">
              <a:rPr lang="de-DE"/>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p:spPr>
        <p:txBody>
          <a:bodyPr/>
          <a:lstStyle/>
          <a:p>
            <a:endParaRPr lang="en-US" dirty="0" smtClean="0">
              <a:ea typeface="ＭＳ Ｐゴシック" charset="-128"/>
            </a:endParaRPr>
          </a:p>
        </p:txBody>
      </p:sp>
      <p:sp>
        <p:nvSpPr>
          <p:cNvPr id="24580" name="Slide Number Placeholder 3"/>
          <p:cNvSpPr>
            <a:spLocks noGrp="1"/>
          </p:cNvSpPr>
          <p:nvPr>
            <p:ph type="sldNum" sz="quarter" idx="5"/>
          </p:nvPr>
        </p:nvSpPr>
        <p:spPr>
          <a:noFill/>
          <a:ln>
            <a:miter lim="800000"/>
            <a:headEnd/>
            <a:tailEnd/>
          </a:ln>
        </p:spPr>
        <p:txBody>
          <a:bodyPr/>
          <a:lstStyle/>
          <a:p>
            <a:fld id="{EE566637-177B-41CF-A894-2D846D33D4C6}" type="slidenum">
              <a:rPr lang="de-DE"/>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dirty="0" smtClean="0">
              <a:ea typeface="ＭＳ Ｐゴシック" charset="-128"/>
            </a:endParaRPr>
          </a:p>
        </p:txBody>
      </p:sp>
      <p:sp>
        <p:nvSpPr>
          <p:cNvPr id="26628" name="Slide Number Placeholder 3"/>
          <p:cNvSpPr>
            <a:spLocks noGrp="1"/>
          </p:cNvSpPr>
          <p:nvPr>
            <p:ph type="sldNum" sz="quarter" idx="5"/>
          </p:nvPr>
        </p:nvSpPr>
        <p:spPr>
          <a:noFill/>
          <a:ln>
            <a:miter lim="800000"/>
            <a:headEnd/>
            <a:tailEnd/>
          </a:ln>
        </p:spPr>
        <p:txBody>
          <a:bodyPr/>
          <a:lstStyle/>
          <a:p>
            <a:fld id="{EDCE78DF-C53B-4286-8E4F-77EFEF0AECEC}" type="slidenum">
              <a:rPr lang="de-DE"/>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dirty="0" smtClean="0">
              <a:ea typeface="ＭＳ Ｐゴシック"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66CD7A24-E577-4FD7-B2F9-53BD918FB0D8}" type="slidenum">
              <a:rPr lang="de-DE"/>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dirty="0" smtClean="0">
              <a:ea typeface="ＭＳ Ｐゴシック" charset="-128"/>
            </a:endParaRPr>
          </a:p>
        </p:txBody>
      </p:sp>
      <p:sp>
        <p:nvSpPr>
          <p:cNvPr id="30724" name="Slide Number Placeholder 3"/>
          <p:cNvSpPr>
            <a:spLocks noGrp="1"/>
          </p:cNvSpPr>
          <p:nvPr>
            <p:ph type="sldNum" sz="quarter" idx="5"/>
          </p:nvPr>
        </p:nvSpPr>
        <p:spPr>
          <a:noFill/>
          <a:ln>
            <a:miter lim="800000"/>
            <a:headEnd/>
            <a:tailEnd/>
          </a:ln>
        </p:spPr>
        <p:txBody>
          <a:bodyPr/>
          <a:lstStyle/>
          <a:p>
            <a:fld id="{2D89E83D-3C48-4D2A-9F4B-02F597B09E9B}" type="slidenum">
              <a:rPr lang="de-DE"/>
              <a:pPr/>
              <a:t>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p:spPr>
        <p:txBody>
          <a:bodyPr/>
          <a:lstStyle/>
          <a:p>
            <a:r>
              <a:rPr lang="en-US" dirty="0" smtClean="0">
                <a:ea typeface="ＭＳ Ｐゴシック" charset="-128"/>
              </a:rPr>
              <a:t>Citation (9)</a:t>
            </a:r>
          </a:p>
        </p:txBody>
      </p:sp>
      <p:sp>
        <p:nvSpPr>
          <p:cNvPr id="32772" name="Slide Number Placeholder 3"/>
          <p:cNvSpPr>
            <a:spLocks noGrp="1"/>
          </p:cNvSpPr>
          <p:nvPr>
            <p:ph type="sldNum" sz="quarter" idx="5"/>
          </p:nvPr>
        </p:nvSpPr>
        <p:spPr>
          <a:noFill/>
          <a:ln>
            <a:miter lim="800000"/>
            <a:headEnd/>
            <a:tailEnd/>
          </a:ln>
        </p:spPr>
        <p:txBody>
          <a:bodyPr/>
          <a:lstStyle/>
          <a:p>
            <a:fld id="{0344B781-90A5-46A0-8827-6D4AE39F3F43}" type="slidenum">
              <a:rPr lang="de-DE"/>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dirty="0" smtClean="0">
              <a:ea typeface="ＭＳ Ｐゴシック" charset="-128"/>
            </a:endParaRPr>
          </a:p>
        </p:txBody>
      </p:sp>
      <p:sp>
        <p:nvSpPr>
          <p:cNvPr id="35844" name="Slide Number Placeholder 3"/>
          <p:cNvSpPr>
            <a:spLocks noGrp="1"/>
          </p:cNvSpPr>
          <p:nvPr>
            <p:ph type="sldNum" sz="quarter" idx="5"/>
          </p:nvPr>
        </p:nvSpPr>
        <p:spPr>
          <a:noFill/>
          <a:ln>
            <a:miter lim="800000"/>
            <a:headEnd/>
            <a:tailEnd/>
          </a:ln>
        </p:spPr>
        <p:txBody>
          <a:bodyPr/>
          <a:lstStyle/>
          <a:p>
            <a:fld id="{7ED18D02-870F-4F9B-908A-160D418712DA}" type="slidenum">
              <a:rPr lang="de-DE"/>
              <a:pPr/>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userDrawn="1"/>
        </p:nvPicPr>
        <p:blipFill>
          <a:blip r:embed="rId14"/>
          <a:srcRect/>
          <a:stretch>
            <a:fillRect/>
          </a:stretch>
        </p:blipFill>
        <p:spPr bwMode="auto">
          <a:xfrm>
            <a:off x="6700838" y="6173788"/>
            <a:ext cx="2138362" cy="581025"/>
          </a:xfrm>
          <a:prstGeom prst="rect">
            <a:avLst/>
          </a:prstGeom>
          <a:noFill/>
          <a:ln w="9525">
            <a:noFill/>
            <a:miter lim="800000"/>
            <a:headEnd/>
            <a:tailEnd/>
          </a:ln>
        </p:spPr>
      </p:pic>
      <p:sp>
        <p:nvSpPr>
          <p:cNvPr id="8"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xmlns:p14="http://schemas.microsoft.com/office/powerpoint/2010/main" spd="med">
    <p:fade/>
  </p:transition>
  <p:hf hdr="0" ft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ＭＳ Ｐゴシック" charset="-128"/>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charset="2"/>
        <a:buChar char="§"/>
        <a:defRPr sz="2000" b="1">
          <a:solidFill>
            <a:schemeClr val="tx1"/>
          </a:solidFill>
          <a:latin typeface="+mn-lt"/>
          <a:ea typeface="+mn-ea"/>
          <a:cs typeface="ＭＳ Ｐゴシック" charset="-128"/>
        </a:defRPr>
      </a:lvl1pPr>
      <a:lvl2pPr marL="381000" indent="-188913" algn="l" rtl="0" eaLnBrk="0" fontAlgn="base" hangingPunct="0">
        <a:spcBef>
          <a:spcPct val="30000"/>
        </a:spcBef>
        <a:spcAft>
          <a:spcPct val="0"/>
        </a:spcAft>
        <a:buClr>
          <a:schemeClr val="accent1"/>
        </a:buClr>
        <a:buChar char="-"/>
        <a:defRPr>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36813" y="1019175"/>
            <a:ext cx="8307946" cy="1060450"/>
          </a:xfrm>
        </p:spPr>
        <p:txBody>
          <a:bodyPr/>
          <a:lstStyle/>
          <a:p>
            <a:r>
              <a:rPr lang="en-US" smtClean="0">
                <a:cs typeface="Arial" charset="0"/>
              </a:rPr>
              <a:t>Module 2: Creating </a:t>
            </a:r>
            <a:r>
              <a:rPr lang="en-US" dirty="0" smtClean="0">
                <a:cs typeface="Arial" charset="0"/>
              </a:rPr>
              <a:t>a Supportive Classroom Climate</a:t>
            </a:r>
          </a:p>
        </p:txBody>
      </p:sp>
      <p:sp>
        <p:nvSpPr>
          <p:cNvPr id="3" name="TextBox 2"/>
          <p:cNvSpPr txBox="1"/>
          <p:nvPr/>
        </p:nvSpPr>
        <p:spPr>
          <a:xfrm>
            <a:off x="871024" y="459216"/>
            <a:ext cx="6175896" cy="297517"/>
          </a:xfrm>
          <a:prstGeom prst="rect">
            <a:avLst/>
          </a:prstGeom>
          <a:noFill/>
        </p:spPr>
        <p:txBody>
          <a:bodyPr wrap="square" rtlCol="0">
            <a:spAutoFit/>
          </a:bodyPr>
          <a:lstStyle/>
          <a:p>
            <a:endParaRPr lang="en-US" b="1" baseline="30000" dirty="0"/>
          </a:p>
        </p:txBody>
      </p:sp>
      <p:pic>
        <p:nvPicPr>
          <p:cNvPr id="5" name="Picture 4"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019175"/>
          </a:xfrm>
          <a:prstGeom prst="rect">
            <a:avLst/>
          </a:prstGeom>
        </p:spPr>
      </p:pic>
      <p:pic>
        <p:nvPicPr>
          <p:cNvPr id="6" name="Picture 5"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6494"/>
            <a:ext cx="9144000" cy="66150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dirty="0" smtClean="0"/>
              <a:t>A Relational Problem</a:t>
            </a:r>
          </a:p>
        </p:txBody>
      </p:sp>
      <p:sp>
        <p:nvSpPr>
          <p:cNvPr id="31747" name="Subtitle 2"/>
          <p:cNvSpPr>
            <a:spLocks noGrp="1"/>
          </p:cNvSpPr>
          <p:nvPr>
            <p:ph idx="1"/>
          </p:nvPr>
        </p:nvSpPr>
        <p:spPr>
          <a:xfrm>
            <a:off x="736600" y="1614488"/>
            <a:ext cx="8102600" cy="4391025"/>
          </a:xfrm>
        </p:spPr>
        <p:txBody>
          <a:bodyPr/>
          <a:lstStyle/>
          <a:p>
            <a:pPr marL="0" indent="0">
              <a:buFont typeface="Wingdings" charset="2"/>
              <a:buNone/>
            </a:pPr>
            <a:r>
              <a:rPr lang="en-US" sz="4400" dirty="0" smtClean="0"/>
              <a:t>Bullying is a relationship problem that requires a relationship solution.</a:t>
            </a:r>
          </a:p>
          <a:p>
            <a:pPr marL="0" indent="0"/>
            <a:endParaRPr lang="en-US" sz="1800" dirty="0" smtClean="0"/>
          </a:p>
          <a:p>
            <a:pPr marL="0" indent="0"/>
            <a:endParaRPr lang="en-US" sz="1800" dirty="0" smtClean="0"/>
          </a:p>
          <a:p>
            <a:pPr marL="0" indent="0"/>
            <a:endParaRPr lang="en-US" dirty="0" smtClean="0"/>
          </a:p>
        </p:txBody>
      </p:sp>
      <p:pic>
        <p:nvPicPr>
          <p:cNvPr id="4" name="Picture 3"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5" name="Picture 4"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US" sz="3200" dirty="0" smtClean="0"/>
              <a:t>Who Was There for You?</a:t>
            </a:r>
          </a:p>
        </p:txBody>
      </p:sp>
      <p:pic>
        <p:nvPicPr>
          <p:cNvPr id="33795" name="Picture 3"/>
          <p:cNvPicPr>
            <a:picLocks noChangeAspect="1"/>
          </p:cNvPicPr>
          <p:nvPr/>
        </p:nvPicPr>
        <p:blipFill>
          <a:blip r:embed="rId2"/>
          <a:srcRect r="8437"/>
          <a:stretch>
            <a:fillRect/>
          </a:stretch>
        </p:blipFill>
        <p:spPr bwMode="auto">
          <a:xfrm>
            <a:off x="0" y="823913"/>
            <a:ext cx="3546475" cy="2590800"/>
          </a:xfrm>
          <a:prstGeom prst="rect">
            <a:avLst/>
          </a:prstGeom>
          <a:noFill/>
          <a:ln w="9525">
            <a:noFill/>
            <a:miter lim="800000"/>
            <a:headEnd/>
            <a:tailEnd/>
          </a:ln>
        </p:spPr>
      </p:pic>
      <p:pic>
        <p:nvPicPr>
          <p:cNvPr id="33796" name="Picture 6"/>
          <p:cNvPicPr>
            <a:picLocks noChangeAspect="1"/>
          </p:cNvPicPr>
          <p:nvPr/>
        </p:nvPicPr>
        <p:blipFill>
          <a:blip r:embed="rId3"/>
          <a:srcRect/>
          <a:stretch>
            <a:fillRect/>
          </a:stretch>
        </p:blipFill>
        <p:spPr bwMode="auto">
          <a:xfrm>
            <a:off x="5849938" y="836613"/>
            <a:ext cx="3294062" cy="2581275"/>
          </a:xfrm>
          <a:prstGeom prst="rect">
            <a:avLst/>
          </a:prstGeom>
          <a:noFill/>
          <a:ln w="9525">
            <a:noFill/>
            <a:miter lim="800000"/>
            <a:headEnd/>
            <a:tailEnd/>
          </a:ln>
        </p:spPr>
      </p:pic>
      <p:pic>
        <p:nvPicPr>
          <p:cNvPr id="33797" name="Picture 7"/>
          <p:cNvPicPr>
            <a:picLocks noChangeAspect="1"/>
          </p:cNvPicPr>
          <p:nvPr/>
        </p:nvPicPr>
        <p:blipFill>
          <a:blip r:embed="rId4"/>
          <a:srcRect b="21797"/>
          <a:stretch>
            <a:fillRect/>
          </a:stretch>
        </p:blipFill>
        <p:spPr bwMode="auto">
          <a:xfrm>
            <a:off x="2192338" y="3417888"/>
            <a:ext cx="4398962" cy="3440112"/>
          </a:xfrm>
          <a:prstGeom prst="rect">
            <a:avLst/>
          </a:prstGeom>
          <a:noFill/>
          <a:ln w="9525">
            <a:noFill/>
            <a:miter lim="800000"/>
            <a:headEnd/>
            <a:tailEnd/>
          </a:ln>
        </p:spPr>
      </p:pic>
      <p:sp>
        <p:nvSpPr>
          <p:cNvPr id="6" name="TextBox 5"/>
          <p:cNvSpPr txBox="1"/>
          <p:nvPr/>
        </p:nvSpPr>
        <p:spPr>
          <a:xfrm>
            <a:off x="3546475" y="1257300"/>
            <a:ext cx="1797050" cy="400110"/>
          </a:xfrm>
          <a:prstGeom prst="rect">
            <a:avLst/>
          </a:prstGeom>
          <a:noFill/>
        </p:spPr>
        <p:txBody>
          <a:bodyPr wrap="square" rtlCol="0">
            <a:spAutoFit/>
          </a:bodyPr>
          <a:lstStyle/>
          <a:p>
            <a:r>
              <a:rPr lang="en-US" smtClean="0"/>
              <a:t>Teacher</a:t>
            </a:r>
            <a:endParaRPr lang="en-US"/>
          </a:p>
        </p:txBody>
      </p:sp>
      <p:sp>
        <p:nvSpPr>
          <p:cNvPr id="7" name="TextBox 6"/>
          <p:cNvSpPr txBox="1"/>
          <p:nvPr/>
        </p:nvSpPr>
        <p:spPr>
          <a:xfrm>
            <a:off x="7172325" y="3600450"/>
            <a:ext cx="1771650" cy="409575"/>
          </a:xfrm>
          <a:prstGeom prst="rect">
            <a:avLst/>
          </a:prstGeom>
          <a:noFill/>
        </p:spPr>
        <p:txBody>
          <a:bodyPr wrap="square" rtlCol="0">
            <a:spAutoFit/>
          </a:bodyPr>
          <a:lstStyle/>
          <a:p>
            <a:r>
              <a:rPr lang="en-US" smtClean="0"/>
              <a:t>Family</a:t>
            </a:r>
            <a:endParaRPr lang="en-US"/>
          </a:p>
        </p:txBody>
      </p:sp>
      <p:sp>
        <p:nvSpPr>
          <p:cNvPr id="8" name="TextBox 7"/>
          <p:cNvSpPr txBox="1"/>
          <p:nvPr/>
        </p:nvSpPr>
        <p:spPr>
          <a:xfrm>
            <a:off x="590550" y="5048250"/>
            <a:ext cx="1476375" cy="400110"/>
          </a:xfrm>
          <a:prstGeom prst="rect">
            <a:avLst/>
          </a:prstGeom>
          <a:noFill/>
        </p:spPr>
        <p:txBody>
          <a:bodyPr wrap="square" rtlCol="0">
            <a:spAutoFit/>
          </a:bodyPr>
          <a:lstStyle/>
          <a:p>
            <a:pPr algn="r"/>
            <a:r>
              <a:rPr lang="en-US" smtClean="0"/>
              <a:t>Coach</a:t>
            </a:r>
            <a:endParaRPr lang="en-US"/>
          </a:p>
        </p:txBody>
      </p:sp>
      <p:pic>
        <p:nvPicPr>
          <p:cNvPr id="9" name="Picture 8" descr="Screen Shot 2017-08-02 at 11.20.0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10" name="Picture 9" descr="box out bullying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14325" y="147638"/>
            <a:ext cx="6445250" cy="600075"/>
          </a:xfrm>
        </p:spPr>
        <p:txBody>
          <a:bodyPr/>
          <a:lstStyle/>
          <a:p>
            <a:r>
              <a:rPr lang="en-US" sz="2800" dirty="0" smtClean="0">
                <a:solidFill>
                  <a:schemeClr val="bg1"/>
                </a:solidFill>
              </a:rPr>
              <a:t>The Little Things That Teachers Do</a:t>
            </a:r>
          </a:p>
        </p:txBody>
      </p:sp>
      <p:sp>
        <p:nvSpPr>
          <p:cNvPr id="34819" name="Subtitle 2"/>
          <p:cNvSpPr>
            <a:spLocks noGrp="1"/>
          </p:cNvSpPr>
          <p:nvPr>
            <p:ph idx="1"/>
          </p:nvPr>
        </p:nvSpPr>
        <p:spPr>
          <a:xfrm>
            <a:off x="314325" y="1614489"/>
            <a:ext cx="3778250" cy="3676964"/>
          </a:xfrm>
        </p:spPr>
        <p:txBody>
          <a:bodyPr>
            <a:noAutofit/>
          </a:bodyPr>
          <a:lstStyle/>
          <a:p>
            <a:pPr marL="449263" indent="-449263">
              <a:buFont typeface="Wingdings" pitchFamily="2" charset="2"/>
              <a:buChar char="§"/>
            </a:pPr>
            <a:r>
              <a:rPr lang="en-US" sz="2800" b="0" dirty="0" smtClean="0"/>
              <a:t>Be available.</a:t>
            </a:r>
          </a:p>
          <a:p>
            <a:pPr marL="449263" indent="-449263">
              <a:buFont typeface="Wingdings" pitchFamily="2" charset="2"/>
              <a:buChar char="§"/>
            </a:pPr>
            <a:r>
              <a:rPr lang="en-US" sz="2800" b="0" smtClean="0"/>
              <a:t>Listen.</a:t>
            </a:r>
            <a:endParaRPr lang="en-US" sz="2800" b="0" dirty="0" smtClean="0"/>
          </a:p>
          <a:p>
            <a:pPr marL="449263" indent="-449263">
              <a:buFont typeface="Wingdings" pitchFamily="2" charset="2"/>
              <a:buChar char="§"/>
            </a:pPr>
            <a:r>
              <a:rPr lang="en-US" sz="2800" b="0" dirty="0" smtClean="0"/>
              <a:t>Be positive.</a:t>
            </a:r>
          </a:p>
          <a:p>
            <a:pPr marL="449263" indent="-449263">
              <a:buFont typeface="Wingdings" pitchFamily="2" charset="2"/>
              <a:buChar char="§"/>
            </a:pPr>
            <a:r>
              <a:rPr lang="en-US" sz="2800" b="0" dirty="0" smtClean="0"/>
              <a:t>Have fun.</a:t>
            </a:r>
          </a:p>
          <a:p>
            <a:pPr marL="449263" indent="-449263">
              <a:buFont typeface="Wingdings" pitchFamily="2" charset="2"/>
              <a:buChar char="§"/>
            </a:pPr>
            <a:r>
              <a:rPr lang="en-US" sz="2800" b="0" dirty="0" smtClean="0"/>
              <a:t>Be real.</a:t>
            </a:r>
            <a:endParaRPr lang="en-US" sz="1800" dirty="0" smtClean="0"/>
          </a:p>
        </p:txBody>
      </p:sp>
      <p:pic>
        <p:nvPicPr>
          <p:cNvPr id="34820" name="Picture 3"/>
          <p:cNvPicPr>
            <a:picLocks noChangeAspect="1"/>
          </p:cNvPicPr>
          <p:nvPr/>
        </p:nvPicPr>
        <p:blipFill>
          <a:blip r:embed="rId3"/>
          <a:srcRect/>
          <a:stretch>
            <a:fillRect/>
          </a:stretch>
        </p:blipFill>
        <p:spPr bwMode="auto">
          <a:xfrm>
            <a:off x="4471988" y="1614488"/>
            <a:ext cx="3157537" cy="4378325"/>
          </a:xfrm>
          <a:prstGeom prst="rect">
            <a:avLst/>
          </a:prstGeom>
          <a:noFill/>
          <a:ln w="9525">
            <a:noFill/>
            <a:miter lim="800000"/>
            <a:headEnd/>
            <a:tailEnd/>
          </a:ln>
        </p:spPr>
      </p:pic>
      <p:sp>
        <p:nvSpPr>
          <p:cNvPr id="2" name="TextBox 1"/>
          <p:cNvSpPr txBox="1"/>
          <p:nvPr/>
        </p:nvSpPr>
        <p:spPr>
          <a:xfrm>
            <a:off x="695097" y="6433154"/>
            <a:ext cx="817853" cy="246221"/>
          </a:xfrm>
          <a:prstGeom prst="rect">
            <a:avLst/>
          </a:prstGeom>
          <a:noFill/>
        </p:spPr>
        <p:txBody>
          <a:bodyPr wrap="non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endParaRPr lang="en-US" sz="1000" dirty="0"/>
          </a:p>
        </p:txBody>
      </p:sp>
      <p:pic>
        <p:nvPicPr>
          <p:cNvPr id="6" name="Picture 5"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7" name="Picture 6"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r>
              <a:rPr lang="en-US" sz="3200" dirty="0" smtClean="0"/>
              <a:t>Student Intervention</a:t>
            </a:r>
          </a:p>
        </p:txBody>
      </p:sp>
      <p:sp>
        <p:nvSpPr>
          <p:cNvPr id="36868" name="Content Placeholder 2"/>
          <p:cNvSpPr>
            <a:spLocks noGrp="1"/>
          </p:cNvSpPr>
          <p:nvPr>
            <p:ph idx="1"/>
          </p:nvPr>
        </p:nvSpPr>
        <p:spPr>
          <a:xfrm>
            <a:off x="314325" y="1314232"/>
            <a:ext cx="8524875" cy="4391025"/>
          </a:xfrm>
        </p:spPr>
        <p:txBody>
          <a:bodyPr/>
          <a:lstStyle/>
          <a:p>
            <a:pPr marL="15875" indent="-15875">
              <a:buFont typeface="Wingdings" charset="2"/>
              <a:buNone/>
            </a:pPr>
            <a:r>
              <a:rPr lang="en-US" sz="3200" b="0" dirty="0" smtClean="0"/>
              <a:t>In the majority of bullying episodes in which students intervene, the bullying stops within:</a:t>
            </a:r>
          </a:p>
          <a:p>
            <a:pPr marL="15875" indent="-15875">
              <a:buFont typeface="Wingdings" charset="2"/>
              <a:buNone/>
            </a:pPr>
            <a:r>
              <a:rPr lang="en-US" sz="3200" b="0" dirty="0" smtClean="0"/>
              <a:t>A. Two minutes</a:t>
            </a:r>
          </a:p>
          <a:p>
            <a:pPr marL="15875" indent="-15875">
              <a:buFont typeface="Wingdings" charset="2"/>
              <a:buNone/>
            </a:pPr>
            <a:r>
              <a:rPr lang="en-US" sz="3200" b="0" dirty="0" smtClean="0"/>
              <a:t>B. Ninety seconds</a:t>
            </a:r>
          </a:p>
          <a:p>
            <a:pPr marL="15875" indent="-15875">
              <a:buFont typeface="Wingdings" charset="2"/>
              <a:buNone/>
            </a:pPr>
            <a:r>
              <a:rPr lang="en-US" sz="3200" b="0" dirty="0" smtClean="0"/>
              <a:t>C. One minute</a:t>
            </a:r>
          </a:p>
          <a:p>
            <a:pPr marL="15875" indent="-15875">
              <a:buFont typeface="Wingdings" charset="2"/>
              <a:buNone/>
            </a:pPr>
            <a:r>
              <a:rPr lang="en-US" sz="3200" b="0" dirty="0" smtClean="0"/>
              <a:t>D. Ten seconds</a:t>
            </a:r>
            <a:endParaRPr lang="en-US" dirty="0" smtClean="0">
              <a:solidFill>
                <a:srgbClr val="FF0000"/>
              </a:solidFill>
            </a:endParaRPr>
          </a:p>
        </p:txBody>
      </p:sp>
      <p:sp>
        <p:nvSpPr>
          <p:cNvPr id="5" name="Rectangle 4"/>
          <p:cNvSpPr/>
          <p:nvPr/>
        </p:nvSpPr>
        <p:spPr>
          <a:xfrm>
            <a:off x="778819" y="6471273"/>
            <a:ext cx="2006438" cy="153888"/>
          </a:xfrm>
          <a:prstGeom prst="rect">
            <a:avLst/>
          </a:prstGeom>
        </p:spPr>
        <p:txBody>
          <a:bodyPr wrap="square" lIns="0" tIns="0" rIns="0" bIns="0">
            <a:spAutoFit/>
          </a:bodyPr>
          <a:lstStyle/>
          <a:p>
            <a:pPr marL="344488" indent="-344488">
              <a:spcBef>
                <a:spcPts val="0"/>
              </a:spcBef>
              <a:buNone/>
            </a:pPr>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9</a:t>
            </a:r>
            <a:endParaRPr lang="en-US" sz="1000" dirty="0">
              <a:solidFill>
                <a:srgbClr val="2A79D0"/>
              </a:solidFill>
              <a:cs typeface="Arial" charset="0"/>
            </a:endParaRPr>
          </a:p>
        </p:txBody>
      </p:sp>
      <p:sp>
        <p:nvSpPr>
          <p:cNvPr id="2" name="Oval 1"/>
          <p:cNvSpPr/>
          <p:nvPr/>
        </p:nvSpPr>
        <p:spPr bwMode="auto">
          <a:xfrm>
            <a:off x="95534" y="4831306"/>
            <a:ext cx="3370997" cy="744345"/>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200" dirty="0" smtClean="0"/>
              <a:t>Inclusion</a:t>
            </a:r>
          </a:p>
        </p:txBody>
      </p:sp>
      <p:sp>
        <p:nvSpPr>
          <p:cNvPr id="36867" name="Content Placeholder 2"/>
          <p:cNvSpPr>
            <a:spLocks noGrp="1"/>
          </p:cNvSpPr>
          <p:nvPr>
            <p:ph idx="1"/>
          </p:nvPr>
        </p:nvSpPr>
        <p:spPr>
          <a:xfrm>
            <a:off x="314325" y="1355181"/>
            <a:ext cx="8524875" cy="4391025"/>
          </a:xfrm>
        </p:spPr>
        <p:txBody>
          <a:bodyPr/>
          <a:lstStyle/>
          <a:p>
            <a:pPr>
              <a:buFont typeface="Wingdings" charset="2"/>
              <a:buNone/>
            </a:pPr>
            <a:r>
              <a:rPr lang="en-US" sz="3200" b="0" dirty="0" smtClean="0">
                <a:solidFill>
                  <a:srgbClr val="000000"/>
                </a:solidFill>
              </a:rPr>
              <a:t>Clear Classroom Norms</a:t>
            </a:r>
          </a:p>
          <a:p>
            <a:pPr marL="463550" indent="-463550">
              <a:buFont typeface="Wingdings" pitchFamily="2" charset="2"/>
              <a:buChar char="§"/>
            </a:pPr>
            <a:r>
              <a:rPr lang="en-US" sz="3200" b="0" dirty="0" smtClean="0">
                <a:solidFill>
                  <a:srgbClr val="000000"/>
                </a:solidFill>
              </a:rPr>
              <a:t>Developed with student input</a:t>
            </a:r>
          </a:p>
          <a:p>
            <a:pPr marL="463550" indent="-463550">
              <a:buFont typeface="Wingdings" pitchFamily="2" charset="2"/>
              <a:buChar char="§"/>
            </a:pPr>
            <a:r>
              <a:rPr lang="en-US" sz="3200" b="0" dirty="0" smtClean="0">
                <a:solidFill>
                  <a:srgbClr val="000000"/>
                </a:solidFill>
              </a:rPr>
              <a:t>Simple and understandable</a:t>
            </a:r>
          </a:p>
          <a:p>
            <a:pPr marL="463550" indent="-463550">
              <a:buFont typeface="Wingdings" pitchFamily="2" charset="2"/>
              <a:buChar char="§"/>
            </a:pPr>
            <a:r>
              <a:rPr lang="en-US" sz="3200" b="0" dirty="0" smtClean="0">
                <a:solidFill>
                  <a:srgbClr val="000000"/>
                </a:solidFill>
              </a:rPr>
              <a:t>Posted in the classroom</a:t>
            </a:r>
          </a:p>
          <a:p>
            <a:pPr marL="463550" indent="-463550">
              <a:buFont typeface="Wingdings" pitchFamily="2" charset="2"/>
              <a:buChar char="§"/>
            </a:pPr>
            <a:r>
              <a:rPr lang="en-US" sz="3200" b="0" dirty="0" smtClean="0">
                <a:solidFill>
                  <a:srgbClr val="000000"/>
                </a:solidFill>
              </a:rPr>
              <a:t>Fairly enforced with positive and negative consequences</a:t>
            </a:r>
            <a:endParaRPr lang="en-US" b="0" dirty="0" smtClean="0">
              <a:solidFill>
                <a:srgbClr val="00B050"/>
              </a:solidFill>
            </a:endParaRPr>
          </a:p>
        </p:txBody>
      </p:sp>
      <p:sp>
        <p:nvSpPr>
          <p:cNvPr id="4" name="Rectangle 3"/>
          <p:cNvSpPr/>
          <p:nvPr/>
        </p:nvSpPr>
        <p:spPr>
          <a:xfrm>
            <a:off x="773084" y="6468181"/>
            <a:ext cx="2351810" cy="153888"/>
          </a:xfrm>
          <a:prstGeom prst="rect">
            <a:avLst/>
          </a:prstGeom>
        </p:spPr>
        <p:txBody>
          <a:bodyPr wrap="square" lIns="0" tIns="0" rIns="0" bIns="0">
            <a:spAutoFit/>
          </a:bodyPr>
          <a:lstStyle/>
          <a:p>
            <a:pPr marL="344488" indent="-344488">
              <a:spcBef>
                <a:spcPts val="0"/>
              </a:spcBef>
              <a:buNone/>
            </a:pPr>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endParaRPr lang="en-US" sz="1000" dirty="0">
              <a:solidFill>
                <a:srgbClr val="2A79D0"/>
              </a:solidFill>
              <a:cs typeface="Arial" charset="0"/>
            </a:endParaRPr>
          </a:p>
        </p:txBody>
      </p:sp>
      <p:pic>
        <p:nvPicPr>
          <p:cNvPr id="5" name="Picture 4"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3200" dirty="0" smtClean="0"/>
              <a:t>Sample Anti-Bullying Rules</a:t>
            </a:r>
          </a:p>
        </p:txBody>
      </p:sp>
      <p:sp>
        <p:nvSpPr>
          <p:cNvPr id="38915" name="Content Placeholder 2"/>
          <p:cNvSpPr>
            <a:spLocks noGrp="1"/>
          </p:cNvSpPr>
          <p:nvPr>
            <p:ph idx="1"/>
          </p:nvPr>
        </p:nvSpPr>
        <p:spPr>
          <a:xfrm>
            <a:off x="314325" y="1301750"/>
            <a:ext cx="8605838" cy="4797425"/>
          </a:xfrm>
        </p:spPr>
        <p:txBody>
          <a:bodyPr/>
          <a:lstStyle/>
          <a:p>
            <a:pPr marL="457200" indent="-457200">
              <a:buFont typeface="Arial" charset="0"/>
              <a:buAutoNum type="arabicPeriod"/>
            </a:pPr>
            <a:r>
              <a:rPr lang="en-US" sz="2800" b="0" dirty="0" smtClean="0">
                <a:solidFill>
                  <a:srgbClr val="000000"/>
                </a:solidFill>
              </a:rPr>
              <a:t>We will treat others </a:t>
            </a:r>
            <a:r>
              <a:rPr lang="en-US" sz="2800" b="0" smtClean="0">
                <a:solidFill>
                  <a:srgbClr val="000000"/>
                </a:solidFill>
              </a:rPr>
              <a:t>with respect.</a:t>
            </a:r>
          </a:p>
          <a:p>
            <a:pPr marL="457200" indent="-457200">
              <a:buFont typeface="Arial" charset="0"/>
              <a:buAutoNum type="arabicPeriod"/>
            </a:pPr>
            <a:r>
              <a:rPr lang="en-US" sz="2800" b="0" smtClean="0">
                <a:solidFill>
                  <a:srgbClr val="000000"/>
                </a:solidFill>
              </a:rPr>
              <a:t>We will not use bullying behavior on others.</a:t>
            </a:r>
            <a:endParaRPr lang="en-US" sz="2800" b="0" dirty="0" smtClean="0">
              <a:solidFill>
                <a:srgbClr val="000000"/>
              </a:solidFill>
            </a:endParaRPr>
          </a:p>
          <a:p>
            <a:pPr marL="457200" indent="-457200">
              <a:buFont typeface="Arial" charset="0"/>
              <a:buAutoNum type="arabicPeriod"/>
            </a:pPr>
            <a:r>
              <a:rPr lang="en-US" sz="2800" b="0" dirty="0" smtClean="0">
                <a:solidFill>
                  <a:srgbClr val="000000"/>
                </a:solidFill>
              </a:rPr>
              <a:t>We will try to help students who are bullied.</a:t>
            </a:r>
          </a:p>
          <a:p>
            <a:pPr marL="457200" indent="-457200">
              <a:buFont typeface="Arial" charset="0"/>
              <a:buAutoNum type="arabicPeriod"/>
            </a:pPr>
            <a:r>
              <a:rPr lang="en-US" sz="2800" b="0" dirty="0" smtClean="0">
                <a:solidFill>
                  <a:srgbClr val="000000"/>
                </a:solidFill>
              </a:rPr>
              <a:t>We will try to include students who </a:t>
            </a:r>
            <a:r>
              <a:rPr lang="en-US" sz="2800" b="0" smtClean="0">
                <a:solidFill>
                  <a:srgbClr val="000000"/>
                </a:solidFill>
              </a:rPr>
              <a:t>are excluded from groups.</a:t>
            </a:r>
            <a:endParaRPr lang="en-US" sz="2800" b="0" dirty="0" smtClean="0">
              <a:solidFill>
                <a:srgbClr val="000000"/>
              </a:solidFill>
            </a:endParaRPr>
          </a:p>
          <a:p>
            <a:pPr marL="457200" indent="-457200">
              <a:buFont typeface="Arial" charset="0"/>
              <a:buAutoNum type="arabicPeriod"/>
            </a:pPr>
            <a:r>
              <a:rPr lang="en-US" sz="2800" b="0" dirty="0" smtClean="0">
                <a:solidFill>
                  <a:srgbClr val="000000"/>
                </a:solidFill>
              </a:rPr>
              <a:t>If we know that somebody is being bullied, we will tell an adult at school and an adult at home.</a:t>
            </a:r>
            <a:endParaRPr lang="en-US" sz="2800" dirty="0" smtClean="0">
              <a:ea typeface="ＭＳ Ｐゴシック" charset="-128"/>
            </a:endParaRPr>
          </a:p>
          <a:p>
            <a:pPr marL="457200" indent="-457200">
              <a:buNone/>
            </a:pPr>
            <a:endParaRPr lang="en-US" sz="3200" b="0" dirty="0" smtClean="0">
              <a:solidFill>
                <a:srgbClr val="00B050"/>
              </a:solidFill>
            </a:endParaRPr>
          </a:p>
          <a:p>
            <a:pPr marL="457200" indent="-457200">
              <a:buFont typeface="Wingdings" charset="2"/>
              <a:buNone/>
            </a:pPr>
            <a:endParaRPr lang="en-US" dirty="0" smtClean="0">
              <a:solidFill>
                <a:srgbClr val="00B050"/>
              </a:solidFill>
            </a:endParaRPr>
          </a:p>
          <a:p>
            <a:pPr marL="457200" indent="-457200">
              <a:buFont typeface="Wingdings" charset="2"/>
              <a:buNone/>
            </a:pPr>
            <a:endParaRPr lang="en-US" dirty="0" smtClean="0">
              <a:solidFill>
                <a:srgbClr val="00B050"/>
              </a:solidFill>
            </a:endParaRPr>
          </a:p>
          <a:p>
            <a:pPr marL="457200" indent="-457200">
              <a:buFont typeface="Wingdings" charset="2"/>
              <a:buNone/>
            </a:pPr>
            <a:endParaRPr lang="en-US" dirty="0" smtClean="0">
              <a:solidFill>
                <a:srgbClr val="00B050"/>
              </a:solidFill>
            </a:endParaRPr>
          </a:p>
          <a:p>
            <a:pPr marL="457200" indent="-457200">
              <a:buFont typeface="Wingdings" charset="2"/>
              <a:buNone/>
            </a:pPr>
            <a:endParaRPr lang="en-US" dirty="0" smtClean="0">
              <a:solidFill>
                <a:srgbClr val="00B050"/>
              </a:solidFill>
            </a:endParaRPr>
          </a:p>
        </p:txBody>
      </p:sp>
      <p:sp>
        <p:nvSpPr>
          <p:cNvPr id="2" name="TextBox 1"/>
          <p:cNvSpPr txBox="1"/>
          <p:nvPr/>
        </p:nvSpPr>
        <p:spPr>
          <a:xfrm>
            <a:off x="682403" y="6430014"/>
            <a:ext cx="2484450" cy="246221"/>
          </a:xfrm>
          <a:prstGeom prst="rect">
            <a:avLst/>
          </a:prstGeom>
          <a:noFill/>
        </p:spPr>
        <p:txBody>
          <a:bodyPr wrap="square" rtlCol="0">
            <a:spAutoFit/>
          </a:bodyPr>
          <a:lstStyle/>
          <a:p>
            <a:r>
              <a:rPr lang="en-US" sz="1000" dirty="0" smtClean="0"/>
              <a:t>Citations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 </a:t>
            </a:r>
            <a:r>
              <a:rPr lang="en-US" sz="1000" dirty="0"/>
              <a:t>13 </a:t>
            </a: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200" dirty="0" smtClean="0"/>
              <a:t>Respect</a:t>
            </a:r>
          </a:p>
        </p:txBody>
      </p:sp>
      <p:sp>
        <p:nvSpPr>
          <p:cNvPr id="43011" name="Content Placeholder 2"/>
          <p:cNvSpPr>
            <a:spLocks noGrp="1"/>
          </p:cNvSpPr>
          <p:nvPr>
            <p:ph idx="1"/>
          </p:nvPr>
        </p:nvSpPr>
        <p:spPr>
          <a:xfrm>
            <a:off x="314325" y="1027624"/>
            <a:ext cx="8524875" cy="1046829"/>
          </a:xfrm>
        </p:spPr>
        <p:txBody>
          <a:bodyPr/>
          <a:lstStyle/>
          <a:p>
            <a:pPr marL="0" indent="0">
              <a:spcAft>
                <a:spcPts val="1800"/>
              </a:spcAft>
              <a:buFont typeface="Wingdings" charset="2"/>
              <a:buNone/>
            </a:pPr>
            <a:r>
              <a:rPr lang="en-US" sz="2800" b="0" dirty="0" smtClean="0">
                <a:solidFill>
                  <a:srgbClr val="000000"/>
                </a:solidFill>
              </a:rPr>
              <a:t>Respect is a learned behavior and </a:t>
            </a:r>
            <a:r>
              <a:rPr lang="en-US" sz="2800" b="0" smtClean="0">
                <a:solidFill>
                  <a:srgbClr val="000000"/>
                </a:solidFill>
              </a:rPr>
              <a:t>attitude—we cannot </a:t>
            </a:r>
            <a:r>
              <a:rPr lang="en-US" sz="2800" b="0" dirty="0" smtClean="0">
                <a:solidFill>
                  <a:srgbClr val="000000"/>
                </a:solidFill>
              </a:rPr>
              <a:t>make it happen, but we can teach and encourage it.</a:t>
            </a:r>
          </a:p>
          <a:p>
            <a:pPr>
              <a:buFont typeface="Wingdings" charset="2"/>
              <a:buNone/>
            </a:pPr>
            <a:endParaRPr lang="en-US" dirty="0" smtClean="0">
              <a:solidFill>
                <a:srgbClr val="00B050"/>
              </a:solidFill>
            </a:endParaRPr>
          </a:p>
        </p:txBody>
      </p:sp>
      <p:sp>
        <p:nvSpPr>
          <p:cNvPr id="43012" name="TextBox 3"/>
          <p:cNvSpPr txBox="1">
            <a:spLocks noChangeArrowheads="1"/>
          </p:cNvSpPr>
          <p:nvPr/>
        </p:nvSpPr>
        <p:spPr bwMode="auto">
          <a:xfrm>
            <a:off x="188100" y="2347418"/>
            <a:ext cx="7745412" cy="3431709"/>
          </a:xfrm>
          <a:prstGeom prst="rect">
            <a:avLst/>
          </a:prstGeom>
          <a:noFill/>
          <a:ln w="9525">
            <a:noFill/>
            <a:miter lim="800000"/>
            <a:headEnd/>
            <a:tailEnd/>
          </a:ln>
        </p:spPr>
        <p:txBody>
          <a:bodyPr wrap="square">
            <a:spAutoFit/>
          </a:bodyPr>
          <a:lstStyle/>
          <a:p>
            <a:pPr marL="463550" indent="-463550" eaLnBrk="0" hangingPunct="0">
              <a:spcBef>
                <a:spcPts val="2400"/>
              </a:spcBef>
              <a:buClr>
                <a:schemeClr val="accent1"/>
              </a:buClr>
              <a:buFont typeface="Wingdings" pitchFamily="2" charset="2"/>
              <a:buChar char="§"/>
            </a:pPr>
            <a:endParaRPr lang="en-US" sz="100" dirty="0" smtClean="0">
              <a:solidFill>
                <a:srgbClr val="000000"/>
              </a:solidFill>
              <a:latin typeface="+mn-lt"/>
              <a:ea typeface="+mn-ea"/>
              <a:cs typeface="ＭＳ Ｐゴシック" charset="-128"/>
            </a:endParaRPr>
          </a:p>
          <a:p>
            <a:pPr marL="463550" indent="-463550" eaLnBrk="0" hangingPunct="0">
              <a:spcBef>
                <a:spcPts val="2400"/>
              </a:spcBef>
              <a:buClr>
                <a:schemeClr val="accent1"/>
              </a:buClr>
              <a:buFont typeface="Wingdings" pitchFamily="2" charset="2"/>
              <a:buChar char="§"/>
            </a:pPr>
            <a:r>
              <a:rPr lang="en-US" dirty="0" smtClean="0">
                <a:solidFill>
                  <a:srgbClr val="000000"/>
                </a:solidFill>
                <a:latin typeface="+mn-lt"/>
                <a:ea typeface="+mn-ea"/>
                <a:cs typeface="ＭＳ Ｐゴシック" charset="-128"/>
              </a:rPr>
              <a:t>Set </a:t>
            </a:r>
            <a:r>
              <a:rPr lang="en-US" dirty="0">
                <a:solidFill>
                  <a:srgbClr val="000000"/>
                </a:solidFill>
                <a:latin typeface="+mn-lt"/>
                <a:ea typeface="+mn-ea"/>
                <a:cs typeface="ＭＳ Ｐゴシック" charset="-128"/>
              </a:rPr>
              <a:t>a tone of respect in the </a:t>
            </a:r>
            <a:r>
              <a:rPr lang="en-US" dirty="0" smtClean="0">
                <a:solidFill>
                  <a:srgbClr val="000000"/>
                </a:solidFill>
                <a:latin typeface="+mn-lt"/>
                <a:ea typeface="+mn-ea"/>
                <a:cs typeface="ＭＳ Ｐゴシック" charset="-128"/>
              </a:rPr>
              <a:t>classroom.</a:t>
            </a:r>
            <a:endParaRPr lang="en-US" dirty="0">
              <a:solidFill>
                <a:srgbClr val="000000"/>
              </a:solidFill>
              <a:latin typeface="+mn-lt"/>
              <a:ea typeface="+mn-ea"/>
              <a:cs typeface="ＭＳ Ｐゴシック" charset="-128"/>
            </a:endParaRPr>
          </a:p>
          <a:p>
            <a:pPr marL="463550" indent="-463550" eaLnBrk="0" hangingPunct="0">
              <a:spcBef>
                <a:spcPct val="60000"/>
              </a:spcBef>
              <a:buClr>
                <a:schemeClr val="accent1"/>
              </a:buClr>
              <a:buFont typeface="Wingdings" pitchFamily="2" charset="2"/>
              <a:buChar char="§"/>
            </a:pPr>
            <a:r>
              <a:rPr lang="en-US" dirty="0">
                <a:solidFill>
                  <a:srgbClr val="000000"/>
                </a:solidFill>
                <a:latin typeface="+mn-lt"/>
                <a:ea typeface="+mn-ea"/>
                <a:cs typeface="ＭＳ Ｐゴシック" charset="-128"/>
              </a:rPr>
              <a:t>Expose students to accurate information and positive representations of those who they may perceive as different from </a:t>
            </a:r>
            <a:r>
              <a:rPr lang="en-US" dirty="0" smtClean="0">
                <a:solidFill>
                  <a:srgbClr val="000000"/>
                </a:solidFill>
                <a:latin typeface="+mn-lt"/>
                <a:ea typeface="+mn-ea"/>
                <a:cs typeface="ＭＳ Ｐゴシック" charset="-128"/>
              </a:rPr>
              <a:t>them.</a:t>
            </a:r>
            <a:endParaRPr lang="en-US" dirty="0">
              <a:solidFill>
                <a:srgbClr val="000000"/>
              </a:solidFill>
              <a:latin typeface="+mn-lt"/>
              <a:ea typeface="+mn-ea"/>
              <a:cs typeface="ＭＳ Ｐゴシック" charset="-128"/>
            </a:endParaRPr>
          </a:p>
          <a:p>
            <a:pPr marL="463550" indent="-463550" eaLnBrk="0" hangingPunct="0">
              <a:spcBef>
                <a:spcPct val="60000"/>
              </a:spcBef>
              <a:buClr>
                <a:schemeClr val="accent1"/>
              </a:buClr>
              <a:buFont typeface="Wingdings" pitchFamily="2" charset="2"/>
              <a:buChar char="§"/>
            </a:pPr>
            <a:r>
              <a:rPr lang="en-US" dirty="0">
                <a:solidFill>
                  <a:srgbClr val="000000"/>
                </a:solidFill>
                <a:latin typeface="+mn-lt"/>
                <a:ea typeface="+mn-ea"/>
                <a:cs typeface="ＭＳ Ｐゴシック" charset="-128"/>
              </a:rPr>
              <a:t>Talk about differences in a respectful way including examples of people with varied backgrounds and </a:t>
            </a:r>
            <a:r>
              <a:rPr lang="en-US" dirty="0" smtClean="0">
                <a:solidFill>
                  <a:srgbClr val="000000"/>
                </a:solidFill>
                <a:latin typeface="+mn-lt"/>
                <a:ea typeface="+mn-ea"/>
                <a:cs typeface="ＭＳ Ｐゴシック" charset="-128"/>
              </a:rPr>
              <a:t>orientations.</a:t>
            </a:r>
            <a:endParaRPr lang="en-US" dirty="0">
              <a:solidFill>
                <a:srgbClr val="000000"/>
              </a:solidFill>
              <a:latin typeface="+mn-lt"/>
              <a:ea typeface="+mn-ea"/>
              <a:cs typeface="ＭＳ Ｐゴシック" charset="-128"/>
            </a:endParaRPr>
          </a:p>
          <a:p>
            <a:pPr marL="463550" indent="-463550" eaLnBrk="0" hangingPunct="0">
              <a:spcBef>
                <a:spcPct val="60000"/>
              </a:spcBef>
              <a:buClr>
                <a:schemeClr val="accent1"/>
              </a:buClr>
              <a:buFont typeface="Wingdings" pitchFamily="2" charset="2"/>
              <a:buChar char="§"/>
            </a:pPr>
            <a:r>
              <a:rPr lang="en-US" dirty="0">
                <a:solidFill>
                  <a:srgbClr val="000000"/>
                </a:solidFill>
                <a:latin typeface="+mn-lt"/>
                <a:ea typeface="+mn-ea"/>
                <a:cs typeface="ＭＳ Ｐゴシック" charset="-128"/>
              </a:rPr>
              <a:t>Provide time for learning and practicing positive, respectful </a:t>
            </a:r>
            <a:r>
              <a:rPr lang="en-US" dirty="0" smtClean="0">
                <a:solidFill>
                  <a:srgbClr val="000000"/>
                </a:solidFill>
                <a:latin typeface="+mn-lt"/>
                <a:ea typeface="+mn-ea"/>
                <a:cs typeface="ＭＳ Ｐゴシック" charset="-128"/>
              </a:rPr>
              <a:t>behaviors.</a:t>
            </a:r>
          </a:p>
        </p:txBody>
      </p:sp>
      <p:sp>
        <p:nvSpPr>
          <p:cNvPr id="2" name="TextBox 1"/>
          <p:cNvSpPr txBox="1"/>
          <p:nvPr/>
        </p:nvSpPr>
        <p:spPr>
          <a:xfrm>
            <a:off x="670836" y="6426200"/>
            <a:ext cx="1375698" cy="400110"/>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6, 8, 13</a:t>
            </a:r>
          </a:p>
          <a:p>
            <a:endParaRPr lang="en-US" sz="1000" dirty="0"/>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itle 1"/>
          <p:cNvSpPr>
            <a:spLocks noGrp="1"/>
          </p:cNvSpPr>
          <p:nvPr>
            <p:ph type="title"/>
          </p:nvPr>
        </p:nvSpPr>
        <p:spPr/>
        <p:txBody>
          <a:bodyPr/>
          <a:lstStyle/>
          <a:p>
            <a:r>
              <a:rPr lang="en-US" sz="3200" dirty="0" smtClean="0"/>
              <a:t>Communication</a:t>
            </a:r>
          </a:p>
        </p:txBody>
      </p:sp>
      <p:sp>
        <p:nvSpPr>
          <p:cNvPr id="10" name="Content Placeholder 10"/>
          <p:cNvSpPr>
            <a:spLocks noGrp="1"/>
          </p:cNvSpPr>
          <p:nvPr>
            <p:ph idx="1"/>
          </p:nvPr>
        </p:nvSpPr>
        <p:spPr>
          <a:xfrm>
            <a:off x="314325" y="1250976"/>
            <a:ext cx="8524875" cy="4391025"/>
          </a:xfrm>
        </p:spPr>
        <p:txBody>
          <a:bodyPr/>
          <a:lstStyle/>
          <a:p>
            <a:pPr>
              <a:buNone/>
            </a:pPr>
            <a:r>
              <a:rPr lang="en-US" sz="2400" b="0" dirty="0" smtClean="0"/>
              <a:t>Communication can take many forms, including via:</a:t>
            </a:r>
          </a:p>
          <a:p>
            <a:pPr marL="635000" indent="-325438"/>
            <a:r>
              <a:rPr lang="en-US" sz="2400" b="0" dirty="0" smtClean="0"/>
              <a:t>Posted norms</a:t>
            </a:r>
          </a:p>
          <a:p>
            <a:pPr marL="635000" indent="-325438"/>
            <a:r>
              <a:rPr lang="en-US" sz="2400" b="0" dirty="0" smtClean="0"/>
              <a:t>Class lessons and meetings</a:t>
            </a:r>
          </a:p>
          <a:p>
            <a:pPr marL="635000" indent="-325438"/>
            <a:r>
              <a:rPr lang="en-US" sz="2400" b="0" dirty="0" smtClean="0"/>
              <a:t>Individual conversations</a:t>
            </a:r>
            <a:endParaRPr lang="en-US" sz="2400" b="0" dirty="0"/>
          </a:p>
        </p:txBody>
      </p:sp>
      <p:pic>
        <p:nvPicPr>
          <p:cNvPr id="11" name="Picture 10"/>
          <p:cNvPicPr>
            <a:picLocks noChangeAspect="1"/>
          </p:cNvPicPr>
          <p:nvPr/>
        </p:nvPicPr>
        <p:blipFill>
          <a:blip r:embed="rId3"/>
          <a:stretch>
            <a:fillRect/>
          </a:stretch>
        </p:blipFill>
        <p:spPr>
          <a:xfrm>
            <a:off x="2255677" y="3917117"/>
            <a:ext cx="4384589" cy="2927235"/>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2800" dirty="0" smtClean="0"/>
              <a:t> </a:t>
            </a:r>
            <a:r>
              <a:rPr lang="en-US" sz="3200" dirty="0" smtClean="0"/>
              <a:t>Classroom Discussions</a:t>
            </a:r>
          </a:p>
        </p:txBody>
      </p:sp>
      <p:sp>
        <p:nvSpPr>
          <p:cNvPr id="41987" name="Content Placeholder 2"/>
          <p:cNvSpPr>
            <a:spLocks noGrp="1"/>
          </p:cNvSpPr>
          <p:nvPr>
            <p:ph idx="1"/>
          </p:nvPr>
        </p:nvSpPr>
        <p:spPr>
          <a:xfrm>
            <a:off x="314325" y="1019175"/>
            <a:ext cx="8637588" cy="4391025"/>
          </a:xfrm>
        </p:spPr>
        <p:txBody>
          <a:bodyPr/>
          <a:lstStyle/>
          <a:p>
            <a:pPr>
              <a:buFont typeface="Wingdings" charset="2"/>
              <a:buNone/>
            </a:pPr>
            <a:r>
              <a:rPr lang="en-US" b="0" dirty="0" smtClean="0">
                <a:solidFill>
                  <a:srgbClr val="000000"/>
                </a:solidFill>
              </a:rPr>
              <a:t>Classroom discussions can:</a:t>
            </a:r>
          </a:p>
          <a:p>
            <a:pPr marL="463550" indent="-463550">
              <a:spcBef>
                <a:spcPts val="1200"/>
              </a:spcBef>
            </a:pPr>
            <a:r>
              <a:rPr lang="en-US" b="0" dirty="0" smtClean="0">
                <a:solidFill>
                  <a:srgbClr val="000000"/>
                </a:solidFill>
              </a:rPr>
              <a:t>Raise awareness of ideas and strategies.</a:t>
            </a:r>
          </a:p>
          <a:p>
            <a:pPr marL="463550" indent="-463550">
              <a:spcBef>
                <a:spcPts val="1200"/>
              </a:spcBef>
            </a:pPr>
            <a:r>
              <a:rPr lang="en-US" b="0" dirty="0" smtClean="0">
                <a:solidFill>
                  <a:srgbClr val="000000"/>
                </a:solidFill>
              </a:rPr>
              <a:t>Teach and practice the difference between </a:t>
            </a:r>
            <a:r>
              <a:rPr lang="en-US" b="0" smtClean="0">
                <a:solidFill>
                  <a:srgbClr val="000000"/>
                </a:solidFill>
              </a:rPr>
              <a:t>respectful deliberationand </a:t>
            </a:r>
            <a:r>
              <a:rPr lang="en-US" b="0" dirty="0" smtClean="0">
                <a:solidFill>
                  <a:srgbClr val="000000"/>
                </a:solidFill>
              </a:rPr>
              <a:t>intolerant dialogue around issues of difference.</a:t>
            </a:r>
          </a:p>
          <a:p>
            <a:pPr marL="463550" indent="-463550">
              <a:spcBef>
                <a:spcPts val="1200"/>
              </a:spcBef>
            </a:pPr>
            <a:r>
              <a:rPr lang="en-US" b="0" dirty="0" smtClean="0">
                <a:solidFill>
                  <a:srgbClr val="000000"/>
                </a:solidFill>
              </a:rPr>
              <a:t>Provide opportunities for students to express their discomfort about witnessing </a:t>
            </a:r>
            <a:r>
              <a:rPr lang="en-US" b="0" smtClean="0">
                <a:solidFill>
                  <a:srgbClr val="000000"/>
                </a:solidFill>
              </a:rPr>
              <a:t>bullying behaviors within </a:t>
            </a:r>
            <a:r>
              <a:rPr lang="en-US" b="0" dirty="0" smtClean="0">
                <a:solidFill>
                  <a:srgbClr val="000000"/>
                </a:solidFill>
              </a:rPr>
              <a:t>the safety of a classroom discussion.</a:t>
            </a:r>
          </a:p>
          <a:p>
            <a:pPr marL="463550" indent="-463550">
              <a:spcBef>
                <a:spcPts val="1200"/>
              </a:spcBef>
            </a:pPr>
            <a:r>
              <a:rPr lang="en-US" b="0" dirty="0" smtClean="0">
                <a:solidFill>
                  <a:srgbClr val="000000"/>
                </a:solidFill>
              </a:rPr>
              <a:t>Help students realize that they are not alone in their wish for bullying behaviors to stop.</a:t>
            </a:r>
          </a:p>
          <a:p>
            <a:pPr marL="463550" indent="-463550">
              <a:spcBef>
                <a:spcPts val="1200"/>
              </a:spcBef>
            </a:pPr>
            <a:r>
              <a:rPr lang="en-US" b="0" smtClean="0">
                <a:solidFill>
                  <a:srgbClr val="000000"/>
                </a:solidFill>
              </a:rPr>
              <a:t>Provide an opportunity </a:t>
            </a:r>
            <a:r>
              <a:rPr lang="en-US" b="0" dirty="0" smtClean="0">
                <a:solidFill>
                  <a:srgbClr val="000000"/>
                </a:solidFill>
              </a:rPr>
              <a:t>for students to brainstorm possible solutions to </a:t>
            </a:r>
            <a:r>
              <a:rPr lang="en-US" b="0" smtClean="0">
                <a:solidFill>
                  <a:srgbClr val="000000"/>
                </a:solidFill>
              </a:rPr>
              <a:t>common situations involving bullying behaviors.</a:t>
            </a:r>
            <a:endParaRPr lang="en-US" b="0" dirty="0" smtClean="0">
              <a:ea typeface="ＭＳ Ｐゴシック" charset="-128"/>
            </a:endParaRPr>
          </a:p>
          <a:p>
            <a:pPr>
              <a:spcBef>
                <a:spcPts val="525"/>
              </a:spcBef>
              <a:buNone/>
            </a:pPr>
            <a:endParaRPr lang="en-US" b="0" dirty="0" smtClean="0">
              <a:solidFill>
                <a:srgbClr val="000000"/>
              </a:solidFill>
            </a:endParaRPr>
          </a:p>
          <a:p>
            <a:pPr>
              <a:spcBef>
                <a:spcPts val="525"/>
              </a:spcBef>
              <a:buFont typeface="Wingdings" charset="2"/>
              <a:buNone/>
            </a:pPr>
            <a:endParaRPr lang="en-US" sz="1800" dirty="0" smtClean="0">
              <a:solidFill>
                <a:srgbClr val="00B050"/>
              </a:solidFill>
            </a:endParaRPr>
          </a:p>
          <a:p>
            <a:pPr>
              <a:spcBef>
                <a:spcPts val="525"/>
              </a:spcBef>
            </a:pPr>
            <a:endParaRPr lang="en-US" sz="2400" b="0" dirty="0" smtClean="0">
              <a:solidFill>
                <a:srgbClr val="000000"/>
              </a:solidFill>
            </a:endParaRPr>
          </a:p>
          <a:p>
            <a:endParaRPr lang="en-US" dirty="0" smtClean="0">
              <a:solidFill>
                <a:srgbClr val="FF0000"/>
              </a:solidFill>
            </a:endParaRPr>
          </a:p>
        </p:txBody>
      </p:sp>
      <p:sp>
        <p:nvSpPr>
          <p:cNvPr id="2" name="TextBox 1"/>
          <p:cNvSpPr txBox="1"/>
          <p:nvPr/>
        </p:nvSpPr>
        <p:spPr>
          <a:xfrm>
            <a:off x="661765" y="6427172"/>
            <a:ext cx="1759857" cy="246221"/>
          </a:xfrm>
          <a:prstGeom prst="rect">
            <a:avLst/>
          </a:prstGeom>
          <a:noFill/>
        </p:spPr>
        <p:txBody>
          <a:bodyPr wrap="squar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3200" dirty="0" smtClean="0"/>
              <a:t>Intervention Skills</a:t>
            </a:r>
          </a:p>
        </p:txBody>
      </p:sp>
      <p:sp>
        <p:nvSpPr>
          <p:cNvPr id="41987" name="Content Placeholder 2"/>
          <p:cNvSpPr>
            <a:spLocks noGrp="1"/>
          </p:cNvSpPr>
          <p:nvPr>
            <p:ph idx="1"/>
          </p:nvPr>
        </p:nvSpPr>
        <p:spPr/>
        <p:txBody>
          <a:bodyPr/>
          <a:lstStyle/>
          <a:p>
            <a:pPr>
              <a:buFont typeface="Wingdings" charset="2"/>
              <a:buNone/>
            </a:pPr>
            <a:r>
              <a:rPr lang="en-US" sz="2800" b="0" dirty="0" smtClean="0">
                <a:solidFill>
                  <a:srgbClr val="000000"/>
                </a:solidFill>
              </a:rPr>
              <a:t>Students can:</a:t>
            </a:r>
          </a:p>
          <a:p>
            <a:pPr marL="463550" indent="-463550"/>
            <a:r>
              <a:rPr lang="en-US" sz="2800" b="0" dirty="0" smtClean="0">
                <a:solidFill>
                  <a:srgbClr val="000000"/>
                </a:solidFill>
              </a:rPr>
              <a:t>Refuse to participate in the bullying behaviors.</a:t>
            </a:r>
          </a:p>
          <a:p>
            <a:pPr marL="463550" indent="-463550"/>
            <a:r>
              <a:rPr lang="en-US" sz="2800" b="0" dirty="0" smtClean="0">
                <a:solidFill>
                  <a:srgbClr val="000000"/>
                </a:solidFill>
              </a:rPr>
              <a:t>Tell the person to stop bullying.</a:t>
            </a:r>
          </a:p>
          <a:p>
            <a:pPr marL="463550" indent="-463550"/>
            <a:r>
              <a:rPr lang="en-US" sz="2800" b="0" dirty="0" smtClean="0">
                <a:solidFill>
                  <a:srgbClr val="000000"/>
                </a:solidFill>
              </a:rPr>
              <a:t>Tell a trusted adult what is happening.</a:t>
            </a:r>
          </a:p>
          <a:p>
            <a:pPr marL="463550" indent="-463550"/>
            <a:r>
              <a:rPr lang="en-US" sz="2800" b="0" dirty="0" smtClean="0">
                <a:solidFill>
                  <a:srgbClr val="000000"/>
                </a:solidFill>
              </a:rPr>
              <a:t>Be a supportive friend or ally to the student who is being bullied.</a:t>
            </a:r>
          </a:p>
        </p:txBody>
      </p:sp>
      <p:sp>
        <p:nvSpPr>
          <p:cNvPr id="2" name="TextBox 1"/>
          <p:cNvSpPr txBox="1"/>
          <p:nvPr/>
        </p:nvSpPr>
        <p:spPr>
          <a:xfrm>
            <a:off x="670836" y="6422570"/>
            <a:ext cx="1093569" cy="400110"/>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r>
              <a:rPr lang="en-US" sz="1000" dirty="0"/>
              <a:t>, 13</a:t>
            </a:r>
          </a:p>
          <a:p>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200" dirty="0" smtClean="0">
                <a:cs typeface="Arial" charset="0"/>
              </a:rPr>
              <a:t>Introductions</a:t>
            </a:r>
          </a:p>
        </p:txBody>
      </p:sp>
      <p:sp>
        <p:nvSpPr>
          <p:cNvPr id="17411" name="Content Placeholder 2"/>
          <p:cNvSpPr>
            <a:spLocks noGrp="1"/>
          </p:cNvSpPr>
          <p:nvPr>
            <p:ph idx="1"/>
          </p:nvPr>
        </p:nvSpPr>
        <p:spPr/>
        <p:txBody>
          <a:bodyPr/>
          <a:lstStyle/>
          <a:p>
            <a:pPr marL="463550" indent="-463550">
              <a:buFont typeface="Wingdings" pitchFamily="2" charset="2"/>
              <a:buChar char="§"/>
            </a:pPr>
            <a:r>
              <a:rPr lang="en-US" sz="3200" b="0" dirty="0" smtClean="0"/>
              <a:t>Name </a:t>
            </a:r>
          </a:p>
          <a:p>
            <a:pPr marL="463550" indent="-463550">
              <a:buFont typeface="Wingdings" pitchFamily="2" charset="2"/>
              <a:buChar char="§"/>
            </a:pPr>
            <a:r>
              <a:rPr lang="en-US" sz="3200" b="0" dirty="0" smtClean="0"/>
              <a:t>School(s) for which you work</a:t>
            </a:r>
          </a:p>
          <a:p>
            <a:pPr marL="463550" indent="-463550">
              <a:buFont typeface="Wingdings" pitchFamily="2" charset="2"/>
              <a:buChar char="§"/>
            </a:pPr>
            <a:r>
              <a:rPr lang="en-US" sz="3200" b="0" spc="30" dirty="0" smtClean="0"/>
              <a:t>What subjects do you teach, and how long have you been teaching?</a:t>
            </a:r>
          </a:p>
          <a:p>
            <a:pPr marL="463550" indent="-463550">
              <a:buFont typeface="Wingdings" pitchFamily="2" charset="2"/>
              <a:buChar char="§"/>
            </a:pPr>
            <a:r>
              <a:rPr lang="en-US" sz="3200" b="0" spc="40" dirty="0" smtClean="0"/>
              <a:t>When you close out your career as an educator, how would you like to be remembered by your students?</a:t>
            </a:r>
          </a:p>
        </p:txBody>
      </p:sp>
      <p:pic>
        <p:nvPicPr>
          <p:cNvPr id="4" name="Picture 3" descr="Screen Shot 2017-08-02 at 11.2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2" name="Picture 1"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938" y="-153545"/>
            <a:ext cx="3294062"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14325" y="147638"/>
            <a:ext cx="6167438" cy="600075"/>
          </a:xfrm>
        </p:spPr>
        <p:txBody>
          <a:bodyPr/>
          <a:lstStyle/>
          <a:p>
            <a:r>
              <a:rPr lang="en-US" sz="3200" dirty="0" smtClean="0"/>
              <a:t>Supportive </a:t>
            </a:r>
            <a:r>
              <a:rPr lang="en-US" sz="3200" dirty="0" smtClean="0">
                <a:solidFill>
                  <a:schemeClr val="bg1"/>
                </a:solidFill>
              </a:rPr>
              <a:t>Classroom </a:t>
            </a:r>
            <a:r>
              <a:rPr lang="en-US" sz="3200" dirty="0" smtClean="0"/>
              <a:t>Settings</a:t>
            </a:r>
          </a:p>
        </p:txBody>
      </p:sp>
      <p:sp>
        <p:nvSpPr>
          <p:cNvPr id="51203" name="Subtitle 2"/>
          <p:cNvSpPr>
            <a:spLocks noGrp="1"/>
          </p:cNvSpPr>
          <p:nvPr>
            <p:ph idx="1"/>
          </p:nvPr>
        </p:nvSpPr>
        <p:spPr/>
        <p:txBody>
          <a:bodyPr/>
          <a:lstStyle/>
          <a:p>
            <a:pPr marL="449263" indent="-449263"/>
            <a:r>
              <a:rPr lang="en-US" sz="3200" dirty="0" smtClean="0"/>
              <a:t>Engagement</a:t>
            </a:r>
            <a:r>
              <a:rPr lang="en-US" sz="3200" b="0" dirty="0" smtClean="0"/>
              <a:t>: includes relationships, respect for diversity, and school participation</a:t>
            </a:r>
          </a:p>
          <a:p>
            <a:pPr marL="449263" indent="-449263"/>
            <a:r>
              <a:rPr lang="en-US" sz="3200" dirty="0" smtClean="0"/>
              <a:t>Environment: </a:t>
            </a:r>
            <a:r>
              <a:rPr lang="en-US" sz="3200" b="0" dirty="0" smtClean="0"/>
              <a:t>includes the physical, academic, and disciplinary environments and wellness </a:t>
            </a:r>
          </a:p>
          <a:p>
            <a:pPr marL="449263" indent="-449263"/>
            <a:r>
              <a:rPr lang="en-US" sz="3200" dirty="0" smtClean="0"/>
              <a:t>Safety: </a:t>
            </a:r>
            <a:r>
              <a:rPr lang="en-US" sz="3200" b="0" dirty="0" smtClean="0"/>
              <a:t>includes emotional and physical safety and reduction of substance use</a:t>
            </a:r>
          </a:p>
        </p:txBody>
      </p:sp>
      <p:sp>
        <p:nvSpPr>
          <p:cNvPr id="2" name="TextBox 1"/>
          <p:cNvSpPr txBox="1"/>
          <p:nvPr/>
        </p:nvSpPr>
        <p:spPr>
          <a:xfrm>
            <a:off x="661765" y="6426204"/>
            <a:ext cx="888385" cy="246221"/>
          </a:xfrm>
          <a:prstGeom prst="rect">
            <a:avLst/>
          </a:prstGeom>
          <a:noFill/>
        </p:spPr>
        <p:txBody>
          <a:bodyPr wrap="non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10</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3200" dirty="0" smtClean="0"/>
              <a:t>Engagement</a:t>
            </a:r>
          </a:p>
        </p:txBody>
      </p:sp>
      <p:sp>
        <p:nvSpPr>
          <p:cNvPr id="39939" name="Subtitle 2"/>
          <p:cNvSpPr>
            <a:spLocks noGrp="1"/>
          </p:cNvSpPr>
          <p:nvPr>
            <p:ph idx="1"/>
          </p:nvPr>
        </p:nvSpPr>
        <p:spPr>
          <a:xfrm>
            <a:off x="314325" y="1096963"/>
            <a:ext cx="8524875" cy="4391025"/>
          </a:xfrm>
        </p:spPr>
        <p:txBody>
          <a:bodyPr/>
          <a:lstStyle/>
          <a:p>
            <a:pPr marL="463550" indent="-463550"/>
            <a:r>
              <a:rPr lang="en-US" b="0" dirty="0" smtClean="0"/>
              <a:t>Be a role model by treating all students and colleagues respectfully.</a:t>
            </a:r>
          </a:p>
          <a:p>
            <a:pPr marL="463550" indent="-463550"/>
            <a:r>
              <a:rPr lang="en-US" b="0" dirty="0" smtClean="0"/>
              <a:t>Teach the difference between </a:t>
            </a:r>
            <a:r>
              <a:rPr lang="en-US" b="0" smtClean="0"/>
              <a:t>respectful deliberation and </a:t>
            </a:r>
            <a:r>
              <a:rPr lang="en-US" b="0" dirty="0" smtClean="0"/>
              <a:t>name calling. </a:t>
            </a:r>
          </a:p>
          <a:p>
            <a:pPr marL="463550" indent="-463550"/>
            <a:r>
              <a:rPr lang="en-US" b="0" dirty="0" smtClean="0"/>
              <a:t>Let students know you are available to talk. </a:t>
            </a:r>
          </a:p>
          <a:p>
            <a:pPr marL="463550" indent="-463550"/>
            <a:r>
              <a:rPr lang="en-US" b="0" smtClean="0"/>
              <a:t>Use conversations </a:t>
            </a:r>
            <a:r>
              <a:rPr lang="en-US" b="0" dirty="0" smtClean="0"/>
              <a:t>with </a:t>
            </a:r>
            <a:r>
              <a:rPr lang="en-US" b="0" smtClean="0"/>
              <a:t>students to find out what </a:t>
            </a:r>
            <a:r>
              <a:rPr lang="en-US" b="0" dirty="0" smtClean="0"/>
              <a:t>is going on in their lives and actively listen.</a:t>
            </a:r>
          </a:p>
          <a:p>
            <a:pPr marL="463550" indent="-463550"/>
            <a:r>
              <a:rPr lang="en-US" b="0" dirty="0" smtClean="0"/>
              <a:t>Encourage positive thinking and offer positive strategies for dealing with problems.</a:t>
            </a:r>
          </a:p>
          <a:p>
            <a:pPr marL="463550" indent="-463550"/>
            <a:r>
              <a:rPr lang="en-US" b="0" smtClean="0"/>
              <a:t>Teach inclusively. Integrate examples of people from different backgrounds every day.</a:t>
            </a:r>
          </a:p>
          <a:p>
            <a:pPr marL="463550" indent="-463550"/>
            <a:r>
              <a:rPr lang="en-US" b="0" smtClean="0"/>
              <a:t>Use inclusive language.</a:t>
            </a:r>
          </a:p>
          <a:p>
            <a:pPr marL="463550" indent="-463550"/>
            <a:r>
              <a:rPr lang="en-US" b="0" smtClean="0"/>
              <a:t>Have </a:t>
            </a:r>
            <a:r>
              <a:rPr lang="en-US" b="0" dirty="0" smtClean="0"/>
              <a:t>fun! It will make personal connections and help students feel like they </a:t>
            </a:r>
            <a:r>
              <a:rPr lang="en-US" b="0" smtClean="0"/>
              <a:t>belong.</a:t>
            </a:r>
            <a:endParaRPr lang="en-US" b="0" dirty="0" smtClean="0"/>
          </a:p>
        </p:txBody>
      </p:sp>
      <p:sp>
        <p:nvSpPr>
          <p:cNvPr id="2" name="TextBox 1"/>
          <p:cNvSpPr txBox="1"/>
          <p:nvPr/>
        </p:nvSpPr>
        <p:spPr>
          <a:xfrm>
            <a:off x="662215" y="6432359"/>
            <a:ext cx="1516762" cy="246221"/>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6, 7, 8, </a:t>
            </a:r>
            <a:r>
              <a:rPr lang="en-US" sz="1000" dirty="0" smtClean="0"/>
              <a:t>13</a:t>
            </a:r>
            <a:endParaRPr lang="en-US" sz="1000" dirty="0"/>
          </a:p>
        </p:txBody>
      </p:sp>
      <p:pic>
        <p:nvPicPr>
          <p:cNvPr id="5" name="Picture 4"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200" dirty="0" smtClean="0"/>
              <a:t>Environment</a:t>
            </a:r>
          </a:p>
        </p:txBody>
      </p:sp>
      <p:sp>
        <p:nvSpPr>
          <p:cNvPr id="41987" name="Subtitle 2"/>
          <p:cNvSpPr>
            <a:spLocks noGrp="1"/>
          </p:cNvSpPr>
          <p:nvPr>
            <p:ph idx="1"/>
          </p:nvPr>
        </p:nvSpPr>
        <p:spPr>
          <a:xfrm>
            <a:off x="314325" y="1112838"/>
            <a:ext cx="8524875" cy="5457825"/>
          </a:xfrm>
        </p:spPr>
        <p:txBody>
          <a:bodyPr/>
          <a:lstStyle/>
          <a:p>
            <a:pPr marL="395288" indent="-395288"/>
            <a:r>
              <a:rPr lang="en-US" b="0" dirty="0" smtClean="0"/>
              <a:t>Weave positive behaviors into daily interactions with students and colleagues. </a:t>
            </a:r>
          </a:p>
          <a:p>
            <a:pPr marL="395288" indent="-395288"/>
            <a:r>
              <a:rPr lang="en-US" b="0" dirty="0" smtClean="0"/>
              <a:t>Set a positive tone in your classroom. </a:t>
            </a:r>
          </a:p>
          <a:p>
            <a:pPr marL="395288" indent="-395288"/>
            <a:r>
              <a:rPr lang="en-US" b="0" dirty="0" smtClean="0"/>
              <a:t>Demonstrate appropriate boundaries and expectations for positive relationships.</a:t>
            </a:r>
          </a:p>
          <a:p>
            <a:pPr marL="395288" indent="-395288"/>
            <a:r>
              <a:rPr lang="en-US" b="0" dirty="0" smtClean="0"/>
              <a:t>Examine your own beliefs, and examine your own assumptions, biases, or stereotypes. </a:t>
            </a:r>
          </a:p>
          <a:p>
            <a:pPr marL="395288" indent="-395288"/>
            <a:r>
              <a:rPr lang="en-US" b="0" dirty="0" smtClean="0"/>
              <a:t>Work directly with both students who are being bullied and students who are bullying others.</a:t>
            </a:r>
          </a:p>
          <a:p>
            <a:pPr marL="395288" indent="-395288"/>
            <a:r>
              <a:rPr lang="en-US" b="0" dirty="0" smtClean="0"/>
              <a:t>Establish a culture of respect for difference. </a:t>
            </a:r>
          </a:p>
          <a:p>
            <a:pPr marL="395288" indent="-395288"/>
            <a:r>
              <a:rPr lang="en-US" b="0" dirty="0" smtClean="0"/>
              <a:t>Talk about differences in respectful and informative ways.</a:t>
            </a:r>
          </a:p>
          <a:p>
            <a:pPr marL="395288" indent="-395288"/>
            <a:r>
              <a:rPr lang="en-US" b="0" dirty="0" smtClean="0"/>
              <a:t>Work with parents and youth to send a unified message against bullying.</a:t>
            </a:r>
          </a:p>
        </p:txBody>
      </p:sp>
      <p:sp>
        <p:nvSpPr>
          <p:cNvPr id="2" name="TextBox 1"/>
          <p:cNvSpPr txBox="1"/>
          <p:nvPr/>
        </p:nvSpPr>
        <p:spPr>
          <a:xfrm>
            <a:off x="625481" y="6447552"/>
            <a:ext cx="1516762" cy="246221"/>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6, 7, 8, </a:t>
            </a:r>
            <a:r>
              <a:rPr lang="en-US" sz="1000" dirty="0" smtClean="0"/>
              <a:t>13</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3302"/>
            <a:ext cx="9144000" cy="834698"/>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3200" dirty="0" smtClean="0"/>
              <a:t>Safety</a:t>
            </a:r>
          </a:p>
        </p:txBody>
      </p:sp>
      <p:sp>
        <p:nvSpPr>
          <p:cNvPr id="44035" name="Subtitle 2"/>
          <p:cNvSpPr>
            <a:spLocks noGrp="1"/>
          </p:cNvSpPr>
          <p:nvPr>
            <p:ph idx="1"/>
          </p:nvPr>
        </p:nvSpPr>
        <p:spPr>
          <a:xfrm>
            <a:off x="314325" y="971550"/>
            <a:ext cx="8524875" cy="5243513"/>
          </a:xfrm>
        </p:spPr>
        <p:txBody>
          <a:bodyPr/>
          <a:lstStyle/>
          <a:p>
            <a:pPr marL="463550" indent="-463550">
              <a:spcBef>
                <a:spcPts val="838"/>
              </a:spcBef>
            </a:pPr>
            <a:r>
              <a:rPr lang="en-US" b="0" dirty="0" smtClean="0"/>
              <a:t>Step up during problematic situations, actively using your power to identify concerns and offer solutions. </a:t>
            </a:r>
          </a:p>
          <a:p>
            <a:pPr marL="463550" indent="-463550">
              <a:spcBef>
                <a:spcPts val="838"/>
              </a:spcBef>
            </a:pPr>
            <a:r>
              <a:rPr lang="en-US" b="0" dirty="0" smtClean="0"/>
              <a:t>Make </a:t>
            </a:r>
            <a:r>
              <a:rPr lang="en-US" b="0" smtClean="0"/>
              <a:t>a safe </a:t>
            </a:r>
            <a:r>
              <a:rPr lang="en-US" b="0" dirty="0" smtClean="0"/>
              <a:t>culture the “norm.” </a:t>
            </a:r>
          </a:p>
          <a:p>
            <a:pPr marL="463550" indent="-463550">
              <a:spcBef>
                <a:spcPts val="838"/>
              </a:spcBef>
            </a:pPr>
            <a:r>
              <a:rPr lang="en-US" b="0" dirty="0" smtClean="0"/>
              <a:t>Encourage students to do what they love. Special activities can boost confidence, </a:t>
            </a:r>
            <a:r>
              <a:rPr lang="en-US" b="0" smtClean="0"/>
              <a:t>help students make </a:t>
            </a:r>
            <a:r>
              <a:rPr lang="en-US" b="0" dirty="0" smtClean="0"/>
              <a:t>friends, and protect them from bullying behavior.</a:t>
            </a:r>
          </a:p>
          <a:p>
            <a:pPr marL="463550" indent="-463550">
              <a:spcBef>
                <a:spcPts val="838"/>
              </a:spcBef>
            </a:pPr>
            <a:r>
              <a:rPr lang="en-US" b="0" dirty="0" smtClean="0"/>
              <a:t>Make time for daily conversations with students about their lives and feelings. </a:t>
            </a:r>
          </a:p>
          <a:p>
            <a:pPr marL="463550" indent="-463550">
              <a:spcBef>
                <a:spcPts val="838"/>
              </a:spcBef>
            </a:pPr>
            <a:r>
              <a:rPr lang="en-US" b="0" dirty="0" smtClean="0"/>
              <a:t>Ask a variety of questions when you talk with students. </a:t>
            </a:r>
          </a:p>
          <a:p>
            <a:pPr marL="463550" indent="-463550">
              <a:spcBef>
                <a:spcPts val="838"/>
              </a:spcBef>
            </a:pPr>
            <a:r>
              <a:rPr lang="en-US" b="0" dirty="0" smtClean="0"/>
              <a:t>Talk </a:t>
            </a:r>
            <a:r>
              <a:rPr lang="en-US" b="0" smtClean="0"/>
              <a:t>about bullying behaviors. </a:t>
            </a:r>
            <a:r>
              <a:rPr lang="en-US" b="0" dirty="0" smtClean="0"/>
              <a:t>If concerns come up, be sure to respond. </a:t>
            </a:r>
          </a:p>
          <a:p>
            <a:pPr marL="463550" indent="-463550">
              <a:spcBef>
                <a:spcPts val="838"/>
              </a:spcBef>
            </a:pPr>
            <a:r>
              <a:rPr lang="en-US" b="0" dirty="0" smtClean="0"/>
              <a:t>Read and learn about bullying. </a:t>
            </a:r>
          </a:p>
          <a:p>
            <a:pPr marL="463550" indent="-463550">
              <a:spcBef>
                <a:spcPts val="838"/>
              </a:spcBef>
            </a:pPr>
            <a:r>
              <a:rPr lang="en-US" b="0" dirty="0" smtClean="0"/>
              <a:t>Create supportive ground rules for your classroom. </a:t>
            </a:r>
          </a:p>
          <a:p>
            <a:pPr marL="463550" indent="-463550">
              <a:spcBef>
                <a:spcPts val="838"/>
              </a:spcBef>
            </a:pPr>
            <a:r>
              <a:rPr lang="en-US" b="0" dirty="0" smtClean="0"/>
              <a:t>Be positive—tell students what to do, not just what not to do. </a:t>
            </a:r>
          </a:p>
          <a:p>
            <a:pPr marL="463550" indent="-463550">
              <a:spcBef>
                <a:spcPts val="838"/>
              </a:spcBef>
            </a:pPr>
            <a:r>
              <a:rPr lang="en-US" b="0" dirty="0" smtClean="0"/>
              <a:t>Teach positive relationship skills.</a:t>
            </a:r>
          </a:p>
        </p:txBody>
      </p:sp>
      <p:sp>
        <p:nvSpPr>
          <p:cNvPr id="2" name="TextBox 1"/>
          <p:cNvSpPr txBox="1"/>
          <p:nvPr/>
        </p:nvSpPr>
        <p:spPr>
          <a:xfrm>
            <a:off x="664451" y="6423288"/>
            <a:ext cx="1516762" cy="246221"/>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6, 7, 8, </a:t>
            </a:r>
            <a:r>
              <a:rPr lang="en-US" sz="1000" dirty="0" smtClean="0"/>
              <a:t>13</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14325" y="147638"/>
            <a:ext cx="6521450" cy="600075"/>
          </a:xfrm>
        </p:spPr>
        <p:txBody>
          <a:bodyPr/>
          <a:lstStyle/>
          <a:p>
            <a:r>
              <a:rPr lang="en-US" sz="2800" dirty="0" smtClean="0"/>
              <a:t>Building a Web of Support</a:t>
            </a:r>
          </a:p>
        </p:txBody>
      </p:sp>
      <p:pic>
        <p:nvPicPr>
          <p:cNvPr id="59395" name="Picture 19"/>
          <p:cNvPicPr>
            <a:picLocks noChangeAspect="1"/>
          </p:cNvPicPr>
          <p:nvPr/>
        </p:nvPicPr>
        <p:blipFill>
          <a:blip r:embed="rId2"/>
          <a:srcRect/>
          <a:stretch>
            <a:fillRect/>
          </a:stretch>
        </p:blipFill>
        <p:spPr bwMode="auto">
          <a:xfrm>
            <a:off x="0" y="747713"/>
            <a:ext cx="9144000" cy="5483225"/>
          </a:xfrm>
          <a:prstGeom prst="rect">
            <a:avLst/>
          </a:prstGeom>
          <a:noFill/>
          <a:ln w="9525">
            <a:noFill/>
            <a:miter lim="800000"/>
            <a:headEnd/>
            <a:tailEnd/>
          </a:ln>
        </p:spPr>
      </p:pic>
      <p:pic>
        <p:nvPicPr>
          <p:cNvPr id="4" name="Picture 3"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5" name="Picture 4"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4"/>
            <a:ext cx="2381249" cy="90125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3200" dirty="0" smtClean="0"/>
              <a:t>A Legacy</a:t>
            </a:r>
          </a:p>
        </p:txBody>
      </p:sp>
      <p:sp>
        <p:nvSpPr>
          <p:cNvPr id="62467" name="Subtitle 2"/>
          <p:cNvSpPr>
            <a:spLocks noGrp="1"/>
          </p:cNvSpPr>
          <p:nvPr>
            <p:ph idx="1"/>
          </p:nvPr>
        </p:nvSpPr>
        <p:spPr>
          <a:xfrm>
            <a:off x="314325" y="1614488"/>
            <a:ext cx="8524875" cy="3333750"/>
          </a:xfrm>
        </p:spPr>
        <p:txBody>
          <a:bodyPr/>
          <a:lstStyle/>
          <a:p>
            <a:pPr marL="0" indent="0">
              <a:buFont typeface="Wingdings" charset="2"/>
              <a:buNone/>
            </a:pPr>
            <a:r>
              <a:rPr lang="en-US" sz="4000" smtClean="0"/>
              <a:t>“Children </a:t>
            </a:r>
            <a:r>
              <a:rPr lang="en-US" sz="4000" dirty="0" smtClean="0"/>
              <a:t>are living messages we send to a time we will not </a:t>
            </a:r>
            <a:r>
              <a:rPr lang="en-US" sz="4000" smtClean="0"/>
              <a:t>see.”</a:t>
            </a:r>
            <a:endParaRPr lang="en-US" sz="4000" dirty="0" smtClean="0"/>
          </a:p>
          <a:p>
            <a:pPr marL="0" indent="0" algn="ctr">
              <a:buFont typeface="Wingdings" charset="2"/>
              <a:buNone/>
            </a:pPr>
            <a:endParaRPr lang="en-US" sz="2400" dirty="0" smtClean="0"/>
          </a:p>
          <a:p>
            <a:pPr marL="0" indent="0" algn="r">
              <a:spcBef>
                <a:spcPct val="0"/>
              </a:spcBef>
              <a:buFont typeface="Wingdings" charset="2"/>
              <a:buNone/>
            </a:pPr>
            <a:r>
              <a:rPr lang="en-US" sz="2400" b="0" dirty="0" smtClean="0"/>
              <a:t>John W</a:t>
            </a:r>
            <a:r>
              <a:rPr lang="en-US" sz="2400" b="0" smtClean="0"/>
              <a:t>. Whitehead </a:t>
            </a:r>
            <a:endParaRPr lang="en-US" sz="2400" b="0" dirty="0" smtClean="0"/>
          </a:p>
          <a:p>
            <a:pPr marL="0" indent="0" algn="r">
              <a:spcBef>
                <a:spcPct val="0"/>
              </a:spcBef>
              <a:buFont typeface="Wingdings" charset="2"/>
              <a:buNone/>
            </a:pPr>
            <a:r>
              <a:rPr lang="en-US" sz="2400" b="0" i="1" dirty="0" smtClean="0"/>
              <a:t>The Stealing of America</a:t>
            </a:r>
            <a:r>
              <a:rPr lang="en-US" sz="2400" b="0" dirty="0" smtClean="0"/>
              <a:t>, 1983</a:t>
            </a:r>
          </a:p>
          <a:p>
            <a:pPr marL="0" indent="0" algn="r">
              <a:spcBef>
                <a:spcPct val="0"/>
              </a:spcBef>
              <a:buFont typeface="Wingdings" charset="2"/>
              <a:buNone/>
            </a:pPr>
            <a:endParaRPr lang="en-US" sz="2400" dirty="0" smtClean="0">
              <a:solidFill>
                <a:schemeClr val="bg2"/>
              </a:solidFill>
            </a:endParaRPr>
          </a:p>
          <a:p>
            <a:pPr marL="0" indent="0" algn="ctr">
              <a:spcBef>
                <a:spcPct val="0"/>
              </a:spcBef>
              <a:buFont typeface="Wingdings" charset="2"/>
              <a:buNone/>
            </a:pPr>
            <a:endParaRPr lang="en-US" sz="2400" dirty="0" smtClean="0">
              <a:solidFill>
                <a:srgbClr val="FF0000"/>
              </a:solidFill>
            </a:endParaRPr>
          </a:p>
        </p:txBody>
      </p:sp>
      <p:sp>
        <p:nvSpPr>
          <p:cNvPr id="4" name="TextBox 3"/>
          <p:cNvSpPr txBox="1">
            <a:spLocks noChangeArrowheads="1"/>
          </p:cNvSpPr>
          <p:nvPr/>
        </p:nvSpPr>
        <p:spPr bwMode="auto">
          <a:xfrm>
            <a:off x="989013" y="4948238"/>
            <a:ext cx="7172325" cy="1015663"/>
          </a:xfrm>
          <a:prstGeom prst="rect">
            <a:avLst/>
          </a:prstGeom>
          <a:noFill/>
          <a:ln w="9525">
            <a:noFill/>
            <a:miter lim="800000"/>
            <a:headEnd/>
            <a:tailEnd/>
          </a:ln>
        </p:spPr>
        <p:txBody>
          <a:bodyPr wrap="square">
            <a:spAutoFit/>
          </a:bodyPr>
          <a:lstStyle/>
          <a:p>
            <a:pPr algn="ctr"/>
            <a:r>
              <a:rPr lang="en-US" sz="4000" b="1" dirty="0" smtClean="0">
                <a:solidFill>
                  <a:schemeClr val="accent1"/>
                </a:solidFill>
              </a:rPr>
              <a:t>Thank You </a:t>
            </a:r>
            <a:r>
              <a:rPr lang="en-US" sz="4000" b="1" dirty="0">
                <a:solidFill>
                  <a:schemeClr val="accent1"/>
                </a:solidFill>
              </a:rPr>
              <a:t>for Participating</a:t>
            </a:r>
            <a:r>
              <a:rPr lang="en-US" sz="4000" b="1" dirty="0" smtClean="0">
                <a:solidFill>
                  <a:schemeClr val="accent1"/>
                </a:solidFill>
              </a:rPr>
              <a:t>!</a:t>
            </a:r>
            <a:endParaRPr lang="en-US" sz="4000" b="1" dirty="0">
              <a:solidFill>
                <a:schemeClr val="accent1"/>
              </a:solidFill>
            </a:endParaRPr>
          </a:p>
          <a:p>
            <a:endParaRPr lang="en-US" dirty="0"/>
          </a:p>
        </p:txBody>
      </p:sp>
      <p:sp>
        <p:nvSpPr>
          <p:cNvPr id="2" name="TextBox 1"/>
          <p:cNvSpPr txBox="1"/>
          <p:nvPr/>
        </p:nvSpPr>
        <p:spPr>
          <a:xfrm>
            <a:off x="661765" y="6427752"/>
            <a:ext cx="888385" cy="246221"/>
          </a:xfrm>
          <a:prstGeom prst="rect">
            <a:avLst/>
          </a:prstGeom>
          <a:noFill/>
        </p:spPr>
        <p:txBody>
          <a:bodyPr wrap="non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14</a:t>
            </a:r>
            <a:endParaRPr lang="en-US" sz="1000" dirty="0"/>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dirty="0" smtClean="0">
                <a:cs typeface="Arial" charset="0"/>
              </a:rPr>
              <a:t>Workshop Objectives</a:t>
            </a:r>
          </a:p>
        </p:txBody>
      </p:sp>
      <p:sp>
        <p:nvSpPr>
          <p:cNvPr id="18435" name="Content Placeholder 2"/>
          <p:cNvSpPr>
            <a:spLocks noGrp="1"/>
          </p:cNvSpPr>
          <p:nvPr>
            <p:ph idx="1"/>
          </p:nvPr>
        </p:nvSpPr>
        <p:spPr>
          <a:xfrm>
            <a:off x="314325" y="923925"/>
            <a:ext cx="8524875" cy="5300663"/>
          </a:xfrm>
        </p:spPr>
        <p:txBody>
          <a:bodyPr/>
          <a:lstStyle/>
          <a:p>
            <a:pPr marL="454025" indent="-454025">
              <a:lnSpc>
                <a:spcPct val="90000"/>
              </a:lnSpc>
              <a:buFont typeface="Wingdings" charset="2"/>
              <a:buNone/>
            </a:pPr>
            <a:r>
              <a:rPr lang="en-US" sz="2400" b="0" dirty="0" smtClean="0">
                <a:cs typeface="Arial" charset="0"/>
              </a:rPr>
              <a:t>Participants in the workshop will:</a:t>
            </a:r>
          </a:p>
          <a:p>
            <a:pPr marL="454025" indent="-454025">
              <a:lnSpc>
                <a:spcPct val="90000"/>
              </a:lnSpc>
              <a:spcBef>
                <a:spcPts val="1200"/>
              </a:spcBef>
            </a:pPr>
            <a:r>
              <a:rPr lang="en-US" sz="2400" b="0" dirty="0" smtClean="0"/>
              <a:t>Consider what a supportive classroom climate looks like and how it can prevent bullying.</a:t>
            </a:r>
          </a:p>
          <a:p>
            <a:pPr marL="454025" indent="-454025">
              <a:lnSpc>
                <a:spcPct val="90000"/>
              </a:lnSpc>
              <a:spcBef>
                <a:spcPts val="1200"/>
              </a:spcBef>
            </a:pPr>
            <a:r>
              <a:rPr lang="en-US" sz="2400" b="0" dirty="0" smtClean="0"/>
              <a:t>Examine the role of teacher-to-student and student-to-student relationships in building a supportive classroom climate.</a:t>
            </a:r>
          </a:p>
          <a:p>
            <a:pPr marL="454025" indent="-454025">
              <a:lnSpc>
                <a:spcPct val="90000"/>
              </a:lnSpc>
              <a:spcBef>
                <a:spcPts val="1200"/>
              </a:spcBef>
            </a:pPr>
            <a:r>
              <a:rPr lang="en-US" sz="2400" b="0" dirty="0" smtClean="0"/>
              <a:t>Explore strategies for preventing bullying in the classroom, including establishing a culture of respect for differences among students.</a:t>
            </a:r>
          </a:p>
          <a:p>
            <a:pPr marL="454025" indent="-454025">
              <a:lnSpc>
                <a:spcPct val="90000"/>
              </a:lnSpc>
              <a:spcBef>
                <a:spcPts val="1200"/>
              </a:spcBef>
            </a:pPr>
            <a:r>
              <a:rPr lang="en-US" sz="2400" b="0" dirty="0" smtClean="0"/>
              <a:t>Consider how a web of positive support among students and other adults across the school community can help prevent bullying.</a:t>
            </a:r>
          </a:p>
          <a:p>
            <a:pPr marL="454025" indent="-454025">
              <a:lnSpc>
                <a:spcPct val="90000"/>
              </a:lnSpc>
              <a:spcBef>
                <a:spcPts val="1200"/>
              </a:spcBef>
            </a:pPr>
            <a:r>
              <a:rPr lang="en-US" sz="2400" b="0" dirty="0" smtClean="0"/>
              <a:t>Identify and commit to use one new strategy for preventing bullying in their daily work with students.</a:t>
            </a:r>
          </a:p>
          <a:p>
            <a:pPr marL="454025" indent="-454025">
              <a:lnSpc>
                <a:spcPct val="90000"/>
              </a:lnSpc>
              <a:buFont typeface="Wingdings" charset="2"/>
              <a:buNone/>
            </a:pPr>
            <a:endParaRPr lang="en-US" dirty="0" smtClean="0">
              <a:cs typeface="Arial" charset="0"/>
            </a:endParaRPr>
          </a:p>
        </p:txBody>
      </p:sp>
      <p:pic>
        <p:nvPicPr>
          <p:cNvPr id="4" name="Picture 3" descr="Screen Shot 2017-08-02 at 11.2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38426"/>
            <a:ext cx="9144000" cy="1219573"/>
          </a:xfrm>
          <a:prstGeom prst="rect">
            <a:avLst/>
          </a:prstGeom>
        </p:spPr>
      </p:pic>
      <p:pic>
        <p:nvPicPr>
          <p:cNvPr id="5" name="Picture 4"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938" y="-153545"/>
            <a:ext cx="3294062"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14325" y="147638"/>
            <a:ext cx="6329363" cy="600075"/>
          </a:xfrm>
        </p:spPr>
        <p:txBody>
          <a:bodyPr/>
          <a:lstStyle/>
          <a:p>
            <a:r>
              <a:rPr lang="en-US" sz="3200" dirty="0" smtClean="0"/>
              <a:t>Bullying </a:t>
            </a:r>
            <a:r>
              <a:rPr lang="en-US" sz="3200" dirty="0" smtClean="0">
                <a:solidFill>
                  <a:schemeClr val="bg1"/>
                </a:solidFill>
              </a:rPr>
              <a:t>Behaviors </a:t>
            </a:r>
            <a:r>
              <a:rPr lang="en-US" sz="3200" dirty="0" smtClean="0"/>
              <a:t>Defined</a:t>
            </a:r>
          </a:p>
        </p:txBody>
      </p:sp>
      <p:sp>
        <p:nvSpPr>
          <p:cNvPr id="19459" name="Subtitle 2"/>
          <p:cNvSpPr>
            <a:spLocks noGrp="1"/>
          </p:cNvSpPr>
          <p:nvPr>
            <p:ph idx="1"/>
          </p:nvPr>
        </p:nvSpPr>
        <p:spPr/>
        <p:txBody>
          <a:bodyPr/>
          <a:lstStyle/>
          <a:p>
            <a:pPr marL="0" indent="0">
              <a:buFont typeface="Wingdings" charset="2"/>
              <a:buNone/>
            </a:pPr>
            <a:r>
              <a:rPr lang="en-US" sz="2800" b="0" dirty="0" smtClean="0"/>
              <a:t>Bullying is unwanted, aggressive behavior among school aged children that involves a real or perceived power imbalance. The behavior is repeated, or has the potential to be repeated, over time. Bullying includes actions such as making threats, spreading rumors, attacking someone physically or verbally, and excluding someone from a group on purpose.</a:t>
            </a:r>
            <a:endParaRPr lang="en-US" b="0" dirty="0" smtClean="0">
              <a:solidFill>
                <a:schemeClr val="tx2"/>
              </a:solidFill>
              <a:cs typeface="Arial" charset="0"/>
            </a:endParaRPr>
          </a:p>
        </p:txBody>
      </p:sp>
      <p:sp>
        <p:nvSpPr>
          <p:cNvPr id="4" name="Rectangle 3"/>
          <p:cNvSpPr/>
          <p:nvPr/>
        </p:nvSpPr>
        <p:spPr>
          <a:xfrm>
            <a:off x="310896" y="5652056"/>
            <a:ext cx="8522208" cy="369332"/>
          </a:xfrm>
          <a:prstGeom prst="rect">
            <a:avLst/>
          </a:prstGeom>
        </p:spPr>
        <p:txBody>
          <a:bodyPr lIns="0" tIns="0" rIns="0" bIns="0">
            <a:spAutoFit/>
          </a:bodyPr>
          <a:lstStyle/>
          <a:p>
            <a:pPr marL="344488" indent="-344488" algn="ctr">
              <a:spcBef>
                <a:spcPts val="0"/>
              </a:spcBef>
              <a:buNone/>
            </a:pPr>
            <a:r>
              <a:rPr lang="en-US" sz="2400" dirty="0"/>
              <a:t>		</a:t>
            </a:r>
            <a:r>
              <a:rPr lang="en-US" sz="2400"/>
              <a:t>	</a:t>
            </a:r>
            <a:r>
              <a:rPr lang="en-US" sz="2400" smtClean="0"/>
              <a:t>			</a:t>
            </a:r>
            <a:r>
              <a:rPr lang="en-US" smtClean="0">
                <a:solidFill>
                  <a:schemeClr val="tx2"/>
                </a:solidFill>
                <a:cs typeface="Arial" charset="0"/>
              </a:rPr>
              <a:t>www.stopbullying.gov</a:t>
            </a:r>
            <a:endParaRPr lang="en-US" dirty="0">
              <a:solidFill>
                <a:srgbClr val="2A79D0"/>
              </a:solidFill>
              <a:cs typeface="Arial" charset="0"/>
            </a:endParaRPr>
          </a:p>
        </p:txBody>
      </p:sp>
      <p:sp>
        <p:nvSpPr>
          <p:cNvPr id="5" name="TextBox 4"/>
          <p:cNvSpPr txBox="1"/>
          <p:nvPr/>
        </p:nvSpPr>
        <p:spPr>
          <a:xfrm>
            <a:off x="688516" y="6026867"/>
            <a:ext cx="1241946" cy="584971"/>
          </a:xfrm>
          <a:prstGeom prst="rect">
            <a:avLst/>
          </a:prstGeom>
          <a:noFill/>
        </p:spPr>
        <p:txBody>
          <a:bodyPr wrap="square" rtlCol="0" anchor="ctr">
            <a:no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1</a:t>
            </a:r>
            <a:r>
              <a:rPr lang="en-US" sz="1000" dirty="0" smtClean="0"/>
              <a:t>3</a:t>
            </a:r>
            <a:r>
              <a:rPr lang="en-US" sz="5400" dirty="0" smtClean="0"/>
              <a:t>	</a:t>
            </a:r>
            <a:endParaRPr lang="en-US" dirty="0"/>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6271"/>
            <a:ext cx="9144000" cy="831133"/>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938" y="-153545"/>
            <a:ext cx="3294062"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14325" y="147638"/>
            <a:ext cx="6524625" cy="600075"/>
          </a:xfrm>
        </p:spPr>
        <p:txBody>
          <a:bodyPr/>
          <a:lstStyle/>
          <a:p>
            <a:r>
              <a:rPr lang="en-US" sz="2800" dirty="0" smtClean="0"/>
              <a:t>Core Elements of Bullying Behaviors </a:t>
            </a:r>
          </a:p>
        </p:txBody>
      </p:sp>
      <p:sp>
        <p:nvSpPr>
          <p:cNvPr id="21507" name="Content Placeholder 2"/>
          <p:cNvSpPr>
            <a:spLocks noGrp="1"/>
          </p:cNvSpPr>
          <p:nvPr>
            <p:ph idx="1"/>
          </p:nvPr>
        </p:nvSpPr>
        <p:spPr>
          <a:xfrm>
            <a:off x="314325" y="1328738"/>
            <a:ext cx="8524875" cy="4676775"/>
          </a:xfrm>
        </p:spPr>
        <p:txBody>
          <a:bodyPr/>
          <a:lstStyle/>
          <a:p>
            <a:pPr marL="344488" indent="-344488">
              <a:buFont typeface="Wingdings" charset="2"/>
              <a:buNone/>
            </a:pPr>
            <a:r>
              <a:rPr lang="en-US" sz="2800" b="0" dirty="0" smtClean="0">
                <a:cs typeface="Arial" charset="0"/>
              </a:rPr>
              <a:t>Bullying is a form of youth violence that includes:</a:t>
            </a:r>
          </a:p>
          <a:p>
            <a:pPr marL="463550" indent="-463550"/>
            <a:r>
              <a:rPr lang="en-US" sz="2800" b="0" dirty="0" smtClean="0">
                <a:cs typeface="Arial" charset="0"/>
              </a:rPr>
              <a:t>Unwanted, aggressive behavior</a:t>
            </a:r>
          </a:p>
          <a:p>
            <a:pPr marL="463550" indent="-463550"/>
            <a:r>
              <a:rPr lang="en-US" sz="2800" b="0" dirty="0" smtClean="0">
                <a:cs typeface="Arial" charset="0"/>
              </a:rPr>
              <a:t>A real or perceived imbalance of power between the student(s) doing the bullying and the student(s) being bullied</a:t>
            </a:r>
          </a:p>
          <a:p>
            <a:pPr marL="463550" indent="-463550"/>
            <a:r>
              <a:rPr lang="en-US" sz="2800" b="0" dirty="0" smtClean="0">
                <a:cs typeface="Arial" charset="0"/>
              </a:rPr>
              <a:t>Behavior that is repeated, or has the potential to be repeated, over time</a:t>
            </a:r>
          </a:p>
        </p:txBody>
      </p:sp>
      <p:sp>
        <p:nvSpPr>
          <p:cNvPr id="2" name="Rectangle 1"/>
          <p:cNvSpPr/>
          <p:nvPr/>
        </p:nvSpPr>
        <p:spPr>
          <a:xfrm>
            <a:off x="310896" y="5652056"/>
            <a:ext cx="8522208" cy="369332"/>
          </a:xfrm>
          <a:prstGeom prst="rect">
            <a:avLst/>
          </a:prstGeom>
        </p:spPr>
        <p:txBody>
          <a:bodyPr lIns="0" tIns="0" rIns="0" bIns="0">
            <a:spAutoFit/>
          </a:bodyPr>
          <a:lstStyle/>
          <a:p>
            <a:pPr marL="344488" indent="-344488" algn="ctr">
              <a:spcBef>
                <a:spcPts val="0"/>
              </a:spcBef>
              <a:buNone/>
            </a:pPr>
            <a:r>
              <a:rPr lang="en-US" sz="2400" dirty="0" smtClean="0"/>
              <a:t>		</a:t>
            </a:r>
            <a:r>
              <a:rPr lang="en-US" sz="2400" dirty="0"/>
              <a:t>				</a:t>
            </a:r>
            <a:r>
              <a:rPr lang="en-US" dirty="0">
                <a:solidFill>
                  <a:schemeClr val="tx2"/>
                </a:solidFill>
                <a:cs typeface="Arial" charset="0"/>
              </a:rPr>
              <a:t>www.stopbullying.gov</a:t>
            </a:r>
            <a:endParaRPr lang="en-US" dirty="0">
              <a:solidFill>
                <a:srgbClr val="2A79D0"/>
              </a:solidFill>
              <a:cs typeface="Arial" charset="0"/>
            </a:endParaRPr>
          </a:p>
        </p:txBody>
      </p:sp>
      <p:sp>
        <p:nvSpPr>
          <p:cNvPr id="7" name="TextBox 6"/>
          <p:cNvSpPr txBox="1"/>
          <p:nvPr/>
        </p:nvSpPr>
        <p:spPr>
          <a:xfrm>
            <a:off x="690580" y="6416958"/>
            <a:ext cx="1692322" cy="246221"/>
          </a:xfrm>
          <a:prstGeom prst="rect">
            <a:avLst/>
          </a:prstGeom>
          <a:noFill/>
        </p:spPr>
        <p:txBody>
          <a:bodyPr wrap="squar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1</a:t>
            </a:r>
            <a:r>
              <a:rPr lang="en-US" sz="1000" dirty="0" smtClean="0"/>
              <a:t>3</a:t>
            </a:r>
            <a:endParaRPr lang="en-US" sz="1000" dirty="0"/>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1388"/>
            <a:ext cx="9144000" cy="836612"/>
          </a:xfrm>
          <a:prstGeom prst="rect">
            <a:avLst/>
          </a:prstGeom>
        </p:spPr>
      </p:pic>
      <p:pic>
        <p:nvPicPr>
          <p:cNvPr id="9" name="Picture 8"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00" y="-153545"/>
            <a:ext cx="253999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dirty="0" smtClean="0">
                <a:solidFill>
                  <a:schemeClr val="bg1"/>
                </a:solidFill>
              </a:rPr>
              <a:t>A Supportive Classroom</a:t>
            </a:r>
          </a:p>
        </p:txBody>
      </p:sp>
      <p:sp>
        <p:nvSpPr>
          <p:cNvPr id="23555" name="Content Placeholder 2"/>
          <p:cNvSpPr>
            <a:spLocks noGrp="1"/>
          </p:cNvSpPr>
          <p:nvPr>
            <p:ph idx="1"/>
          </p:nvPr>
        </p:nvSpPr>
        <p:spPr/>
        <p:txBody>
          <a:bodyPr/>
          <a:lstStyle/>
          <a:p>
            <a:pPr marL="463550" indent="-463550">
              <a:buFont typeface="Wingdings" pitchFamily="2" charset="2"/>
              <a:buChar char="§"/>
            </a:pPr>
            <a:r>
              <a:rPr lang="en-US" sz="3200" b="0" dirty="0" smtClean="0"/>
              <a:t>What would you see going on in a classroom in which there is a supportive climate for students?</a:t>
            </a:r>
          </a:p>
          <a:p>
            <a:pPr marL="463550" indent="-463550">
              <a:buFont typeface="Wingdings" pitchFamily="2" charset="2"/>
              <a:buChar char="§"/>
            </a:pPr>
            <a:r>
              <a:rPr lang="en-US" sz="3200" b="0" dirty="0" smtClean="0"/>
              <a:t>How would teachers be relating to their students and students with one another?</a:t>
            </a:r>
          </a:p>
          <a:p>
            <a:pPr marL="463550" indent="-463550">
              <a:buFont typeface="Wingdings" pitchFamily="2" charset="2"/>
              <a:buChar char="§"/>
            </a:pPr>
            <a:r>
              <a:rPr lang="en-US" sz="3200" b="0" dirty="0" smtClean="0"/>
              <a:t>What three words would you use to describe a supportive classroom climate?</a:t>
            </a:r>
          </a:p>
          <a:p>
            <a:pPr>
              <a:buFont typeface="Wingdings" charset="2"/>
              <a:buNone/>
            </a:pPr>
            <a:endParaRPr lang="en-US" dirty="0" smtClean="0">
              <a:solidFill>
                <a:srgbClr val="FF0000"/>
              </a:solidFill>
            </a:endParaRPr>
          </a:p>
          <a:p>
            <a:pPr>
              <a:buFont typeface="Wingdings" charset="2"/>
              <a:buNone/>
            </a:pPr>
            <a:endParaRPr lang="en-US" dirty="0" smtClean="0">
              <a:solidFill>
                <a:srgbClr val="FF0000"/>
              </a:solidFill>
            </a:endParaRPr>
          </a:p>
          <a:p>
            <a:endParaRPr lang="en-US" dirty="0" smtClean="0">
              <a:solidFill>
                <a:srgbClr val="FF0000"/>
              </a:solidFill>
            </a:endParaRPr>
          </a:p>
        </p:txBody>
      </p:sp>
      <p:pic>
        <p:nvPicPr>
          <p:cNvPr id="4" name="Picture 3"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5" name="Picture 4"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938" y="-153545"/>
            <a:ext cx="3294062" cy="1026669"/>
          </a:xfrm>
          <a:prstGeom prst="rect">
            <a:avLst/>
          </a:prstGeom>
        </p:spPr>
      </p:pic>
    </p:spTree>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14325" y="147638"/>
            <a:ext cx="6159500" cy="600075"/>
          </a:xfrm>
        </p:spPr>
        <p:txBody>
          <a:bodyPr/>
          <a:lstStyle/>
          <a:p>
            <a:r>
              <a:rPr lang="en-US" sz="3200" dirty="0" smtClean="0"/>
              <a:t>Supportive </a:t>
            </a:r>
            <a:r>
              <a:rPr lang="en-US" sz="3200" dirty="0" smtClean="0">
                <a:solidFill>
                  <a:schemeClr val="bg1"/>
                </a:solidFill>
              </a:rPr>
              <a:t>Classroom </a:t>
            </a:r>
            <a:r>
              <a:rPr lang="en-US" sz="3200" dirty="0" smtClean="0"/>
              <a:t>Settings</a:t>
            </a:r>
          </a:p>
        </p:txBody>
      </p:sp>
      <p:sp>
        <p:nvSpPr>
          <p:cNvPr id="25603" name="Subtitle 2"/>
          <p:cNvSpPr>
            <a:spLocks noGrp="1"/>
          </p:cNvSpPr>
          <p:nvPr>
            <p:ph idx="1"/>
          </p:nvPr>
        </p:nvSpPr>
        <p:spPr>
          <a:xfrm>
            <a:off x="308229" y="1261031"/>
            <a:ext cx="8524875" cy="4391025"/>
          </a:xfrm>
        </p:spPr>
        <p:txBody>
          <a:bodyPr/>
          <a:lstStyle/>
          <a:p>
            <a:pPr marL="449263" indent="-449263"/>
            <a:r>
              <a:rPr lang="en-US" sz="3200" dirty="0" smtClean="0"/>
              <a:t>Engagement</a:t>
            </a:r>
            <a:r>
              <a:rPr lang="en-US" sz="3200" b="0" dirty="0" smtClean="0"/>
              <a:t>: includes relationships, respect for diversity, and school participation</a:t>
            </a:r>
          </a:p>
          <a:p>
            <a:pPr marL="449263" indent="-449263"/>
            <a:r>
              <a:rPr lang="en-US" sz="3200" dirty="0" smtClean="0"/>
              <a:t>Safety: </a:t>
            </a:r>
            <a:r>
              <a:rPr lang="en-US" sz="3200" b="0" dirty="0" smtClean="0"/>
              <a:t>includes emotional and physical safety and reduction of substance use</a:t>
            </a:r>
          </a:p>
          <a:p>
            <a:pPr marL="449263" indent="-449263">
              <a:spcAft>
                <a:spcPts val="3600"/>
              </a:spcAft>
            </a:pPr>
            <a:r>
              <a:rPr lang="en-US" sz="3200" dirty="0" smtClean="0"/>
              <a:t>Environment: </a:t>
            </a:r>
            <a:r>
              <a:rPr lang="en-US" sz="3200" b="0" dirty="0" smtClean="0"/>
              <a:t>includes the physical, academic, and disciplinary environments and wellness</a:t>
            </a:r>
            <a:endParaRPr lang="en-US" sz="2400" b="0" dirty="0" smtClean="0"/>
          </a:p>
        </p:txBody>
      </p:sp>
      <p:sp>
        <p:nvSpPr>
          <p:cNvPr id="5" name="Rectangle 4"/>
          <p:cNvSpPr/>
          <p:nvPr/>
        </p:nvSpPr>
        <p:spPr>
          <a:xfrm>
            <a:off x="310896" y="5652056"/>
            <a:ext cx="8522208" cy="307777"/>
          </a:xfrm>
          <a:prstGeom prst="rect">
            <a:avLst/>
          </a:prstGeom>
        </p:spPr>
        <p:txBody>
          <a:bodyPr lIns="0" tIns="0" rIns="0" bIns="0">
            <a:spAutoFit/>
          </a:bodyPr>
          <a:lstStyle/>
          <a:p>
            <a:pPr marL="344488" indent="-344488">
              <a:spcBef>
                <a:spcPts val="0"/>
              </a:spcBef>
              <a:buNone/>
            </a:pPr>
            <a:r>
              <a:rPr lang="en-US" dirty="0" smtClean="0"/>
              <a:t>	</a:t>
            </a:r>
            <a:r>
              <a:rPr lang="en-US" smtClean="0"/>
              <a:t>	</a:t>
            </a:r>
            <a:endParaRPr lang="en-US" dirty="0">
              <a:solidFill>
                <a:srgbClr val="2A79D0"/>
              </a:solidFill>
              <a:cs typeface="Arial" charset="0"/>
            </a:endParaRPr>
          </a:p>
        </p:txBody>
      </p:sp>
      <p:sp>
        <p:nvSpPr>
          <p:cNvPr id="6" name="TextBox 5"/>
          <p:cNvSpPr txBox="1"/>
          <p:nvPr/>
        </p:nvSpPr>
        <p:spPr>
          <a:xfrm>
            <a:off x="682386" y="6428099"/>
            <a:ext cx="1937982" cy="553998"/>
          </a:xfrm>
          <a:prstGeom prst="rect">
            <a:avLst/>
          </a:prstGeom>
          <a:noFill/>
        </p:spPr>
        <p:txBody>
          <a:bodyPr wrap="squar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10</a:t>
            </a:r>
            <a:endParaRPr lang="en-US" sz="1000" dirty="0" smtClean="0">
              <a:solidFill>
                <a:srgbClr val="2A79D0"/>
              </a:solidFill>
              <a:cs typeface="Arial" charset="0"/>
            </a:endParaRPr>
          </a:p>
          <a:p>
            <a:endParaRPr lang="en-US" dirty="0"/>
          </a:p>
        </p:txBody>
      </p:sp>
      <p:pic>
        <p:nvPicPr>
          <p:cNvPr id="7" name="Picture 6"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8" name="Picture 7"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824" y="-153545"/>
            <a:ext cx="2670175"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3663" y="147638"/>
            <a:ext cx="7102475" cy="600075"/>
          </a:xfrm>
        </p:spPr>
        <p:txBody>
          <a:bodyPr/>
          <a:lstStyle/>
          <a:p>
            <a:r>
              <a:rPr lang="en-US" sz="2800" smtClean="0"/>
              <a:t>Effects of a Positive Classroom Climate</a:t>
            </a:r>
            <a:endParaRPr lang="en-US" sz="2800" dirty="0" smtClean="0"/>
          </a:p>
        </p:txBody>
      </p:sp>
      <p:sp>
        <p:nvSpPr>
          <p:cNvPr id="3" name="Subtitle 2"/>
          <p:cNvSpPr>
            <a:spLocks noGrp="1"/>
          </p:cNvSpPr>
          <p:nvPr>
            <p:ph idx="1"/>
          </p:nvPr>
        </p:nvSpPr>
        <p:spPr>
          <a:xfrm>
            <a:off x="314325" y="1364152"/>
            <a:ext cx="8524875" cy="4641361"/>
          </a:xfrm>
        </p:spPr>
        <p:txBody>
          <a:bodyPr>
            <a:noAutofit/>
          </a:bodyPr>
          <a:lstStyle/>
          <a:p>
            <a:pPr>
              <a:buFont typeface="Wingdings" pitchFamily="1" charset="2"/>
              <a:buNone/>
              <a:defRPr/>
            </a:pPr>
            <a:r>
              <a:rPr lang="en-US" sz="2400" b="0" dirty="0" smtClean="0"/>
              <a:t>In a positive school climate, students:</a:t>
            </a:r>
          </a:p>
          <a:p>
            <a:pPr marL="508000" indent="-508000">
              <a:buFont typeface="Wingdings" pitchFamily="2" charset="2"/>
              <a:buChar char="§"/>
              <a:defRPr/>
            </a:pPr>
            <a:r>
              <a:rPr lang="en-US" sz="2400" dirty="0" smtClean="0"/>
              <a:t>Do better academically.</a:t>
            </a:r>
          </a:p>
          <a:p>
            <a:pPr marL="508000" indent="-508000">
              <a:buFont typeface="Wingdings" pitchFamily="2" charset="2"/>
              <a:buChar char="§"/>
              <a:defRPr/>
            </a:pPr>
            <a:r>
              <a:rPr lang="en-US" sz="2400" b="0" dirty="0" smtClean="0"/>
              <a:t>Attend school more regularly.</a:t>
            </a:r>
          </a:p>
          <a:p>
            <a:pPr marL="508000" indent="-508000">
              <a:buFont typeface="Wingdings" pitchFamily="2" charset="2"/>
              <a:buChar char="§"/>
              <a:defRPr/>
            </a:pPr>
            <a:r>
              <a:rPr lang="en-US" sz="2400" b="0" dirty="0" smtClean="0"/>
              <a:t>Feel better about themselves.</a:t>
            </a:r>
          </a:p>
          <a:p>
            <a:pPr marL="508000" indent="-508000">
              <a:buFont typeface="Wingdings" pitchFamily="2" charset="2"/>
              <a:buChar char="§"/>
              <a:defRPr/>
            </a:pPr>
            <a:r>
              <a:rPr lang="en-US" sz="2400" b="0" dirty="0" smtClean="0"/>
              <a:t>Engage in fewer risky behaviors like drinking alcohol or using drugs.</a:t>
            </a:r>
          </a:p>
          <a:p>
            <a:pPr marL="508000" indent="-508000">
              <a:buFont typeface="Wingdings" pitchFamily="2" charset="2"/>
              <a:buChar char="§"/>
              <a:defRPr/>
            </a:pPr>
            <a:r>
              <a:rPr lang="en-US" sz="2400" dirty="0" smtClean="0"/>
              <a:t>Engage less in bullying and other problem behaviors.</a:t>
            </a:r>
            <a:endParaRPr lang="en-US" dirty="0"/>
          </a:p>
        </p:txBody>
      </p:sp>
      <p:sp>
        <p:nvSpPr>
          <p:cNvPr id="10" name="Rectangle 9"/>
          <p:cNvSpPr/>
          <p:nvPr/>
        </p:nvSpPr>
        <p:spPr>
          <a:xfrm>
            <a:off x="771014" y="6471286"/>
            <a:ext cx="2551296" cy="153888"/>
          </a:xfrm>
          <a:prstGeom prst="rect">
            <a:avLst/>
          </a:prstGeom>
        </p:spPr>
        <p:txBody>
          <a:bodyPr wrap="square" lIns="0" tIns="0" rIns="0" bIns="0">
            <a:spAutoFit/>
          </a:bodyPr>
          <a:lstStyle/>
          <a:p>
            <a:pPr marL="344488" indent="-344488">
              <a:spcBef>
                <a:spcPts val="0"/>
              </a:spcBef>
              <a:buNone/>
            </a:pPr>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endParaRPr lang="en-US" sz="1000" dirty="0">
              <a:solidFill>
                <a:srgbClr val="2A79D0"/>
              </a:solidFill>
              <a:cs typeface="Arial" charset="0"/>
            </a:endParaRP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dirty="0" smtClean="0"/>
              <a:t>Willingness to Intervene</a:t>
            </a:r>
          </a:p>
        </p:txBody>
      </p:sp>
      <p:sp>
        <p:nvSpPr>
          <p:cNvPr id="29699" name="Subtitle 2"/>
          <p:cNvSpPr>
            <a:spLocks noGrp="1"/>
          </p:cNvSpPr>
          <p:nvPr>
            <p:ph idx="1"/>
          </p:nvPr>
        </p:nvSpPr>
        <p:spPr>
          <a:xfrm>
            <a:off x="314325" y="1055688"/>
            <a:ext cx="8524875" cy="4750255"/>
          </a:xfrm>
        </p:spPr>
        <p:txBody>
          <a:bodyPr/>
          <a:lstStyle/>
          <a:p>
            <a:pPr marL="463550" indent="-463550">
              <a:lnSpc>
                <a:spcPct val="90000"/>
              </a:lnSpc>
            </a:pPr>
            <a:r>
              <a:rPr lang="en-US" sz="2400" b="0" dirty="0" smtClean="0"/>
              <a:t>When teachers and staff feel valued, they are more likely to become involved and intervene in a bullying situation.</a:t>
            </a:r>
          </a:p>
          <a:p>
            <a:pPr marL="463550" indent="-463550">
              <a:lnSpc>
                <a:spcPct val="90000"/>
              </a:lnSpc>
            </a:pPr>
            <a:r>
              <a:rPr lang="en-US" sz="2400" b="0" dirty="0" smtClean="0"/>
              <a:t>When teachers and paraeducators report high levels of connectedness, they report greater comfort levels intervening in a bullying situation.</a:t>
            </a:r>
          </a:p>
          <a:p>
            <a:pPr marL="463550" indent="-463550">
              <a:lnSpc>
                <a:spcPct val="90000"/>
              </a:lnSpc>
              <a:buFont typeface="Wingdings" pitchFamily="2" charset="2"/>
              <a:buChar char="§"/>
            </a:pPr>
            <a:r>
              <a:rPr lang="en-US" sz="2400" b="0" spc="-30" dirty="0" smtClean="0"/>
              <a:t>Feelings of comfort in being willing to intervene are correlated to:</a:t>
            </a:r>
          </a:p>
          <a:p>
            <a:pPr marL="914400" indent="-450850">
              <a:lnSpc>
                <a:spcPct val="90000"/>
              </a:lnSpc>
            </a:pPr>
            <a:r>
              <a:rPr lang="en-US" sz="2400" b="0" dirty="0" smtClean="0"/>
              <a:t>Knowing effective intervention strategies</a:t>
            </a:r>
          </a:p>
          <a:p>
            <a:pPr marL="914400" indent="-450850">
              <a:lnSpc>
                <a:spcPct val="90000"/>
              </a:lnSpc>
            </a:pPr>
            <a:r>
              <a:rPr lang="en-US" sz="2400" b="0" smtClean="0"/>
              <a:t>Knowing that </a:t>
            </a:r>
            <a:r>
              <a:rPr lang="en-US" sz="2400" b="0" dirty="0" smtClean="0"/>
              <a:t>others in the </a:t>
            </a:r>
            <a:r>
              <a:rPr lang="en-US" sz="2400" b="0" smtClean="0"/>
              <a:t>school also are likely </a:t>
            </a:r>
            <a:r>
              <a:rPr lang="en-US" sz="2400" b="0" dirty="0" smtClean="0"/>
              <a:t>to intervene</a:t>
            </a:r>
            <a:endParaRPr lang="en-US" b="0" dirty="0" smtClean="0"/>
          </a:p>
        </p:txBody>
      </p:sp>
      <p:sp>
        <p:nvSpPr>
          <p:cNvPr id="4" name="Rectangle 3"/>
          <p:cNvSpPr/>
          <p:nvPr/>
        </p:nvSpPr>
        <p:spPr>
          <a:xfrm>
            <a:off x="444588" y="6471272"/>
            <a:ext cx="1761335" cy="153888"/>
          </a:xfrm>
          <a:prstGeom prst="rect">
            <a:avLst/>
          </a:prstGeom>
        </p:spPr>
        <p:txBody>
          <a:bodyPr wrap="square" lIns="0" tIns="0" rIns="0" bIns="0">
            <a:spAutoFit/>
          </a:bodyPr>
          <a:lstStyle/>
          <a:p>
            <a:pPr marL="344488" indent="-344488">
              <a:spcBef>
                <a:spcPts val="0"/>
              </a:spcBef>
              <a:buNone/>
            </a:pPr>
            <a:r>
              <a:rPr lang="en-US" sz="1000" dirty="0" smtClean="0"/>
              <a:t>	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3</a:t>
            </a:r>
            <a:endParaRPr lang="en-US" sz="1000" dirty="0">
              <a:solidFill>
                <a:srgbClr val="2A79D0"/>
              </a:solidFill>
              <a:cs typeface="Arial" charset="0"/>
            </a:endParaRP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153545"/>
            <a:ext cx="2381249" cy="102666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4857</TotalTime>
  <Words>1265</Words>
  <Application>Microsoft Macintosh PowerPoint</Application>
  <PresentationFormat>On-screen Show (4:3)</PresentationFormat>
  <Paragraphs>186</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PresentationLoad</vt:lpstr>
      <vt:lpstr>Module 2: Creating a Supportive Classroom Climate</vt:lpstr>
      <vt:lpstr>Introductions</vt:lpstr>
      <vt:lpstr>Workshop Objectives</vt:lpstr>
      <vt:lpstr>Bullying Behaviors Defined</vt:lpstr>
      <vt:lpstr>Core Elements of Bullying Behaviors </vt:lpstr>
      <vt:lpstr>A Supportive Classroom</vt:lpstr>
      <vt:lpstr>Supportive Classroom Settings</vt:lpstr>
      <vt:lpstr>Effects of a Positive Classroom Climate</vt:lpstr>
      <vt:lpstr>Willingness to Intervene</vt:lpstr>
      <vt:lpstr>A Relational Problem</vt:lpstr>
      <vt:lpstr>Who Was There for You?</vt:lpstr>
      <vt:lpstr>The Little Things That Teachers Do</vt:lpstr>
      <vt:lpstr>Student Intervention</vt:lpstr>
      <vt:lpstr>Inclusion</vt:lpstr>
      <vt:lpstr>Sample Anti-Bullying Rules</vt:lpstr>
      <vt:lpstr>Respect</vt:lpstr>
      <vt:lpstr>Communication</vt:lpstr>
      <vt:lpstr> Classroom Discussions</vt:lpstr>
      <vt:lpstr>Intervention Skills</vt:lpstr>
      <vt:lpstr>Supportive Classroom Settings</vt:lpstr>
      <vt:lpstr>Engagement</vt:lpstr>
      <vt:lpstr>Environment</vt:lpstr>
      <vt:lpstr>Safety</vt:lpstr>
      <vt:lpstr>Building a Web of Support</vt:lpstr>
      <vt:lpstr>A Legacy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Ziebarth, JoAnn</dc:creator>
  <dc:description>PresentationLoad.com</dc:description>
  <cp:lastModifiedBy>Jeremy Rubenstein</cp:lastModifiedBy>
  <cp:revision>189</cp:revision>
  <dcterms:created xsi:type="dcterms:W3CDTF">2012-09-11T17:37:36Z</dcterms:created>
  <dcterms:modified xsi:type="dcterms:W3CDTF">2018-01-04T05:19:44Z</dcterms:modified>
</cp:coreProperties>
</file>