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Lst>
  <p:notesMasterIdLst>
    <p:notesMasterId r:id="rId22"/>
  </p:notesMasterIdLst>
  <p:handoutMasterIdLst>
    <p:handoutMasterId r:id="rId23"/>
  </p:handoutMasterIdLst>
  <p:sldIdLst>
    <p:sldId id="311" r:id="rId2"/>
    <p:sldId id="291" r:id="rId3"/>
    <p:sldId id="292" r:id="rId4"/>
    <p:sldId id="293" r:id="rId5"/>
    <p:sldId id="294" r:id="rId6"/>
    <p:sldId id="295" r:id="rId7"/>
    <p:sldId id="309" r:id="rId8"/>
    <p:sldId id="308" r:id="rId9"/>
    <p:sldId id="296" r:id="rId10"/>
    <p:sldId id="297" r:id="rId11"/>
    <p:sldId id="299" r:id="rId12"/>
    <p:sldId id="307" r:id="rId13"/>
    <p:sldId id="300" r:id="rId14"/>
    <p:sldId id="301" r:id="rId15"/>
    <p:sldId id="302" r:id="rId16"/>
    <p:sldId id="303" r:id="rId17"/>
    <p:sldId id="304" r:id="rId18"/>
    <p:sldId id="305" r:id="rId19"/>
    <p:sldId id="310" r:id="rId20"/>
    <p:sldId id="306" r:id="rId21"/>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0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Arial" charset="0"/>
        <a:ea typeface="ＭＳ Ｐゴシック" pitchFamily="34" charset="-128"/>
        <a:cs typeface="+mn-cs"/>
      </a:defRPr>
    </a:lvl5pPr>
    <a:lvl6pPr marL="2286000" algn="l" defTabSz="914400" rtl="0" eaLnBrk="1" latinLnBrk="0" hangingPunct="1">
      <a:defRPr sz="2000" kern="1200">
        <a:solidFill>
          <a:schemeClr val="tx1"/>
        </a:solidFill>
        <a:latin typeface="Arial" charset="0"/>
        <a:ea typeface="ＭＳ Ｐゴシック" pitchFamily="34" charset="-128"/>
        <a:cs typeface="+mn-cs"/>
      </a:defRPr>
    </a:lvl6pPr>
    <a:lvl7pPr marL="2743200" algn="l" defTabSz="914400" rtl="0" eaLnBrk="1" latinLnBrk="0" hangingPunct="1">
      <a:defRPr sz="2000" kern="1200">
        <a:solidFill>
          <a:schemeClr val="tx1"/>
        </a:solidFill>
        <a:latin typeface="Arial" charset="0"/>
        <a:ea typeface="ＭＳ Ｐゴシック" pitchFamily="34" charset="-128"/>
        <a:cs typeface="+mn-cs"/>
      </a:defRPr>
    </a:lvl7pPr>
    <a:lvl8pPr marL="3200400" algn="l" defTabSz="914400" rtl="0" eaLnBrk="1" latinLnBrk="0" hangingPunct="1">
      <a:defRPr sz="2000" kern="1200">
        <a:solidFill>
          <a:schemeClr val="tx1"/>
        </a:solidFill>
        <a:latin typeface="Arial" charset="0"/>
        <a:ea typeface="ＭＳ Ｐゴシック" pitchFamily="34" charset="-128"/>
        <a:cs typeface="+mn-cs"/>
      </a:defRPr>
    </a:lvl8pPr>
    <a:lvl9pPr marL="3657600" algn="l" defTabSz="914400" rtl="0" eaLnBrk="1" latinLnBrk="0" hangingPunct="1">
      <a:defRPr sz="2000"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Harper" initials="KH"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6522"/>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9" autoAdjust="0"/>
    <p:restoredTop sz="94660"/>
  </p:normalViewPr>
  <p:slideViewPr>
    <p:cSldViewPr snapToGrid="0" snapToObjects="1">
      <p:cViewPr>
        <p:scale>
          <a:sx n="66" d="100"/>
          <a:sy n="66" d="100"/>
        </p:scale>
        <p:origin x="-92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4"/>
    </p:cViewPr>
  </p:sorterViewPr>
  <p:gridSpacing cx="72010" cy="7201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170238" cy="479425"/>
          </a:xfrm>
          <a:prstGeom prst="rect">
            <a:avLst/>
          </a:prstGeom>
          <a:noFill/>
          <a:ln>
            <a:noFill/>
          </a:ln>
          <a:effectLst/>
          <a:extLst/>
        </p:spPr>
        <p:txBody>
          <a:bodyPr vert="horz" wrap="square" lIns="96661" tIns="48331" rIns="96661" bIns="48331" numCol="1" anchor="t" anchorCtr="0" compatLnSpc="1">
            <a:prstTxWarp prst="textNoShape">
              <a:avLst/>
            </a:prstTxWarp>
          </a:bodyPr>
          <a:lstStyle>
            <a:lvl1pPr>
              <a:defRPr sz="1300" noProof="1">
                <a:latin typeface="Times New Roman" charset="0"/>
                <a:ea typeface="ＭＳ Ｐゴシック" charset="0"/>
                <a:cs typeface="+mn-cs"/>
              </a:defRPr>
            </a:lvl1pPr>
          </a:lstStyle>
          <a:p>
            <a:pPr>
              <a:defRPr/>
            </a:pPr>
            <a:endParaRPr dirty="0"/>
          </a:p>
        </p:txBody>
      </p:sp>
      <p:sp>
        <p:nvSpPr>
          <p:cNvPr id="81923" name="Rectangle 3"/>
          <p:cNvSpPr>
            <a:spLocks noGrp="1" noChangeArrowheads="1"/>
          </p:cNvSpPr>
          <p:nvPr>
            <p:ph type="dt" sz="quarter" idx="1"/>
          </p:nvPr>
        </p:nvSpPr>
        <p:spPr bwMode="auto">
          <a:xfrm>
            <a:off x="4143375" y="0"/>
            <a:ext cx="3170238" cy="479425"/>
          </a:xfrm>
          <a:prstGeom prst="rect">
            <a:avLst/>
          </a:prstGeom>
          <a:noFill/>
          <a:ln>
            <a:noFill/>
          </a:ln>
          <a:effectLst/>
          <a:extLst/>
        </p:spPr>
        <p:txBody>
          <a:bodyPr vert="horz" wrap="square" lIns="96661" tIns="48331" rIns="96661" bIns="48331" numCol="1" anchor="t" anchorCtr="0" compatLnSpc="1">
            <a:prstTxWarp prst="textNoShape">
              <a:avLst/>
            </a:prstTxWarp>
          </a:bodyPr>
          <a:lstStyle>
            <a:lvl1pPr algn="r">
              <a:defRPr sz="1300" noProof="1">
                <a:latin typeface="Times New Roman" charset="0"/>
                <a:ea typeface="ＭＳ Ｐゴシック" charset="0"/>
                <a:cs typeface="+mn-cs"/>
              </a:defRPr>
            </a:lvl1pPr>
          </a:lstStyle>
          <a:p>
            <a:pPr>
              <a:defRPr/>
            </a:pPr>
            <a:endParaRPr dirty="0"/>
          </a:p>
        </p:txBody>
      </p:sp>
      <p:sp>
        <p:nvSpPr>
          <p:cNvPr id="81924" name="Rectangle 4"/>
          <p:cNvSpPr>
            <a:spLocks noGrp="1" noChangeArrowheads="1"/>
          </p:cNvSpPr>
          <p:nvPr>
            <p:ph type="ftr" sz="quarter" idx="2"/>
          </p:nvPr>
        </p:nvSpPr>
        <p:spPr bwMode="auto">
          <a:xfrm>
            <a:off x="0" y="9120188"/>
            <a:ext cx="3170238" cy="479425"/>
          </a:xfrm>
          <a:prstGeom prst="rect">
            <a:avLst/>
          </a:prstGeom>
          <a:noFill/>
          <a:ln>
            <a:noFill/>
          </a:ln>
          <a:effectLst/>
          <a:extLst/>
        </p:spPr>
        <p:txBody>
          <a:bodyPr vert="horz" wrap="square" lIns="96661" tIns="48331" rIns="96661" bIns="48331" numCol="1" anchor="b" anchorCtr="0" compatLnSpc="1">
            <a:prstTxWarp prst="textNoShape">
              <a:avLst/>
            </a:prstTxWarp>
          </a:bodyPr>
          <a:lstStyle>
            <a:lvl1pPr>
              <a:defRPr sz="1300" noProof="1">
                <a:latin typeface="Times New Roman" charset="0"/>
                <a:ea typeface="ＭＳ Ｐゴシック" charset="0"/>
                <a:cs typeface="+mn-cs"/>
              </a:defRPr>
            </a:lvl1pPr>
          </a:lstStyle>
          <a:p>
            <a:pPr>
              <a:defRPr/>
            </a:pPr>
            <a:endParaRPr dirty="0"/>
          </a:p>
        </p:txBody>
      </p:sp>
      <p:sp>
        <p:nvSpPr>
          <p:cNvPr id="81925" name="Rectangle 5"/>
          <p:cNvSpPr>
            <a:spLocks noGrp="1" noChangeArrowheads="1"/>
          </p:cNvSpPr>
          <p:nvPr>
            <p:ph type="sldNum" sz="quarter" idx="3"/>
          </p:nvPr>
        </p:nvSpPr>
        <p:spPr bwMode="auto">
          <a:xfrm>
            <a:off x="4143375" y="9120188"/>
            <a:ext cx="3170238" cy="479425"/>
          </a:xfrm>
          <a:prstGeom prst="rect">
            <a:avLst/>
          </a:prstGeom>
          <a:noFill/>
          <a:ln>
            <a:noFill/>
          </a:ln>
          <a:effectLst/>
          <a:extLst/>
        </p:spPr>
        <p:txBody>
          <a:bodyPr vert="horz" wrap="square" lIns="96661" tIns="48331" rIns="96661" bIns="48331" numCol="1" anchor="b" anchorCtr="0" compatLnSpc="1">
            <a:prstTxWarp prst="textNoShape">
              <a:avLst/>
            </a:prstTxWarp>
          </a:bodyPr>
          <a:lstStyle>
            <a:lvl1pPr algn="r">
              <a:defRPr sz="1300" noProof="1" smtClean="0">
                <a:latin typeface="Times New Roman" pitchFamily="18" charset="0"/>
              </a:defRPr>
            </a:lvl1pPr>
          </a:lstStyle>
          <a:p>
            <a:pPr>
              <a:defRPr/>
            </a:pPr>
            <a:fld id="{693A4739-C7A3-45B5-860C-9787071B1AFA}" type="slidenum">
              <a:rPr/>
              <a:pPr>
                <a:defRPr/>
              </a:pPr>
              <a:t>‹#›</a:t>
            </a:fld>
            <a:endParaRPr lang="en-US" dirty="0"/>
          </a:p>
        </p:txBody>
      </p:sp>
    </p:spTree>
    <p:extLst>
      <p:ext uri="{BB962C8B-B14F-4D97-AF65-F5344CB8AC3E}">
        <p14:creationId xmlns:p14="http://schemas.microsoft.com/office/powerpoint/2010/main" val="2748096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a:noFill/>
          </a:ln>
          <a:effectLst/>
          <a:extLst/>
        </p:spPr>
        <p:txBody>
          <a:bodyPr vert="horz" wrap="square" lIns="96661" tIns="48331" rIns="96661" bIns="48331" numCol="1" anchor="t" anchorCtr="0" compatLnSpc="1">
            <a:prstTxWarp prst="textNoShape">
              <a:avLst/>
            </a:prstTxWarp>
          </a:bodyPr>
          <a:lstStyle>
            <a:lvl1pPr>
              <a:defRPr sz="1300">
                <a:latin typeface="Times New Roman" charset="0"/>
                <a:ea typeface="ＭＳ Ｐゴシック" charset="0"/>
                <a:cs typeface="+mn-cs"/>
              </a:defRPr>
            </a:lvl1pPr>
          </a:lstStyle>
          <a:p>
            <a:pPr>
              <a:defRPr/>
            </a:pPr>
            <a:endParaRPr lang="de-DE"/>
          </a:p>
        </p:txBody>
      </p:sp>
      <p:sp>
        <p:nvSpPr>
          <p:cNvPr id="8195" name="Rectangle 3"/>
          <p:cNvSpPr>
            <a:spLocks noGrp="1" noChangeArrowheads="1"/>
          </p:cNvSpPr>
          <p:nvPr>
            <p:ph type="dt" idx="1"/>
          </p:nvPr>
        </p:nvSpPr>
        <p:spPr bwMode="auto">
          <a:xfrm>
            <a:off x="4143375" y="0"/>
            <a:ext cx="3170238" cy="479425"/>
          </a:xfrm>
          <a:prstGeom prst="rect">
            <a:avLst/>
          </a:prstGeom>
          <a:noFill/>
          <a:ln>
            <a:noFill/>
          </a:ln>
          <a:effectLst/>
          <a:extLst/>
        </p:spPr>
        <p:txBody>
          <a:bodyPr vert="horz" wrap="square" lIns="96661" tIns="48331" rIns="96661" bIns="48331" numCol="1" anchor="t" anchorCtr="0" compatLnSpc="1">
            <a:prstTxWarp prst="textNoShape">
              <a:avLst/>
            </a:prstTxWarp>
          </a:bodyPr>
          <a:lstStyle>
            <a:lvl1pPr algn="r">
              <a:defRPr sz="1300">
                <a:latin typeface="Times New Roman" charset="0"/>
                <a:ea typeface="ＭＳ Ｐゴシック" charset="0"/>
                <a:cs typeface="+mn-cs"/>
              </a:defRPr>
            </a:lvl1pPr>
          </a:lstStyle>
          <a:p>
            <a:pPr>
              <a:defRPr/>
            </a:pPr>
            <a:endParaRPr lang="de-DE"/>
          </a:p>
        </p:txBody>
      </p:sp>
      <p:sp>
        <p:nvSpPr>
          <p:cNvPr id="2458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31838" y="4560888"/>
            <a:ext cx="5851525" cy="4319587"/>
          </a:xfrm>
          <a:prstGeom prst="rect">
            <a:avLst/>
          </a:prstGeom>
          <a:noFill/>
          <a:ln>
            <a:noFill/>
          </a:ln>
          <a:effectLst/>
          <a:extLst/>
        </p:spPr>
        <p:txBody>
          <a:bodyPr vert="horz" wrap="square" lIns="96661" tIns="48331" rIns="96661" bIns="48331"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9120188"/>
            <a:ext cx="3170238" cy="479425"/>
          </a:xfrm>
          <a:prstGeom prst="rect">
            <a:avLst/>
          </a:prstGeom>
          <a:noFill/>
          <a:ln>
            <a:noFill/>
          </a:ln>
          <a:effectLst/>
          <a:extLst/>
        </p:spPr>
        <p:txBody>
          <a:bodyPr vert="horz" wrap="square" lIns="96661" tIns="48331" rIns="96661" bIns="48331" numCol="1" anchor="b" anchorCtr="0" compatLnSpc="1">
            <a:prstTxWarp prst="textNoShape">
              <a:avLst/>
            </a:prstTxWarp>
          </a:bodyPr>
          <a:lstStyle>
            <a:lvl1pPr>
              <a:defRPr sz="1300">
                <a:latin typeface="Times New Roman" charset="0"/>
                <a:ea typeface="ＭＳ Ｐゴシック"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4143375" y="9120188"/>
            <a:ext cx="3170238" cy="479425"/>
          </a:xfrm>
          <a:prstGeom prst="rect">
            <a:avLst/>
          </a:prstGeom>
          <a:noFill/>
          <a:ln>
            <a:noFill/>
          </a:ln>
          <a:effectLst/>
          <a:extLst/>
        </p:spPr>
        <p:txBody>
          <a:bodyPr vert="horz" wrap="square" lIns="96661" tIns="48331" rIns="96661" bIns="48331" numCol="1" anchor="b" anchorCtr="0" compatLnSpc="1">
            <a:prstTxWarp prst="textNoShape">
              <a:avLst/>
            </a:prstTxWarp>
          </a:bodyPr>
          <a:lstStyle>
            <a:lvl1pPr algn="r">
              <a:defRPr sz="1300" smtClean="0">
                <a:latin typeface="Times New Roman" pitchFamily="18" charset="0"/>
              </a:defRPr>
            </a:lvl1pPr>
          </a:lstStyle>
          <a:p>
            <a:pPr>
              <a:defRPr/>
            </a:pPr>
            <a:fld id="{9DE97153-FE59-4D8D-8439-7180376AF8CA}" type="slidenum">
              <a:rPr lang="de-DE"/>
              <a:pPr>
                <a:defRPr/>
              </a:pPr>
              <a:t>‹#›</a:t>
            </a:fld>
            <a:endParaRPr lang="de-DE"/>
          </a:p>
        </p:txBody>
      </p:sp>
    </p:spTree>
    <p:extLst>
      <p:ext uri="{BB962C8B-B14F-4D97-AF65-F5344CB8AC3E}">
        <p14:creationId xmlns:p14="http://schemas.microsoft.com/office/powerpoint/2010/main" val="21060907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E359CEF2-2C66-4A20-AC22-70EFAD1ACA16}" type="slidenum">
              <a:rPr lang="de-DE"/>
              <a:pPr/>
              <a:t>2</a:t>
            </a:fld>
            <a:endParaRPr lang="de-DE"/>
          </a:p>
        </p:txBody>
      </p:sp>
      <p:sp>
        <p:nvSpPr>
          <p:cNvPr id="26627" name="Rectangle 2"/>
          <p:cNvSpPr>
            <a:spLocks noGrp="1" noRot="1" noChangeAspect="1" noChangeArrowheads="1" noTextEdit="1"/>
          </p:cNvSpPr>
          <p:nvPr>
            <p:ph type="sldImg"/>
          </p:nvPr>
        </p:nvSpPr>
        <p:spPr>
          <a:xfrm>
            <a:off x="1257300" y="720725"/>
            <a:ext cx="4802188" cy="3602038"/>
          </a:xfrm>
          <a:ln/>
        </p:spPr>
      </p:sp>
      <p:sp>
        <p:nvSpPr>
          <p:cNvPr id="26628" name="Rectangle 3"/>
          <p:cNvSpPr>
            <a:spLocks noGrp="1" noChangeArrowheads="1"/>
          </p:cNvSpPr>
          <p:nvPr>
            <p:ph type="body" idx="1"/>
          </p:nvPr>
        </p:nvSpPr>
        <p:spPr>
          <a:xfrm>
            <a:off x="974725" y="4560888"/>
            <a:ext cx="5365750" cy="4319587"/>
          </a:xfrm>
          <a:noFill/>
        </p:spPr>
        <p:txBody>
          <a:bodyPr/>
          <a:lstStyle/>
          <a:p>
            <a:pPr eaLnBrk="1" hangingPunct="1"/>
            <a:r>
              <a:rPr lang="en-US" dirty="0" smtClean="0">
                <a:latin typeface="Times New Roman" pitchFamily="18" charset="0"/>
                <a:ea typeface="ＭＳ Ｐゴシック" pitchFamily="34" charset="-128"/>
              </a:rPr>
              <a:t>Notes: Risk behaviors, ranging from alcohol and other drug abuse to aggression and violence, imperil safety for students and staff, and undermine the teaching and learning climate.  Positive Youth Development (PYD) strategies help simultaneously to reduce risk behaviors, promote thriving, and stimulate school success by building positive relationships, opportunities, skills, values, and self-perceptions in students and school communities. </a:t>
            </a:r>
          </a:p>
          <a:p>
            <a:pPr eaLnBrk="1" hangingPunct="1"/>
            <a:endParaRPr lang="en-US" noProof="1"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from the 2011 U.S. Department of Education Web Tables, “Student Reports of Bullying and Cyber-Bullying:</a:t>
            </a:r>
            <a:r>
              <a:rPr lang="en-US" baseline="0" dirty="0" smtClean="0"/>
              <a:t> Results from the 2007 School Crime Supplement to the National Crime Victimization Survey. Number of students surveyed – 25,721,000. </a:t>
            </a:r>
            <a:endParaRPr lang="en-US" dirty="0"/>
          </a:p>
        </p:txBody>
      </p:sp>
      <p:sp>
        <p:nvSpPr>
          <p:cNvPr id="4" name="Slide Number Placeholder 3"/>
          <p:cNvSpPr>
            <a:spLocks noGrp="1"/>
          </p:cNvSpPr>
          <p:nvPr>
            <p:ph type="sldNum" sz="quarter" idx="10"/>
          </p:nvPr>
        </p:nvSpPr>
        <p:spPr/>
        <p:txBody>
          <a:bodyPr/>
          <a:lstStyle/>
          <a:p>
            <a:pPr>
              <a:defRPr/>
            </a:pPr>
            <a:fld id="{9DE97153-FE59-4D8D-8439-7180376AF8CA}" type="slidenum">
              <a:rPr lang="de-DE" smtClean="0"/>
              <a:pPr>
                <a:defRPr/>
              </a:pPr>
              <a:t>5</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SSSTA-logo.png"/>
          <p:cNvPicPr>
            <a:picLocks noChangeAspect="1"/>
          </p:cNvPicPr>
          <p:nvPr userDrawn="1"/>
        </p:nvPicPr>
        <p:blipFill>
          <a:blip r:embed="rId3"/>
          <a:srcRect/>
          <a:stretch>
            <a:fillRect/>
          </a:stretch>
        </p:blipFill>
        <p:spPr bwMode="auto">
          <a:xfrm>
            <a:off x="6700838" y="6173788"/>
            <a:ext cx="2138362" cy="581025"/>
          </a:xfrm>
          <a:prstGeom prst="rect">
            <a:avLst/>
          </a:prstGeom>
          <a:noFill/>
          <a:ln w="9525">
            <a:noFill/>
            <a:miter lim="800000"/>
            <a:headEnd/>
            <a:tailEnd/>
          </a:ln>
        </p:spPr>
      </p:pic>
      <p:sp>
        <p:nvSpPr>
          <p:cNvPr id="12292" name="Rectangle 7"/>
          <p:cNvSpPr>
            <a:spLocks noGrp="1" noChangeArrowheads="1"/>
          </p:cNvSpPr>
          <p:nvPr>
            <p:ph type="ctrTitle"/>
          </p:nvPr>
        </p:nvSpPr>
        <p:spPr>
          <a:xfrm>
            <a:off x="863600" y="566116"/>
            <a:ext cx="7485063" cy="960438"/>
          </a:xfrm>
        </p:spPr>
        <p:txBody>
          <a:bodyPr anchor="t"/>
          <a:lstStyle>
            <a:lvl1pPr>
              <a:defRPr sz="3200">
                <a:solidFill>
                  <a:schemeClr val="bg1"/>
                </a:solidFill>
              </a:defRPr>
            </a:lvl1pPr>
          </a:lstStyle>
          <a:p>
            <a:pPr lvl="0"/>
            <a:r>
              <a:rPr lang="de-DE" noProof="0" dirty="0" smtClean="0"/>
              <a:t>Titelmasterformat durch Klicken bearbeiten</a:t>
            </a:r>
          </a:p>
        </p:txBody>
      </p:sp>
      <p:sp>
        <p:nvSpPr>
          <p:cNvPr id="12293" name="Rectangle 12"/>
          <p:cNvSpPr>
            <a:spLocks noGrp="1" noChangeArrowheads="1"/>
          </p:cNvSpPr>
          <p:nvPr>
            <p:ph type="subTitle" idx="1"/>
          </p:nvPr>
        </p:nvSpPr>
        <p:spPr>
          <a:xfrm>
            <a:off x="863600" y="1610691"/>
            <a:ext cx="7510463" cy="565150"/>
          </a:xfrm>
        </p:spPr>
        <p:txBody>
          <a:bodyPr/>
          <a:lstStyle>
            <a:lvl1pPr marL="0" indent="0">
              <a:buFont typeface="Wingdings" charset="0"/>
              <a:buNone/>
              <a:defRPr sz="2200" b="0">
                <a:solidFill>
                  <a:schemeClr val="bg1"/>
                </a:solidFill>
              </a:defRPr>
            </a:lvl1pPr>
          </a:lstStyle>
          <a:p>
            <a:pPr lvl="0"/>
            <a:r>
              <a:rPr lang="de-DE" noProof="0" smtClean="0"/>
              <a:t>Formatvorlage des Untertitelmasters durch Klicken bearbeiten</a:t>
            </a:r>
          </a:p>
        </p:txBody>
      </p:sp>
    </p:spTree>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147638"/>
            <a:ext cx="2130425" cy="585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4325" y="147638"/>
            <a:ext cx="6242050"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de-DE"/>
          </a:p>
        </p:txBody>
      </p:sp>
    </p:spTree>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5"/>
          <p:cNvSpPr>
            <a:spLocks noChangeArrowheads="1"/>
          </p:cNvSpPr>
          <p:nvPr/>
        </p:nvSpPr>
        <p:spPr bwMode="gray">
          <a:xfrm>
            <a:off x="2162175" y="6408738"/>
            <a:ext cx="4784725" cy="247650"/>
          </a:xfrm>
          <a:prstGeom prst="rect">
            <a:avLst/>
          </a:prstGeom>
          <a:noFill/>
          <a:ln w="9525">
            <a:noFill/>
            <a:miter lim="800000"/>
            <a:headEnd/>
            <a:tailEnd/>
          </a:ln>
        </p:spPr>
        <p:txBody>
          <a:bodyPr/>
          <a:lstStyle/>
          <a:p>
            <a:pPr algn="ctr">
              <a:defRPr/>
            </a:pPr>
            <a:endParaRPr lang="en-US" sz="1000" dirty="0">
              <a:ea typeface="ＭＳ Ｐゴシック" charset="-128"/>
            </a:endParaRPr>
          </a:p>
        </p:txBody>
      </p:sp>
      <p:sp>
        <p:nvSpPr>
          <p:cNvPr id="1027" name="Rectangle 7"/>
          <p:cNvSpPr>
            <a:spLocks noGrp="1" noChangeArrowheads="1"/>
          </p:cNvSpPr>
          <p:nvPr>
            <p:ph type="title"/>
          </p:nvPr>
        </p:nvSpPr>
        <p:spPr bwMode="gray">
          <a:xfrm>
            <a:off x="314325" y="147638"/>
            <a:ext cx="5535613"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de-DE" smtClean="0"/>
              <a:t>Klicken Sie, um das Titelformat zu bearbeiten</a:t>
            </a:r>
          </a:p>
        </p:txBody>
      </p:sp>
      <p:sp>
        <p:nvSpPr>
          <p:cNvPr id="11269" name="Rectangle 10"/>
          <p:cNvSpPr>
            <a:spLocks noGrp="1" noChangeArrowheads="1"/>
          </p:cNvSpPr>
          <p:nvPr>
            <p:ph type="ftr" sz="quarter" idx="3"/>
          </p:nvPr>
        </p:nvSpPr>
        <p:spPr bwMode="gray">
          <a:xfrm>
            <a:off x="219075" y="6408738"/>
            <a:ext cx="1343025" cy="24765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000">
                <a:latin typeface="Arial" charset="0"/>
                <a:ea typeface="ＭＳ Ｐゴシック" charset="-128"/>
                <a:cs typeface="+mn-cs"/>
              </a:defRPr>
            </a:lvl1pPr>
          </a:lstStyle>
          <a:p>
            <a:pPr>
              <a:defRPr/>
            </a:pPr>
            <a:endParaRPr lang="de-DE"/>
          </a:p>
        </p:txBody>
      </p:sp>
      <p:sp>
        <p:nvSpPr>
          <p:cNvPr id="1029" name="Rectangle 12"/>
          <p:cNvSpPr>
            <a:spLocks noGrp="1" noChangeArrowheads="1"/>
          </p:cNvSpPr>
          <p:nvPr>
            <p:ph type="body" idx="1"/>
          </p:nvPr>
        </p:nvSpPr>
        <p:spPr bwMode="gray">
          <a:xfrm>
            <a:off x="314325" y="1614488"/>
            <a:ext cx="8524875"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p:txBody>
      </p:sp>
      <p:pic>
        <p:nvPicPr>
          <p:cNvPr id="1030" name="Picture 6" descr="SSSTA-logo.png"/>
          <p:cNvPicPr>
            <a:picLocks noChangeAspect="1"/>
          </p:cNvPicPr>
          <p:nvPr/>
        </p:nvPicPr>
        <p:blipFill>
          <a:blip r:embed="rId14"/>
          <a:srcRect/>
          <a:stretch>
            <a:fillRect/>
          </a:stretch>
        </p:blipFill>
        <p:spPr bwMode="auto">
          <a:xfrm>
            <a:off x="6700838" y="6173788"/>
            <a:ext cx="2138362"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1" r:id="rId1"/>
    <p:sldLayoutId id="2147483882"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ransition xmlns:p14="http://schemas.microsoft.com/office/powerpoint/2010/main" spd="med">
    <p:fade/>
  </p:transition>
  <p:hf hdr="0" ftr="0" dt="0"/>
  <p:txStyles>
    <p:titleStyle>
      <a:lvl1pPr algn="l" rtl="0" eaLnBrk="0" fontAlgn="base" hangingPunct="0">
        <a:lnSpc>
          <a:spcPct val="95000"/>
        </a:lnSpc>
        <a:spcBef>
          <a:spcPct val="0"/>
        </a:spcBef>
        <a:spcAft>
          <a:spcPct val="0"/>
        </a:spcAft>
        <a:defRPr sz="2400" b="1">
          <a:solidFill>
            <a:srgbClr val="FFFFFF"/>
          </a:solidFill>
          <a:latin typeface="+mj-lt"/>
          <a:ea typeface="+mj-ea"/>
          <a:cs typeface="ＭＳ Ｐゴシック" charset="-128"/>
        </a:defRPr>
      </a:lvl1pPr>
      <a:lvl2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2pPr>
      <a:lvl3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3pPr>
      <a:lvl4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4pPr>
      <a:lvl5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5pPr>
      <a:lvl6pPr marL="4572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6pPr>
      <a:lvl7pPr marL="9144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7pPr>
      <a:lvl8pPr marL="13716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8pPr>
      <a:lvl9pPr marL="18288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ＭＳ Ｐゴシック" charset="-128"/>
        </a:defRPr>
      </a:lvl1pPr>
      <a:lvl2pPr marL="381000" indent="-188913" algn="l" rtl="0" eaLnBrk="0" fontAlgn="base" hangingPunct="0">
        <a:spcBef>
          <a:spcPct val="30000"/>
        </a:spcBef>
        <a:spcAft>
          <a:spcPct val="0"/>
        </a:spcAft>
        <a:buClr>
          <a:schemeClr val="accent1"/>
        </a:buClr>
        <a:buChar char="-"/>
        <a:defRPr>
          <a:solidFill>
            <a:schemeClr val="tx1"/>
          </a:solidFill>
          <a:latin typeface="+mn-lt"/>
          <a:ea typeface="+mn-ea"/>
        </a:defRPr>
      </a:lvl2pPr>
      <a:lvl3pPr marL="561975" indent="-179388" algn="l" rtl="0" eaLnBrk="0" fontAlgn="base" hangingPunct="0">
        <a:spcBef>
          <a:spcPct val="30000"/>
        </a:spcBef>
        <a:spcAft>
          <a:spcPct val="0"/>
        </a:spcAft>
        <a:buClr>
          <a:schemeClr val="accent1"/>
        </a:buClr>
        <a:buChar char="-"/>
        <a:defRPr sz="1600">
          <a:solidFill>
            <a:schemeClr val="tx1"/>
          </a:solidFill>
          <a:latin typeface="+mn-lt"/>
          <a:ea typeface="+mn-ea"/>
        </a:defRPr>
      </a:lvl3pPr>
      <a:lvl4pPr marL="768350" indent="-204788" algn="l" rtl="0" eaLnBrk="0" fontAlgn="base" hangingPunct="0">
        <a:spcBef>
          <a:spcPct val="30000"/>
        </a:spcBef>
        <a:spcAft>
          <a:spcPct val="0"/>
        </a:spcAft>
        <a:buClr>
          <a:schemeClr val="accent1"/>
        </a:buClr>
        <a:buChar char="-"/>
        <a:defRPr sz="1600">
          <a:solidFill>
            <a:schemeClr val="tx1"/>
          </a:solidFill>
          <a:latin typeface="+mn-lt"/>
          <a:ea typeface="+mn-ea"/>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ea typeface="+mn-ea"/>
        </a:defRPr>
      </a:lvl5pPr>
      <a:lvl6pPr marL="15081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6pPr>
      <a:lvl7pPr marL="19653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7pPr>
      <a:lvl8pPr marL="24225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8pPr>
      <a:lvl9pPr marL="28797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7.png"/><Relationship Id="rId5" Type="http://schemas.openxmlformats.org/officeDocument/2006/relationships/image" Target="../media/image6.jpg"/><Relationship Id="rId6"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sz="3600" dirty="0" smtClean="0"/>
              <a:t>Bullying Prevention and Response Training and Continuing Education</a:t>
            </a:r>
          </a:p>
          <a:p>
            <a:pPr marL="0" indent="0" algn="ctr">
              <a:buNone/>
            </a:pPr>
            <a:endParaRPr lang="en-US" sz="2400" dirty="0" smtClean="0"/>
          </a:p>
          <a:p>
            <a:pPr marL="0" indent="0" algn="ctr">
              <a:buNone/>
            </a:pPr>
            <a:r>
              <a:rPr lang="en-US" sz="2400" dirty="0" smtClean="0"/>
              <a:t>Creating Safe And Respectful School Bus Environments</a:t>
            </a:r>
          </a:p>
          <a:p>
            <a:pPr marL="0" indent="0">
              <a:buNone/>
            </a:pPr>
            <a:endParaRPr lang="en-US" dirty="0" smtClean="0"/>
          </a:p>
          <a:p>
            <a:pPr marL="0" indent="0">
              <a:buNone/>
            </a:pPr>
            <a:endParaRPr lang="en-US" dirty="0"/>
          </a:p>
        </p:txBody>
      </p:sp>
      <p:pic>
        <p:nvPicPr>
          <p:cNvPr id="6" name="Picture 5" descr="Screen Shot 2017-08-02 at 11.19.48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093200" cy="1600200"/>
          </a:xfrm>
          <a:prstGeom prst="rect">
            <a:avLst/>
          </a:prstGeom>
        </p:spPr>
      </p:pic>
      <p:pic>
        <p:nvPicPr>
          <p:cNvPr id="7" name="Picture 6" descr="Screen Shot 2017-08-02 at 11.20.00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extLst>
      <p:ext uri="{BB962C8B-B14F-4D97-AF65-F5344CB8AC3E}">
        <p14:creationId xmlns:p14="http://schemas.microsoft.com/office/powerpoint/2010/main" val="2983526169"/>
      </p:ext>
    </p:extLst>
  </p:cSld>
  <p:clrMapOvr>
    <a:masterClrMapping/>
  </p:clrMapOvr>
  <p:transition xmlns:p14="http://schemas.microsoft.com/office/powerpoint/2010/mai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382000" cy="828675"/>
          </a:xfrm>
          <a:prstGeom prst="rect">
            <a:avLst/>
          </a:prstGeom>
        </p:spPr>
        <p:txBody>
          <a:bodyPr anchor="ctr">
            <a:normAutofit/>
          </a:bodyPr>
          <a:lstStyle/>
          <a:p>
            <a:pPr fontAlgn="auto">
              <a:spcAft>
                <a:spcPts val="0"/>
              </a:spcAft>
              <a:defRPr/>
            </a:pPr>
            <a:r>
              <a:rPr lang="en-US" sz="4000" b="1" dirty="0">
                <a:solidFill>
                  <a:srgbClr val="FFFFFF"/>
                </a:solidFill>
                <a:latin typeface="Arial" pitchFamily="34" charset="0"/>
                <a:ea typeface="+mj-ea"/>
                <a:cs typeface="Arial" pitchFamily="34" charset="0"/>
              </a:rPr>
              <a:t>Continuum of Response </a:t>
            </a:r>
          </a:p>
        </p:txBody>
      </p:sp>
      <p:sp>
        <p:nvSpPr>
          <p:cNvPr id="4" name="Subtitle 2"/>
          <p:cNvSpPr txBox="1">
            <a:spLocks/>
          </p:cNvSpPr>
          <p:nvPr/>
        </p:nvSpPr>
        <p:spPr>
          <a:xfrm>
            <a:off x="0" y="428625"/>
            <a:ext cx="9144000" cy="2743200"/>
          </a:xfrm>
          <a:prstGeom prst="rect">
            <a:avLst/>
          </a:prstGeom>
        </p:spPr>
        <p:txBody>
          <a:bodyPr>
            <a:normAutofit/>
          </a:bodyPr>
          <a:lstStyle/>
          <a:p>
            <a:pPr algn="ctr" fontAlgn="auto">
              <a:spcBef>
                <a:spcPct val="20000"/>
              </a:spcBef>
              <a:spcAft>
                <a:spcPts val="0"/>
              </a:spcAft>
              <a:buFont typeface="Arial" pitchFamily="34" charset="0"/>
              <a:buNone/>
              <a:defRPr/>
            </a:pPr>
            <a:endParaRPr lang="en-US" sz="3200" dirty="0">
              <a:solidFill>
                <a:schemeClr val="tx1">
                  <a:tint val="75000"/>
                </a:schemeClr>
              </a:solidFill>
              <a:latin typeface="+mn-lt"/>
              <a:ea typeface="+mn-ea"/>
            </a:endParaRPr>
          </a:p>
          <a:p>
            <a:pPr algn="ctr" fontAlgn="auto">
              <a:spcBef>
                <a:spcPct val="20000"/>
              </a:spcBef>
              <a:spcAft>
                <a:spcPts val="0"/>
              </a:spcAft>
              <a:buFont typeface="Arial" pitchFamily="34" charset="0"/>
              <a:buNone/>
              <a:defRPr/>
            </a:pPr>
            <a:endParaRPr lang="en-US" sz="3200" dirty="0">
              <a:solidFill>
                <a:schemeClr val="tx1">
                  <a:tint val="75000"/>
                </a:schemeClr>
              </a:solidFill>
              <a:latin typeface="+mn-lt"/>
              <a:ea typeface="+mn-ea"/>
            </a:endParaRPr>
          </a:p>
          <a:p>
            <a:pPr fontAlgn="auto">
              <a:spcBef>
                <a:spcPct val="20000"/>
              </a:spcBef>
              <a:spcAft>
                <a:spcPts val="0"/>
              </a:spcAft>
              <a:buFont typeface="Arial" pitchFamily="34" charset="0"/>
              <a:buNone/>
              <a:defRPr/>
            </a:pPr>
            <a:r>
              <a:rPr lang="en-US" sz="3200" dirty="0">
                <a:latin typeface="+mn-lt"/>
                <a:ea typeface="+mn-ea"/>
              </a:rPr>
              <a:t> </a:t>
            </a:r>
          </a:p>
          <a:p>
            <a:pPr fontAlgn="auto">
              <a:spcBef>
                <a:spcPts val="600"/>
              </a:spcBef>
              <a:spcAft>
                <a:spcPts val="0"/>
              </a:spcAft>
              <a:buFont typeface="Arial" pitchFamily="34" charset="0"/>
              <a:buNone/>
              <a:defRPr/>
            </a:pPr>
            <a:r>
              <a:rPr lang="en-US" sz="3200" dirty="0">
                <a:latin typeface="+mn-lt"/>
                <a:ea typeface="+mn-ea"/>
              </a:rPr>
              <a:t>Passive _______________________Aggressive</a:t>
            </a:r>
          </a:p>
        </p:txBody>
      </p:sp>
      <p:sp>
        <p:nvSpPr>
          <p:cNvPr id="13316" name="Footer Placeholder 4"/>
          <p:cNvSpPr>
            <a:spLocks noGrp="1"/>
          </p:cNvSpPr>
          <p:nvPr>
            <p:ph type="ftr" sz="quarter" idx="10"/>
          </p:nvPr>
        </p:nvSpPr>
        <p:spPr>
          <a:xfrm>
            <a:off x="71595" y="5951550"/>
            <a:ext cx="1343025" cy="247650"/>
          </a:xfrm>
          <a:noFill/>
          <a:ln>
            <a:miter lim="800000"/>
            <a:headEnd/>
            <a:tailEnd/>
          </a:ln>
        </p:spPr>
        <p:txBody>
          <a:bodyPr/>
          <a:lstStyle/>
          <a:p>
            <a:r>
              <a:rPr lang="en-US" dirty="0" smtClean="0">
                <a:ea typeface="ＭＳ Ｐゴシック" pitchFamily="34" charset="-128"/>
              </a:rPr>
              <a:t>Citation: 16a</a:t>
            </a:r>
            <a:endParaRPr lang="de-DE" dirty="0" smtClean="0">
              <a:ea typeface="ＭＳ Ｐゴシック" pitchFamily="34" charset="-128"/>
            </a:endParaRPr>
          </a:p>
        </p:txBody>
      </p:sp>
      <p:grpSp>
        <p:nvGrpSpPr>
          <p:cNvPr id="2" name="Group 9"/>
          <p:cNvGrpSpPr>
            <a:grpSpLocks/>
          </p:cNvGrpSpPr>
          <p:nvPr/>
        </p:nvGrpSpPr>
        <p:grpSpPr bwMode="auto">
          <a:xfrm>
            <a:off x="3259138" y="1070848"/>
            <a:ext cx="1873250" cy="1358900"/>
            <a:chOff x="3259497" y="1478309"/>
            <a:chExt cx="1872227" cy="1358554"/>
          </a:xfrm>
        </p:grpSpPr>
        <p:sp>
          <p:nvSpPr>
            <p:cNvPr id="13320" name="Rectangle 5"/>
            <p:cNvSpPr>
              <a:spLocks noChangeArrowheads="1"/>
            </p:cNvSpPr>
            <p:nvPr/>
          </p:nvSpPr>
          <p:spPr bwMode="auto">
            <a:xfrm>
              <a:off x="3259497" y="1478309"/>
              <a:ext cx="1872227" cy="584776"/>
            </a:xfrm>
            <a:prstGeom prst="rect">
              <a:avLst/>
            </a:prstGeom>
            <a:noFill/>
            <a:ln w="9525">
              <a:noFill/>
              <a:miter lim="800000"/>
              <a:headEnd/>
              <a:tailEnd/>
            </a:ln>
          </p:spPr>
          <p:txBody>
            <a:bodyPr wrap="none">
              <a:spAutoFit/>
            </a:bodyPr>
            <a:lstStyle/>
            <a:p>
              <a:r>
                <a:rPr lang="en-US" sz="3200" dirty="0"/>
                <a:t>Assertive</a:t>
              </a:r>
            </a:p>
          </p:txBody>
        </p:sp>
        <p:sp>
          <p:nvSpPr>
            <p:cNvPr id="13321" name="Down Arrow 5"/>
            <p:cNvSpPr>
              <a:spLocks noChangeArrowheads="1"/>
            </p:cNvSpPr>
            <p:nvPr/>
          </p:nvSpPr>
          <p:spPr bwMode="auto">
            <a:xfrm>
              <a:off x="4029075" y="2201863"/>
              <a:ext cx="484188" cy="635000"/>
            </a:xfrm>
            <a:prstGeom prst="downArrow">
              <a:avLst>
                <a:gd name="adj1" fmla="val 50000"/>
                <a:gd name="adj2" fmla="val 50049"/>
              </a:avLst>
            </a:prstGeom>
            <a:solidFill>
              <a:schemeClr val="accent1"/>
            </a:solidFill>
            <a:ln w="9525">
              <a:solidFill>
                <a:schemeClr val="tx1"/>
              </a:solidFill>
              <a:round/>
              <a:headEnd/>
              <a:tailEnd/>
            </a:ln>
          </p:spPr>
          <p:txBody>
            <a:bodyPr wrap="none" lIns="90000" tIns="46800" rIns="90000" bIns="46800" anchor="ctr"/>
            <a:lstStyle/>
            <a:p>
              <a:endParaRPr lang="en-US" dirty="0"/>
            </a:p>
          </p:txBody>
        </p:sp>
      </p:grpSp>
      <p:sp>
        <p:nvSpPr>
          <p:cNvPr id="9" name="Rectangle 8"/>
          <p:cNvSpPr>
            <a:spLocks noChangeArrowheads="1"/>
          </p:cNvSpPr>
          <p:nvPr/>
        </p:nvSpPr>
        <p:spPr bwMode="auto">
          <a:xfrm>
            <a:off x="666750" y="2728453"/>
            <a:ext cx="7450138" cy="954107"/>
          </a:xfrm>
          <a:prstGeom prst="rect">
            <a:avLst/>
          </a:prstGeom>
          <a:noFill/>
          <a:ln w="9525">
            <a:noFill/>
            <a:miter lim="800000"/>
            <a:headEnd/>
            <a:tailEnd/>
          </a:ln>
        </p:spPr>
        <p:txBody>
          <a:bodyPr wrap="square">
            <a:spAutoFit/>
          </a:bodyPr>
          <a:lstStyle/>
          <a:p>
            <a:r>
              <a:rPr lang="en-US" sz="2800" i="1" dirty="0">
                <a:solidFill>
                  <a:srgbClr val="FF6600"/>
                </a:solidFill>
              </a:rPr>
              <a:t>Assertive means being confident and positive as well as consistent, </a:t>
            </a:r>
            <a:r>
              <a:rPr lang="en-US" sz="2800" i="1" dirty="0" smtClean="0">
                <a:solidFill>
                  <a:srgbClr val="FF6600"/>
                </a:solidFill>
              </a:rPr>
              <a:t>fair, </a:t>
            </a:r>
            <a:r>
              <a:rPr lang="en-US" sz="2800" i="1" dirty="0">
                <a:solidFill>
                  <a:srgbClr val="FF6600"/>
                </a:solidFill>
              </a:rPr>
              <a:t>and responsible. </a:t>
            </a:r>
          </a:p>
        </p:txBody>
      </p:sp>
      <p:pic>
        <p:nvPicPr>
          <p:cNvPr id="5" name="Picture 4" descr="m1-s10_150_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3713506"/>
            <a:ext cx="5388864" cy="2286000"/>
          </a:xfrm>
          <a:prstGeom prst="rect">
            <a:avLst/>
          </a:prstGeom>
        </p:spPr>
      </p:pic>
      <p:pic>
        <p:nvPicPr>
          <p:cNvPr id="10" name="Picture 1"/>
          <p:cNvPicPr>
            <a:picLocks noChangeAspect="1" noChangeArrowheads="1"/>
          </p:cNvPicPr>
          <p:nvPr/>
        </p:nvPicPr>
        <p:blipFill>
          <a:blip r:embed="rId3"/>
          <a:srcRect/>
          <a:stretch>
            <a:fillRect/>
          </a:stretch>
        </p:blipFill>
        <p:spPr bwMode="auto">
          <a:xfrm>
            <a:off x="127824" y="6199228"/>
            <a:ext cx="4752785" cy="540783"/>
          </a:xfrm>
          <a:prstGeom prst="rect">
            <a:avLst/>
          </a:prstGeom>
          <a:noFill/>
          <a:ln w="9525">
            <a:noFill/>
            <a:miter lim="800000"/>
            <a:headEnd/>
            <a:tailEnd/>
          </a:ln>
        </p:spPr>
      </p:pic>
      <p:pic>
        <p:nvPicPr>
          <p:cNvPr id="12" name="Picture 11"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13" name="Picture 12" descr="Screen Shot 2017-08-02 at 11.20.00 A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991600" cy="842963"/>
          </a:xfrm>
          <a:prstGeom prst="rect">
            <a:avLst/>
          </a:prstGeom>
        </p:spPr>
        <p:txBody>
          <a:bodyPr anchor="ctr">
            <a:normAutofit/>
          </a:bodyPr>
          <a:lstStyle/>
          <a:p>
            <a:pPr fontAlgn="auto">
              <a:spcAft>
                <a:spcPts val="0"/>
              </a:spcAft>
              <a:defRPr/>
            </a:pPr>
            <a:r>
              <a:rPr lang="en-US" sz="3200" b="1" dirty="0">
                <a:solidFill>
                  <a:srgbClr val="FFFFFF"/>
                </a:solidFill>
                <a:latin typeface="Arial" pitchFamily="34" charset="0"/>
                <a:ea typeface="+mj-ea"/>
                <a:cs typeface="Arial" pitchFamily="34" charset="0"/>
              </a:rPr>
              <a:t>Responding to Bullying Behaviors </a:t>
            </a:r>
          </a:p>
        </p:txBody>
      </p:sp>
      <p:sp>
        <p:nvSpPr>
          <p:cNvPr id="14339" name="Subtitle 2"/>
          <p:cNvSpPr txBox="1">
            <a:spLocks/>
          </p:cNvSpPr>
          <p:nvPr/>
        </p:nvSpPr>
        <p:spPr bwMode="auto">
          <a:xfrm>
            <a:off x="219075" y="1289050"/>
            <a:ext cx="8610600" cy="4603750"/>
          </a:xfrm>
          <a:prstGeom prst="rect">
            <a:avLst/>
          </a:prstGeom>
          <a:noFill/>
          <a:ln w="9525">
            <a:noFill/>
            <a:miter lim="800000"/>
            <a:headEnd/>
            <a:tailEnd/>
          </a:ln>
        </p:spPr>
        <p:txBody>
          <a:bodyPr/>
          <a:lstStyle/>
          <a:p>
            <a:pPr>
              <a:lnSpc>
                <a:spcPct val="90000"/>
              </a:lnSpc>
              <a:spcBef>
                <a:spcPct val="20000"/>
              </a:spcBef>
            </a:pPr>
            <a:r>
              <a:rPr lang="en-US" sz="2800" b="1" i="1" dirty="0">
                <a:solidFill>
                  <a:srgbClr val="FF6600"/>
                </a:solidFill>
              </a:rPr>
              <a:t>Before getting on the bus:</a:t>
            </a:r>
          </a:p>
          <a:p>
            <a:pPr>
              <a:lnSpc>
                <a:spcPct val="90000"/>
              </a:lnSpc>
              <a:spcBef>
                <a:spcPct val="20000"/>
              </a:spcBef>
            </a:pPr>
            <a:endParaRPr lang="en-US" sz="1600" dirty="0"/>
          </a:p>
          <a:p>
            <a:pPr marL="685800" indent="-228600">
              <a:lnSpc>
                <a:spcPct val="90000"/>
              </a:lnSpc>
              <a:spcBef>
                <a:spcPct val="20000"/>
              </a:spcBef>
              <a:buClr>
                <a:schemeClr val="tx1"/>
              </a:buClr>
              <a:buFont typeface="Arial" charset="0"/>
              <a:buChar char="•"/>
            </a:pPr>
            <a:r>
              <a:rPr lang="en-US" sz="2800" b="1" dirty="0" smtClean="0">
                <a:solidFill>
                  <a:srgbClr val="FF6600"/>
                </a:solidFill>
              </a:rPr>
              <a:t>Anticipate</a:t>
            </a:r>
            <a:r>
              <a:rPr lang="en-US" sz="2800" dirty="0" smtClean="0"/>
              <a:t>—Time </a:t>
            </a:r>
            <a:r>
              <a:rPr lang="en-US" sz="2800" dirty="0"/>
              <a:t>of day, time of year; keep a short, clear set of rules visible and talk about them once in awhile. </a:t>
            </a:r>
          </a:p>
          <a:p>
            <a:pPr marL="685800" indent="-228600">
              <a:lnSpc>
                <a:spcPct val="90000"/>
              </a:lnSpc>
              <a:spcBef>
                <a:spcPct val="20000"/>
              </a:spcBef>
              <a:buClr>
                <a:schemeClr val="tx1"/>
              </a:buClr>
              <a:buFont typeface="Arial" charset="0"/>
              <a:buChar char="•"/>
            </a:pPr>
            <a:endParaRPr lang="en-US" sz="1000" dirty="0"/>
          </a:p>
          <a:p>
            <a:pPr marL="685800" indent="-228600">
              <a:lnSpc>
                <a:spcPct val="90000"/>
              </a:lnSpc>
              <a:spcBef>
                <a:spcPct val="20000"/>
              </a:spcBef>
              <a:buClr>
                <a:schemeClr val="tx1"/>
              </a:buClr>
              <a:buFont typeface="Arial" charset="0"/>
              <a:buChar char="•"/>
            </a:pPr>
            <a:r>
              <a:rPr lang="en-US" sz="2800" b="1" dirty="0" smtClean="0">
                <a:solidFill>
                  <a:srgbClr val="FF6600"/>
                </a:solidFill>
              </a:rPr>
              <a:t>Understand</a:t>
            </a:r>
            <a:r>
              <a:rPr lang="en-US" sz="2800" dirty="0" smtClean="0"/>
              <a:t>—Ages </a:t>
            </a:r>
            <a:r>
              <a:rPr lang="en-US" sz="2800" dirty="0"/>
              <a:t>and stages of children in your bus</a:t>
            </a:r>
            <a:r>
              <a:rPr lang="en-US" sz="2800" dirty="0" smtClean="0"/>
              <a:t>. </a:t>
            </a:r>
            <a:endParaRPr lang="en-US" sz="2800" dirty="0"/>
          </a:p>
          <a:p>
            <a:pPr marL="685800" indent="-228600">
              <a:lnSpc>
                <a:spcPct val="90000"/>
              </a:lnSpc>
              <a:spcBef>
                <a:spcPct val="20000"/>
              </a:spcBef>
              <a:buClr>
                <a:schemeClr val="tx1"/>
              </a:buClr>
              <a:buFont typeface="Arial" charset="0"/>
              <a:buChar char="•"/>
            </a:pPr>
            <a:endParaRPr lang="en-US" sz="1000" dirty="0"/>
          </a:p>
          <a:p>
            <a:pPr marL="685800" indent="-228600">
              <a:lnSpc>
                <a:spcPct val="90000"/>
              </a:lnSpc>
              <a:spcBef>
                <a:spcPct val="20000"/>
              </a:spcBef>
              <a:buClr>
                <a:schemeClr val="tx1"/>
              </a:buClr>
              <a:buFont typeface="Arial" charset="0"/>
              <a:buChar char="•"/>
            </a:pPr>
            <a:r>
              <a:rPr lang="en-US" sz="2800" b="1" dirty="0" smtClean="0">
                <a:solidFill>
                  <a:srgbClr val="FF6600"/>
                </a:solidFill>
              </a:rPr>
              <a:t>Learn</a:t>
            </a:r>
            <a:r>
              <a:rPr lang="en-US" sz="2800" dirty="0" smtClean="0"/>
              <a:t>—What </a:t>
            </a:r>
            <a:r>
              <a:rPr lang="en-US" sz="2800" dirty="0"/>
              <a:t>to ignore and what to pay </a:t>
            </a:r>
            <a:r>
              <a:rPr lang="en-US" sz="2800" dirty="0" smtClean="0"/>
              <a:t/>
            </a:r>
            <a:br>
              <a:rPr lang="en-US" sz="2800" dirty="0" smtClean="0"/>
            </a:br>
            <a:r>
              <a:rPr lang="en-US" sz="2800" dirty="0" smtClean="0"/>
              <a:t>attention </a:t>
            </a:r>
            <a:r>
              <a:rPr lang="en-US" sz="2800" dirty="0"/>
              <a:t>to. </a:t>
            </a:r>
          </a:p>
        </p:txBody>
      </p:sp>
      <p:sp>
        <p:nvSpPr>
          <p:cNvPr id="14340" name="Footer Placeholder 5"/>
          <p:cNvSpPr>
            <a:spLocks noGrp="1"/>
          </p:cNvSpPr>
          <p:nvPr>
            <p:ph type="ftr" sz="quarter" idx="10"/>
          </p:nvPr>
        </p:nvSpPr>
        <p:spPr>
          <a:xfrm>
            <a:off x="71595" y="5936802"/>
            <a:ext cx="1343025" cy="247650"/>
          </a:xfrm>
          <a:noFill/>
          <a:ln>
            <a:miter lim="800000"/>
            <a:headEnd/>
            <a:tailEnd/>
          </a:ln>
        </p:spPr>
        <p:txBody>
          <a:bodyPr/>
          <a:lstStyle/>
          <a:p>
            <a:r>
              <a:rPr lang="en-US" dirty="0" smtClean="0">
                <a:ea typeface="ＭＳ Ｐゴシック" pitchFamily="34" charset="-128"/>
              </a:rPr>
              <a:t>Citations: 4, 11</a:t>
            </a:r>
            <a:endParaRPr lang="de-DE" dirty="0" smtClean="0">
              <a:ea typeface="ＭＳ Ｐゴシック" pitchFamily="34" charset="-128"/>
            </a:endParaRPr>
          </a:p>
        </p:txBody>
      </p:sp>
      <p:pic>
        <p:nvPicPr>
          <p:cNvPr id="5"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7" name="Picture 6"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8" name="Picture 7"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7583" y="292301"/>
            <a:ext cx="6926263" cy="600075"/>
          </a:xfrm>
        </p:spPr>
        <p:txBody>
          <a:bodyPr/>
          <a:lstStyle/>
          <a:p>
            <a:r>
              <a:rPr lang="en-US" sz="3200" dirty="0" smtClean="0">
                <a:cs typeface="Arial" charset="0"/>
              </a:rPr>
              <a:t>Responding to Bullying Behaviors </a:t>
            </a:r>
            <a:br>
              <a:rPr lang="en-US" sz="3200" dirty="0" smtClean="0">
                <a:cs typeface="Arial" charset="0"/>
              </a:rPr>
            </a:br>
            <a:endParaRPr lang="en-US" sz="3200" dirty="0" smtClean="0"/>
          </a:p>
        </p:txBody>
      </p:sp>
      <p:sp>
        <p:nvSpPr>
          <p:cNvPr id="27651" name="Content Placeholder 3"/>
          <p:cNvSpPr>
            <a:spLocks noGrp="1"/>
          </p:cNvSpPr>
          <p:nvPr>
            <p:ph idx="1"/>
          </p:nvPr>
        </p:nvSpPr>
        <p:spPr>
          <a:xfrm>
            <a:off x="219075" y="789410"/>
            <a:ext cx="8524875" cy="5360988"/>
          </a:xfrm>
        </p:spPr>
        <p:txBody>
          <a:bodyPr/>
          <a:lstStyle/>
          <a:p>
            <a:pPr>
              <a:buFont typeface="Wingdings" pitchFamily="2" charset="2"/>
              <a:buNone/>
            </a:pPr>
            <a:r>
              <a:rPr lang="en-US" sz="2800" i="1" dirty="0" smtClean="0">
                <a:solidFill>
                  <a:srgbClr val="FF6600"/>
                </a:solidFill>
              </a:rPr>
              <a:t>While the bus is in motion: </a:t>
            </a:r>
          </a:p>
          <a:p>
            <a:pPr marL="685800" indent="-228600">
              <a:spcBef>
                <a:spcPts val="600"/>
              </a:spcBef>
              <a:buClr>
                <a:schemeClr val="tx1"/>
              </a:buClr>
              <a:buFont typeface="Arial" pitchFamily="34" charset="0"/>
              <a:buChar char="•"/>
            </a:pPr>
            <a:r>
              <a:rPr lang="en-US" sz="2200" b="0" dirty="0" smtClean="0"/>
              <a:t>Give verbal warnings, using students’ names whenever possible.</a:t>
            </a:r>
          </a:p>
          <a:p>
            <a:pPr marL="685800" indent="-228600">
              <a:spcBef>
                <a:spcPts val="813"/>
              </a:spcBef>
              <a:buClr>
                <a:schemeClr val="tx1"/>
              </a:buClr>
              <a:buFont typeface="Arial" pitchFamily="34" charset="0"/>
              <a:buChar char="•"/>
            </a:pPr>
            <a:r>
              <a:rPr lang="en-US" sz="2200" b="0" dirty="0" smtClean="0"/>
              <a:t>Call your school or supervisor. </a:t>
            </a:r>
          </a:p>
          <a:p>
            <a:pPr marL="685800" indent="-228600">
              <a:spcBef>
                <a:spcPts val="813"/>
              </a:spcBef>
              <a:buClr>
                <a:schemeClr val="tx1"/>
              </a:buClr>
              <a:buFont typeface="Arial" pitchFamily="34" charset="0"/>
              <a:buChar char="•"/>
            </a:pPr>
            <a:r>
              <a:rPr lang="en-US" sz="2200" b="0" dirty="0" smtClean="0"/>
              <a:t>Avoid “stare downs” using the rear view mirror. </a:t>
            </a:r>
          </a:p>
          <a:p>
            <a:pPr>
              <a:spcBef>
                <a:spcPts val="813"/>
              </a:spcBef>
              <a:buFont typeface="Wingdings" pitchFamily="2" charset="2"/>
              <a:buNone/>
            </a:pPr>
            <a:r>
              <a:rPr lang="en-US" sz="2800" i="1" dirty="0" smtClean="0">
                <a:solidFill>
                  <a:srgbClr val="FF6600"/>
                </a:solidFill>
              </a:rPr>
              <a:t>When the bus is stopped:</a:t>
            </a:r>
          </a:p>
          <a:p>
            <a:pPr marL="685800" indent="-228600">
              <a:spcBef>
                <a:spcPts val="813"/>
              </a:spcBef>
              <a:buClr>
                <a:schemeClr val="tx1"/>
              </a:buClr>
              <a:buFont typeface="Arial" pitchFamily="34" charset="0"/>
              <a:buChar char="•"/>
            </a:pPr>
            <a:r>
              <a:rPr lang="en-US" sz="2200" b="0" dirty="0" smtClean="0"/>
              <a:t>Have students change seats.</a:t>
            </a:r>
          </a:p>
          <a:p>
            <a:pPr marL="685800" indent="-228600">
              <a:spcBef>
                <a:spcPts val="813"/>
              </a:spcBef>
              <a:buClr>
                <a:schemeClr val="tx1"/>
              </a:buClr>
              <a:buFont typeface="Arial" pitchFamily="34" charset="0"/>
              <a:buChar char="•"/>
            </a:pPr>
            <a:r>
              <a:rPr lang="en-US" sz="2200" b="0" dirty="0" smtClean="0"/>
              <a:t>Talk with students who bully and/or are bullied. This should be done individually to avoid potentially re-igniting the bullying situation. </a:t>
            </a:r>
          </a:p>
          <a:p>
            <a:pPr marL="685800" indent="-228600">
              <a:spcBef>
                <a:spcPts val="813"/>
              </a:spcBef>
              <a:buClr>
                <a:schemeClr val="tx1"/>
              </a:buClr>
              <a:buFont typeface="Arial" pitchFamily="34" charset="0"/>
              <a:buChar char="•"/>
            </a:pPr>
            <a:r>
              <a:rPr lang="en-US" sz="2200" b="0" dirty="0" smtClean="0"/>
              <a:t>Implement seat assignments based on district policy.</a:t>
            </a:r>
          </a:p>
          <a:p>
            <a:pPr marL="685800" indent="-228600">
              <a:spcBef>
                <a:spcPts val="813"/>
              </a:spcBef>
              <a:buClr>
                <a:schemeClr val="tx1"/>
              </a:buClr>
              <a:buFont typeface="Arial" pitchFamily="34" charset="0"/>
              <a:buChar char="•"/>
            </a:pPr>
            <a:r>
              <a:rPr lang="en-US" sz="2200" b="0" dirty="0" smtClean="0"/>
              <a:t> Request assistance from school or teachers as appropriate.</a:t>
            </a:r>
          </a:p>
          <a:p>
            <a:endParaRPr lang="en-US" b="0" dirty="0" smtClean="0"/>
          </a:p>
          <a:p>
            <a:pPr>
              <a:buNone/>
            </a:pPr>
            <a:endParaRPr lang="en-US" b="0" dirty="0" smtClean="0"/>
          </a:p>
        </p:txBody>
      </p:sp>
      <p:sp>
        <p:nvSpPr>
          <p:cNvPr id="15364" name="Footer Placeholder 4"/>
          <p:cNvSpPr>
            <a:spLocks noGrp="1"/>
          </p:cNvSpPr>
          <p:nvPr>
            <p:ph type="ftr" sz="quarter" idx="10"/>
          </p:nvPr>
        </p:nvSpPr>
        <p:spPr>
          <a:xfrm>
            <a:off x="64347" y="5952833"/>
            <a:ext cx="1343025" cy="247650"/>
          </a:xfrm>
          <a:noFill/>
          <a:ln>
            <a:miter lim="800000"/>
            <a:headEnd/>
            <a:tailEnd/>
          </a:ln>
        </p:spPr>
        <p:txBody>
          <a:bodyPr/>
          <a:lstStyle/>
          <a:p>
            <a:r>
              <a:rPr lang="en-US" dirty="0" smtClean="0">
                <a:ea typeface="ＭＳ Ｐゴシック" pitchFamily="34" charset="-128"/>
              </a:rPr>
              <a:t>Citations: 4, 11</a:t>
            </a:r>
            <a:endParaRPr lang="de-DE" dirty="0" smtClean="0">
              <a:ea typeface="ＭＳ Ｐゴシック" pitchFamily="34" charset="-128"/>
            </a:endParaRPr>
          </a:p>
        </p:txBody>
      </p:sp>
      <p:pic>
        <p:nvPicPr>
          <p:cNvPr id="5"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6" name="Picture 5"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140" y="1"/>
            <a:ext cx="2409860" cy="812799"/>
          </a:xfrm>
          <a:prstGeom prst="rect">
            <a:avLst/>
          </a:prstGeom>
        </p:spPr>
      </p:pic>
      <p:pic>
        <p:nvPicPr>
          <p:cNvPr id="7" name="Picture 6"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229600" cy="868363"/>
          </a:xfrm>
          <a:prstGeom prst="rect">
            <a:avLst/>
          </a:prstGeom>
        </p:spPr>
        <p:txBody>
          <a:bodyPr anchor="ctr">
            <a:normAutofit/>
          </a:bodyPr>
          <a:lstStyle/>
          <a:p>
            <a:pPr fontAlgn="auto">
              <a:spcAft>
                <a:spcPts val="0"/>
              </a:spcAft>
              <a:defRPr/>
            </a:pPr>
            <a:r>
              <a:rPr lang="en-US" sz="3200" b="1" dirty="0">
                <a:solidFill>
                  <a:srgbClr val="FFFFFF"/>
                </a:solidFill>
                <a:latin typeface="Arial" pitchFamily="34" charset="0"/>
                <a:ea typeface="+mj-ea"/>
                <a:cs typeface="Arial" pitchFamily="34" charset="0"/>
              </a:rPr>
              <a:t>Responding to Bullying Behaviors </a:t>
            </a:r>
          </a:p>
        </p:txBody>
      </p:sp>
      <p:sp>
        <p:nvSpPr>
          <p:cNvPr id="16387" name="Subtitle 2"/>
          <p:cNvSpPr txBox="1">
            <a:spLocks/>
          </p:cNvSpPr>
          <p:nvPr/>
        </p:nvSpPr>
        <p:spPr bwMode="auto">
          <a:xfrm>
            <a:off x="228600" y="868363"/>
            <a:ext cx="8610600" cy="5351683"/>
          </a:xfrm>
          <a:prstGeom prst="rect">
            <a:avLst/>
          </a:prstGeom>
          <a:noFill/>
          <a:ln w="9525">
            <a:noFill/>
            <a:miter lim="800000"/>
            <a:headEnd/>
            <a:tailEnd/>
          </a:ln>
        </p:spPr>
        <p:txBody>
          <a:bodyPr/>
          <a:lstStyle/>
          <a:p>
            <a:pPr>
              <a:lnSpc>
                <a:spcPct val="90000"/>
              </a:lnSpc>
              <a:spcBef>
                <a:spcPct val="20000"/>
              </a:spcBef>
              <a:buFont typeface="Arial" charset="0"/>
              <a:buNone/>
            </a:pPr>
            <a:r>
              <a:rPr lang="en-US" sz="3000" b="1" i="1" dirty="0" smtClean="0">
                <a:solidFill>
                  <a:srgbClr val="FF6600"/>
                </a:solidFill>
              </a:rPr>
              <a:t>If </a:t>
            </a:r>
            <a:r>
              <a:rPr lang="en-US" sz="3000" b="1" i="1" dirty="0">
                <a:solidFill>
                  <a:srgbClr val="FF6600"/>
                </a:solidFill>
              </a:rPr>
              <a:t>student or driver safety becomes a concern:</a:t>
            </a:r>
          </a:p>
          <a:p>
            <a:pPr>
              <a:lnSpc>
                <a:spcPct val="90000"/>
              </a:lnSpc>
              <a:spcBef>
                <a:spcPct val="20000"/>
              </a:spcBef>
              <a:buFont typeface="Arial" charset="0"/>
              <a:buNone/>
            </a:pPr>
            <a:endParaRPr lang="en-US" sz="600" i="1" dirty="0"/>
          </a:p>
          <a:p>
            <a:pPr marL="914400" indent="-457200">
              <a:lnSpc>
                <a:spcPct val="90000"/>
              </a:lnSpc>
              <a:spcBef>
                <a:spcPct val="20000"/>
              </a:spcBef>
              <a:buClr>
                <a:schemeClr val="tx1"/>
              </a:buClr>
              <a:buFont typeface="Arial" charset="0"/>
              <a:buNone/>
              <a:tabLst>
                <a:tab pos="914400" algn="l"/>
              </a:tabLst>
            </a:pPr>
            <a:r>
              <a:rPr lang="en-US" sz="2400" dirty="0"/>
              <a:t>1</a:t>
            </a:r>
            <a:r>
              <a:rPr lang="en-US" sz="2400" dirty="0" smtClean="0"/>
              <a:t>.	Always follow district policies.</a:t>
            </a:r>
          </a:p>
          <a:p>
            <a:pPr marL="914400" indent="-457200">
              <a:lnSpc>
                <a:spcPct val="90000"/>
              </a:lnSpc>
              <a:spcBef>
                <a:spcPct val="20000"/>
              </a:spcBef>
              <a:buClr>
                <a:schemeClr val="tx1"/>
              </a:buClr>
              <a:buFont typeface="Arial" charset="0"/>
              <a:buAutoNum type="arabicPeriod" startAt="2"/>
              <a:tabLst>
                <a:tab pos="914400" algn="l"/>
              </a:tabLst>
            </a:pPr>
            <a:r>
              <a:rPr lang="en-US" sz="2400" dirty="0" smtClean="0">
                <a:cs typeface="Arial" charset="0"/>
              </a:rPr>
              <a:t>Stop </a:t>
            </a:r>
            <a:r>
              <a:rPr lang="en-US" sz="2400" dirty="0">
                <a:cs typeface="Arial" charset="0"/>
              </a:rPr>
              <a:t>the </a:t>
            </a:r>
            <a:r>
              <a:rPr lang="en-US" sz="2400" dirty="0" smtClean="0">
                <a:cs typeface="Arial" charset="0"/>
              </a:rPr>
              <a:t>bus in a safe place out of traffic.</a:t>
            </a:r>
          </a:p>
          <a:p>
            <a:pPr marL="914400" indent="-457200">
              <a:lnSpc>
                <a:spcPct val="90000"/>
              </a:lnSpc>
              <a:spcBef>
                <a:spcPct val="20000"/>
              </a:spcBef>
              <a:buClr>
                <a:schemeClr val="tx1"/>
              </a:buClr>
              <a:buFont typeface="Arial" charset="0"/>
              <a:buAutoNum type="arabicPeriod" startAt="2"/>
              <a:tabLst>
                <a:tab pos="914400" algn="l"/>
              </a:tabLst>
            </a:pPr>
            <a:r>
              <a:rPr lang="en-US" sz="2400" dirty="0" smtClean="0">
                <a:cs typeface="Arial" charset="0"/>
              </a:rPr>
              <a:t>Secure </a:t>
            </a:r>
            <a:r>
              <a:rPr lang="en-US" sz="2400" dirty="0">
                <a:cs typeface="Arial" charset="0"/>
              </a:rPr>
              <a:t>the bus.</a:t>
            </a:r>
          </a:p>
          <a:p>
            <a:pPr marL="914400" indent="-457200">
              <a:lnSpc>
                <a:spcPct val="90000"/>
              </a:lnSpc>
              <a:spcBef>
                <a:spcPct val="20000"/>
              </a:spcBef>
              <a:buClr>
                <a:schemeClr val="tx1"/>
              </a:buClr>
              <a:buFont typeface="Arial" charset="0"/>
              <a:buNone/>
              <a:tabLst>
                <a:tab pos="914400" algn="l"/>
              </a:tabLst>
            </a:pPr>
            <a:r>
              <a:rPr lang="en-US" sz="2400" dirty="0" smtClean="0">
                <a:cs typeface="Arial" charset="0"/>
              </a:rPr>
              <a:t>4.	Stand </a:t>
            </a:r>
            <a:r>
              <a:rPr lang="en-US" sz="2400" dirty="0">
                <a:cs typeface="Arial" charset="0"/>
              </a:rPr>
              <a:t>up and speak</a:t>
            </a:r>
            <a:r>
              <a:rPr lang="en-US" sz="2400" dirty="0" smtClean="0">
                <a:cs typeface="Arial" charset="0"/>
              </a:rPr>
              <a:t> clearly and calmly to </a:t>
            </a:r>
            <a:r>
              <a:rPr lang="en-US" sz="2400" dirty="0">
                <a:cs typeface="Arial" charset="0"/>
              </a:rPr>
              <a:t>the student(s) who are bullying another student or students.</a:t>
            </a:r>
          </a:p>
          <a:p>
            <a:pPr marL="914400" indent="-457200">
              <a:lnSpc>
                <a:spcPct val="90000"/>
              </a:lnSpc>
              <a:spcBef>
                <a:spcPct val="20000"/>
              </a:spcBef>
              <a:buClr>
                <a:schemeClr val="tx1"/>
              </a:buClr>
              <a:buFont typeface="Arial" charset="0"/>
              <a:buNone/>
              <a:tabLst>
                <a:tab pos="914400" algn="l"/>
              </a:tabLst>
            </a:pPr>
            <a:r>
              <a:rPr lang="en-US" sz="2400" dirty="0" smtClean="0">
                <a:cs typeface="Arial" charset="0"/>
              </a:rPr>
              <a:t>5.	Change the seat </a:t>
            </a:r>
            <a:r>
              <a:rPr lang="en-US" sz="2400" dirty="0">
                <a:cs typeface="Arial" charset="0"/>
              </a:rPr>
              <a:t>of</a:t>
            </a:r>
            <a:r>
              <a:rPr lang="en-US" sz="2400" dirty="0" smtClean="0">
                <a:cs typeface="Arial" charset="0"/>
              </a:rPr>
              <a:t> the student who was bullying and/or the student being bullied, </a:t>
            </a:r>
            <a:r>
              <a:rPr lang="en-US" sz="2400" dirty="0">
                <a:cs typeface="Arial" charset="0"/>
              </a:rPr>
              <a:t>if </a:t>
            </a:r>
            <a:r>
              <a:rPr lang="en-US" sz="2400" dirty="0" smtClean="0">
                <a:cs typeface="Arial" charset="0"/>
              </a:rPr>
              <a:t>needed, to a safe seat.</a:t>
            </a:r>
          </a:p>
          <a:p>
            <a:pPr marL="971550" indent="-514350">
              <a:lnSpc>
                <a:spcPct val="90000"/>
              </a:lnSpc>
              <a:spcBef>
                <a:spcPct val="20000"/>
              </a:spcBef>
              <a:buClr>
                <a:schemeClr val="tx1"/>
              </a:buClr>
              <a:buFont typeface="+mj-lt"/>
              <a:buAutoNum type="arabicPeriod" startAt="6"/>
              <a:tabLst>
                <a:tab pos="914400" algn="l"/>
              </a:tabLst>
            </a:pPr>
            <a:r>
              <a:rPr lang="en-US" sz="2400" dirty="0" smtClean="0">
                <a:cs typeface="Arial" charset="0"/>
              </a:rPr>
              <a:t>Never </a:t>
            </a:r>
            <a:r>
              <a:rPr lang="en-US" sz="2400" dirty="0">
                <a:cs typeface="Arial" charset="0"/>
              </a:rPr>
              <a:t>put a student off the bus </a:t>
            </a:r>
            <a:r>
              <a:rPr lang="en-US" sz="2400" dirty="0" smtClean="0">
                <a:cs typeface="Arial" charset="0"/>
              </a:rPr>
              <a:t>except at school or at his or her residence or school bus stop.</a:t>
            </a:r>
          </a:p>
          <a:p>
            <a:pPr marL="971550" lvl="0" indent="-514350">
              <a:lnSpc>
                <a:spcPct val="90000"/>
              </a:lnSpc>
              <a:spcBef>
                <a:spcPct val="20000"/>
              </a:spcBef>
              <a:buClr>
                <a:schemeClr val="tx1"/>
              </a:buClr>
              <a:buFont typeface="+mj-lt"/>
              <a:buAutoNum type="arabicPeriod" startAt="6"/>
              <a:tabLst>
                <a:tab pos="914400" algn="l"/>
              </a:tabLst>
            </a:pPr>
            <a:r>
              <a:rPr lang="en-US" sz="2400" dirty="0" smtClean="0"/>
              <a:t>When intervening, use caution not to challenge or provoke a student who is bullying because it may initiate further negative behavior.</a:t>
            </a:r>
            <a:endParaRPr lang="en-US" sz="2400" dirty="0" smtClean="0">
              <a:cs typeface="Arial" charset="0"/>
            </a:endParaRPr>
          </a:p>
          <a:p>
            <a:pPr>
              <a:lnSpc>
                <a:spcPct val="90000"/>
              </a:lnSpc>
              <a:spcBef>
                <a:spcPct val="20000"/>
              </a:spcBef>
              <a:buFont typeface="Arial" charset="0"/>
              <a:buNone/>
            </a:pPr>
            <a:endParaRPr lang="en-US" sz="3000" dirty="0">
              <a:solidFill>
                <a:srgbClr val="898989"/>
              </a:solidFill>
            </a:endParaRPr>
          </a:p>
        </p:txBody>
      </p:sp>
      <p:sp>
        <p:nvSpPr>
          <p:cNvPr id="16388" name="Footer Placeholder 4"/>
          <p:cNvSpPr>
            <a:spLocks noGrp="1"/>
          </p:cNvSpPr>
          <p:nvPr>
            <p:ph type="ftr" sz="quarter" idx="10"/>
          </p:nvPr>
        </p:nvSpPr>
        <p:spPr>
          <a:xfrm>
            <a:off x="71595" y="5936802"/>
            <a:ext cx="1343025" cy="247650"/>
          </a:xfrm>
          <a:noFill/>
          <a:ln>
            <a:miter lim="800000"/>
            <a:headEnd/>
            <a:tailEnd/>
          </a:ln>
        </p:spPr>
        <p:txBody>
          <a:bodyPr/>
          <a:lstStyle/>
          <a:p>
            <a:r>
              <a:rPr lang="en-US" dirty="0" smtClean="0">
                <a:ea typeface="ＭＳ Ｐゴシック" pitchFamily="34" charset="-128"/>
              </a:rPr>
              <a:t>Citation: 9</a:t>
            </a:r>
            <a:endParaRPr lang="de-DE" dirty="0" smtClean="0">
              <a:ea typeface="ＭＳ Ｐゴシック" pitchFamily="34" charset="-128"/>
            </a:endParaRPr>
          </a:p>
        </p:txBody>
      </p:sp>
      <p:pic>
        <p:nvPicPr>
          <p:cNvPr id="5"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6" name="Picture 5"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7" name="Picture 6"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17984"/>
            <a:ext cx="8229600" cy="1066800"/>
          </a:xfrm>
          <a:prstGeom prst="rect">
            <a:avLst/>
          </a:prstGeom>
        </p:spPr>
        <p:txBody>
          <a:bodyPr anchor="ctr">
            <a:normAutofit/>
          </a:bodyPr>
          <a:lstStyle/>
          <a:p>
            <a:pPr fontAlgn="auto">
              <a:spcAft>
                <a:spcPts val="0"/>
              </a:spcAft>
              <a:defRPr/>
            </a:pPr>
            <a:r>
              <a:rPr lang="en-US" sz="4000" b="1" dirty="0">
                <a:solidFill>
                  <a:srgbClr val="FFFFFF"/>
                </a:solidFill>
                <a:latin typeface="Arial" pitchFamily="34" charset="0"/>
                <a:ea typeface="+mj-ea"/>
                <a:cs typeface="Arial" pitchFamily="34" charset="0"/>
              </a:rPr>
              <a:t>Guidelines</a:t>
            </a:r>
          </a:p>
        </p:txBody>
      </p:sp>
      <p:sp>
        <p:nvSpPr>
          <p:cNvPr id="4" name="Subtitle 2"/>
          <p:cNvSpPr txBox="1">
            <a:spLocks/>
          </p:cNvSpPr>
          <p:nvPr/>
        </p:nvSpPr>
        <p:spPr bwMode="auto">
          <a:xfrm>
            <a:off x="381000" y="1152840"/>
            <a:ext cx="8458200" cy="5029200"/>
          </a:xfrm>
          <a:prstGeom prst="rect">
            <a:avLst/>
          </a:prstGeom>
          <a:noFill/>
          <a:ln w="9525">
            <a:noFill/>
            <a:miter lim="800000"/>
            <a:headEnd/>
            <a:tailEnd/>
          </a:ln>
        </p:spPr>
        <p:txBody>
          <a:bodyPr/>
          <a:lstStyle/>
          <a:p>
            <a:pPr>
              <a:spcBef>
                <a:spcPct val="20000"/>
              </a:spcBef>
              <a:buFont typeface="Arial" charset="0"/>
              <a:buNone/>
            </a:pPr>
            <a:r>
              <a:rPr lang="en-US" sz="3200" dirty="0"/>
              <a:t>Hands off. Don’t place your hands on students </a:t>
            </a:r>
            <a:r>
              <a:rPr lang="en-US" sz="3200" dirty="0" smtClean="0"/>
              <a:t>except </a:t>
            </a:r>
            <a:r>
              <a:rPr lang="en-US" sz="3200" dirty="0"/>
              <a:t>to protect them in an immediate </a:t>
            </a:r>
            <a:r>
              <a:rPr lang="en-US" sz="3200" dirty="0" smtClean="0"/>
              <a:t>emergency.</a:t>
            </a:r>
            <a:endParaRPr lang="en-US" sz="3200" dirty="0"/>
          </a:p>
          <a:p>
            <a:pPr>
              <a:spcBef>
                <a:spcPct val="20000"/>
              </a:spcBef>
              <a:buFont typeface="Arial" charset="0"/>
              <a:buNone/>
            </a:pPr>
            <a:endParaRPr lang="en-US" sz="1100" dirty="0"/>
          </a:p>
          <a:p>
            <a:pPr>
              <a:spcBef>
                <a:spcPct val="20000"/>
              </a:spcBef>
              <a:buFont typeface="Arial" charset="0"/>
              <a:buNone/>
            </a:pPr>
            <a:r>
              <a:rPr lang="en-US" sz="3200" dirty="0"/>
              <a:t>Don’t try to “assist” a student into the seat by forcing </a:t>
            </a:r>
            <a:r>
              <a:rPr lang="en-US" sz="3200" dirty="0" smtClean="0"/>
              <a:t>him or her down</a:t>
            </a:r>
            <a:r>
              <a:rPr lang="en-US" sz="3200" dirty="0"/>
              <a:t>. </a:t>
            </a:r>
          </a:p>
          <a:p>
            <a:pPr>
              <a:spcBef>
                <a:spcPct val="20000"/>
              </a:spcBef>
              <a:buFont typeface="Arial" charset="0"/>
              <a:buNone/>
            </a:pPr>
            <a:endParaRPr lang="en-US" sz="1200" dirty="0"/>
          </a:p>
          <a:p>
            <a:pPr>
              <a:spcBef>
                <a:spcPct val="20000"/>
              </a:spcBef>
              <a:buFont typeface="Arial" charset="0"/>
              <a:buNone/>
            </a:pPr>
            <a:r>
              <a:rPr lang="en-US" sz="3200" dirty="0" smtClean="0"/>
              <a:t>Any </a:t>
            </a:r>
            <a:r>
              <a:rPr lang="en-US" sz="3200" dirty="0"/>
              <a:t>physical contact between bus driver or attendant and student must be an absolute last resort in an emergency </a:t>
            </a:r>
            <a:r>
              <a:rPr lang="en-US" sz="3200" dirty="0" smtClean="0"/>
              <a:t>situation.</a:t>
            </a:r>
            <a:endParaRPr lang="en-US" sz="3200" dirty="0"/>
          </a:p>
        </p:txBody>
      </p:sp>
      <p:sp>
        <p:nvSpPr>
          <p:cNvPr id="17412" name="Footer Placeholder 4"/>
          <p:cNvSpPr>
            <a:spLocks noGrp="1"/>
          </p:cNvSpPr>
          <p:nvPr>
            <p:ph type="ftr" sz="quarter" idx="10"/>
          </p:nvPr>
        </p:nvSpPr>
        <p:spPr>
          <a:xfrm>
            <a:off x="71595" y="5934390"/>
            <a:ext cx="1343025" cy="247650"/>
          </a:xfrm>
          <a:noFill/>
          <a:ln>
            <a:miter lim="800000"/>
            <a:headEnd/>
            <a:tailEnd/>
          </a:ln>
        </p:spPr>
        <p:txBody>
          <a:bodyPr/>
          <a:lstStyle/>
          <a:p>
            <a:r>
              <a:rPr lang="en-US" dirty="0" smtClean="0">
                <a:ea typeface="ＭＳ Ｐゴシック" pitchFamily="34" charset="-128"/>
              </a:rPr>
              <a:t>Citation: 4</a:t>
            </a:r>
            <a:endParaRPr lang="de-DE" dirty="0" smtClean="0">
              <a:ea typeface="ＭＳ Ｐゴシック" pitchFamily="34" charset="-128"/>
            </a:endParaRPr>
          </a:p>
        </p:txBody>
      </p:sp>
      <p:pic>
        <p:nvPicPr>
          <p:cNvPr id="5"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6" name="Picture 5"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7" name="Picture 6"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0" y="-38100"/>
            <a:ext cx="8305800" cy="1000125"/>
          </a:xfrm>
          <a:prstGeom prst="rect">
            <a:avLst/>
          </a:prstGeom>
          <a:noFill/>
          <a:ln w="9525">
            <a:noFill/>
            <a:miter lim="800000"/>
            <a:headEnd/>
            <a:tailEnd/>
          </a:ln>
        </p:spPr>
        <p:txBody>
          <a:bodyPr anchor="ctr"/>
          <a:lstStyle/>
          <a:p>
            <a:r>
              <a:rPr lang="en-US" sz="4000" b="1" dirty="0">
                <a:solidFill>
                  <a:srgbClr val="FFFFFF"/>
                </a:solidFill>
                <a:cs typeface="Arial" charset="0"/>
              </a:rPr>
              <a:t>De-escalation Techniques </a:t>
            </a:r>
            <a:endParaRPr lang="en-US" sz="4000" dirty="0">
              <a:solidFill>
                <a:srgbClr val="FFFFFF"/>
              </a:solidFill>
              <a:cs typeface="Arial" charset="0"/>
            </a:endParaRPr>
          </a:p>
        </p:txBody>
      </p:sp>
      <p:sp>
        <p:nvSpPr>
          <p:cNvPr id="18435" name="Subtitle 2"/>
          <p:cNvSpPr txBox="1">
            <a:spLocks/>
          </p:cNvSpPr>
          <p:nvPr/>
        </p:nvSpPr>
        <p:spPr bwMode="auto">
          <a:xfrm>
            <a:off x="245808" y="968484"/>
            <a:ext cx="8839200" cy="5437188"/>
          </a:xfrm>
          <a:prstGeom prst="rect">
            <a:avLst/>
          </a:prstGeom>
          <a:noFill/>
          <a:ln w="9525">
            <a:noFill/>
            <a:miter lim="800000"/>
            <a:headEnd/>
            <a:tailEnd/>
          </a:ln>
        </p:spPr>
        <p:txBody>
          <a:bodyPr/>
          <a:lstStyle/>
          <a:p>
            <a:pPr>
              <a:lnSpc>
                <a:spcPct val="70000"/>
              </a:lnSpc>
              <a:spcBef>
                <a:spcPct val="20000"/>
              </a:spcBef>
              <a:buFont typeface="Arial" charset="0"/>
              <a:buNone/>
            </a:pPr>
            <a:r>
              <a:rPr lang="en-US" sz="2500" b="1" dirty="0" smtClean="0">
                <a:solidFill>
                  <a:srgbClr val="FF6600"/>
                </a:solidFill>
                <a:cs typeface="Arial" charset="0"/>
              </a:rPr>
              <a:t>Maintain Control of Your Emotions</a:t>
            </a:r>
          </a:p>
          <a:p>
            <a:pPr marL="458788" lvl="2">
              <a:lnSpc>
                <a:spcPct val="70000"/>
              </a:lnSpc>
              <a:spcBef>
                <a:spcPct val="20000"/>
              </a:spcBef>
              <a:buFont typeface="Arial" charset="0"/>
              <a:buNone/>
            </a:pPr>
            <a:r>
              <a:rPr lang="en-US" sz="1800" b="1" dirty="0" smtClean="0">
                <a:solidFill>
                  <a:srgbClr val="FF6600"/>
                </a:solidFill>
                <a:cs typeface="Arial" charset="0"/>
              </a:rPr>
              <a:t>DO</a:t>
            </a:r>
            <a:r>
              <a:rPr lang="en-US" sz="1800" dirty="0" smtClean="0">
                <a:cs typeface="Arial" charset="0"/>
              </a:rPr>
              <a:t>—Appear calm, centered, and self-assured; use a modulated low tone of voice. Be aware of options. </a:t>
            </a:r>
            <a:r>
              <a:rPr lang="en-US" sz="1800" dirty="0" smtClean="0"/>
              <a:t>Call the school, your supervisor, security, or the police if you need more help. </a:t>
            </a:r>
            <a:r>
              <a:rPr lang="en-US" sz="1800" dirty="0" smtClean="0">
                <a:cs typeface="Arial" charset="0"/>
              </a:rPr>
              <a:t>Be very respectful even when firmly setting limits or calling for help.</a:t>
            </a:r>
          </a:p>
          <a:p>
            <a:pPr marL="458788" lvl="2">
              <a:lnSpc>
                <a:spcPct val="70000"/>
              </a:lnSpc>
              <a:spcBef>
                <a:spcPct val="20000"/>
              </a:spcBef>
              <a:buFont typeface="Arial" charset="0"/>
              <a:buNone/>
            </a:pPr>
            <a:endParaRPr lang="en-US" sz="1800" dirty="0" smtClean="0">
              <a:cs typeface="Arial" charset="0"/>
            </a:endParaRPr>
          </a:p>
          <a:p>
            <a:pPr marL="458788" lvl="2">
              <a:lnSpc>
                <a:spcPct val="70000"/>
              </a:lnSpc>
              <a:spcBef>
                <a:spcPct val="20000"/>
              </a:spcBef>
              <a:buFont typeface="Arial" charset="0"/>
              <a:buNone/>
            </a:pPr>
            <a:r>
              <a:rPr lang="en-US" sz="1800" b="1" dirty="0" smtClean="0">
                <a:solidFill>
                  <a:srgbClr val="FF6600"/>
                </a:solidFill>
                <a:cs typeface="Arial" charset="0"/>
              </a:rPr>
              <a:t>DON’T</a:t>
            </a:r>
            <a:r>
              <a:rPr lang="en-US" sz="1800" dirty="0" smtClean="0">
                <a:cs typeface="Arial" charset="0"/>
              </a:rPr>
              <a:t>—Be defensive even if the comments or insults are directed at you.</a:t>
            </a:r>
            <a:endParaRPr lang="en-US" sz="1800" b="1" dirty="0" smtClean="0">
              <a:cs typeface="Arial" charset="0"/>
            </a:endParaRPr>
          </a:p>
          <a:p>
            <a:pPr>
              <a:lnSpc>
                <a:spcPct val="70000"/>
              </a:lnSpc>
              <a:spcBef>
                <a:spcPct val="20000"/>
              </a:spcBef>
              <a:buFont typeface="Arial" charset="0"/>
              <a:buNone/>
            </a:pPr>
            <a:endParaRPr lang="en-US" sz="1000" dirty="0" smtClean="0">
              <a:cs typeface="Arial" charset="0"/>
            </a:endParaRPr>
          </a:p>
          <a:p>
            <a:pPr>
              <a:lnSpc>
                <a:spcPct val="70000"/>
              </a:lnSpc>
              <a:spcBef>
                <a:spcPct val="20000"/>
              </a:spcBef>
              <a:buFont typeface="Arial" charset="0"/>
              <a:buNone/>
            </a:pPr>
            <a:r>
              <a:rPr lang="en-US" sz="2500" b="1" dirty="0" smtClean="0">
                <a:solidFill>
                  <a:srgbClr val="FF6600"/>
                </a:solidFill>
                <a:cs typeface="Arial" charset="0"/>
              </a:rPr>
              <a:t>Communicate Effectively Nonverbally</a:t>
            </a:r>
          </a:p>
          <a:p>
            <a:pPr marL="458788" lvl="2">
              <a:lnSpc>
                <a:spcPct val="70000"/>
              </a:lnSpc>
              <a:spcBef>
                <a:spcPct val="20000"/>
              </a:spcBef>
              <a:buFont typeface="Arial" charset="0"/>
              <a:buNone/>
            </a:pPr>
            <a:r>
              <a:rPr lang="en-US" sz="1800" b="1" dirty="0" smtClean="0">
                <a:solidFill>
                  <a:srgbClr val="FF6600"/>
                </a:solidFill>
                <a:cs typeface="Arial" charset="0"/>
              </a:rPr>
              <a:t>DO</a:t>
            </a:r>
            <a:r>
              <a:rPr lang="en-US" sz="1800" dirty="0" smtClean="0">
                <a:cs typeface="Arial" charset="0"/>
              </a:rPr>
              <a:t>—Allow extra physical space between you and the aggressor, get to the same eye level, keep your hands out of your pockets to protect yourself, and stand at an angle to the student.</a:t>
            </a:r>
          </a:p>
          <a:p>
            <a:pPr marL="458788" lvl="2">
              <a:lnSpc>
                <a:spcPct val="70000"/>
              </a:lnSpc>
              <a:spcBef>
                <a:spcPct val="20000"/>
              </a:spcBef>
              <a:buFont typeface="Arial" charset="0"/>
              <a:buNone/>
            </a:pPr>
            <a:endParaRPr lang="en-US" sz="1800" dirty="0" smtClean="0">
              <a:cs typeface="Arial" charset="0"/>
            </a:endParaRPr>
          </a:p>
          <a:p>
            <a:pPr marL="458788" lvl="2">
              <a:lnSpc>
                <a:spcPct val="70000"/>
              </a:lnSpc>
              <a:spcBef>
                <a:spcPct val="20000"/>
              </a:spcBef>
              <a:buFont typeface="Arial" charset="0"/>
              <a:buNone/>
            </a:pPr>
            <a:r>
              <a:rPr lang="en-US" sz="1800" b="1" dirty="0" smtClean="0">
                <a:solidFill>
                  <a:srgbClr val="FF6600"/>
                </a:solidFill>
                <a:cs typeface="Arial" charset="0"/>
              </a:rPr>
              <a:t>DON’T</a:t>
            </a:r>
            <a:r>
              <a:rPr lang="en-US" sz="1800" dirty="0" smtClean="0">
                <a:cs typeface="Arial" charset="0"/>
              </a:rPr>
              <a:t>—Turn your back, stand full front to the student, maintain constant eye contact, point or shake your finger, smile, or argue. </a:t>
            </a:r>
            <a:endParaRPr lang="en-US" sz="1800" b="1" dirty="0" smtClean="0">
              <a:cs typeface="Arial" charset="0"/>
            </a:endParaRPr>
          </a:p>
          <a:p>
            <a:pPr>
              <a:lnSpc>
                <a:spcPct val="70000"/>
              </a:lnSpc>
              <a:spcBef>
                <a:spcPct val="20000"/>
              </a:spcBef>
              <a:buFont typeface="Arial" charset="0"/>
              <a:buNone/>
            </a:pPr>
            <a:endParaRPr lang="en-US" sz="1000" dirty="0" smtClean="0">
              <a:cs typeface="Arial" charset="0"/>
            </a:endParaRPr>
          </a:p>
          <a:p>
            <a:pPr>
              <a:lnSpc>
                <a:spcPct val="70000"/>
              </a:lnSpc>
              <a:spcBef>
                <a:spcPct val="20000"/>
              </a:spcBef>
              <a:buFont typeface="Arial" charset="0"/>
              <a:buNone/>
            </a:pPr>
            <a:r>
              <a:rPr lang="en-US" sz="2500" b="1" dirty="0" smtClean="0">
                <a:solidFill>
                  <a:srgbClr val="FF6600"/>
                </a:solidFill>
                <a:cs typeface="Arial" charset="0"/>
              </a:rPr>
              <a:t>De-escalate the Discussion</a:t>
            </a:r>
          </a:p>
          <a:p>
            <a:pPr marL="458788" lvl="2">
              <a:lnSpc>
                <a:spcPct val="70000"/>
              </a:lnSpc>
              <a:spcBef>
                <a:spcPct val="20000"/>
              </a:spcBef>
              <a:buFont typeface="Arial" charset="0"/>
              <a:buNone/>
            </a:pPr>
            <a:r>
              <a:rPr lang="en-US" sz="1800" b="1" dirty="0" smtClean="0">
                <a:solidFill>
                  <a:srgbClr val="FF6600"/>
                </a:solidFill>
                <a:cs typeface="Arial" charset="0"/>
              </a:rPr>
              <a:t>DO</a:t>
            </a:r>
            <a:r>
              <a:rPr lang="en-US" sz="1800" dirty="0" smtClean="0">
                <a:cs typeface="Arial" charset="0"/>
              </a:rPr>
              <a:t>—Trust your instincts, empathize with feelings but not with the behavior, suggest alternatives, and explain limits in a firm but respectful tone.</a:t>
            </a:r>
          </a:p>
          <a:p>
            <a:pPr marL="458788" lvl="2">
              <a:lnSpc>
                <a:spcPct val="70000"/>
              </a:lnSpc>
              <a:spcBef>
                <a:spcPct val="20000"/>
              </a:spcBef>
              <a:buFont typeface="Arial" charset="0"/>
              <a:buNone/>
            </a:pPr>
            <a:endParaRPr lang="en-US" sz="1800" dirty="0" smtClean="0">
              <a:cs typeface="Arial" charset="0"/>
            </a:endParaRPr>
          </a:p>
          <a:p>
            <a:pPr marL="458788" lvl="2">
              <a:lnSpc>
                <a:spcPct val="70000"/>
              </a:lnSpc>
              <a:spcBef>
                <a:spcPct val="20000"/>
              </a:spcBef>
              <a:buFont typeface="Arial" charset="0"/>
              <a:buNone/>
            </a:pPr>
            <a:r>
              <a:rPr lang="en-US" sz="1800" b="1" dirty="0" smtClean="0">
                <a:solidFill>
                  <a:srgbClr val="FF6600"/>
                </a:solidFill>
                <a:cs typeface="Arial" charset="0"/>
              </a:rPr>
              <a:t>DON’T</a:t>
            </a:r>
            <a:r>
              <a:rPr lang="en-US" sz="1800" dirty="0" smtClean="0">
                <a:cs typeface="Arial" charset="0"/>
              </a:rPr>
              <a:t>—Get loud, yell, scream, argue, or analyze</a:t>
            </a:r>
            <a:r>
              <a:rPr lang="en-US" sz="1800" dirty="0" smtClean="0"/>
              <a:t>.</a:t>
            </a:r>
            <a:endParaRPr lang="en-US" sz="1800" b="1" dirty="0" smtClean="0"/>
          </a:p>
          <a:p>
            <a:pPr marL="458788" lvl="2">
              <a:lnSpc>
                <a:spcPct val="70000"/>
              </a:lnSpc>
              <a:spcBef>
                <a:spcPct val="20000"/>
              </a:spcBef>
              <a:buFont typeface="Arial" charset="0"/>
              <a:buNone/>
            </a:pPr>
            <a:endParaRPr lang="en-US" sz="1800" dirty="0"/>
          </a:p>
          <a:p>
            <a:pPr>
              <a:lnSpc>
                <a:spcPct val="90000"/>
              </a:lnSpc>
              <a:spcBef>
                <a:spcPct val="20000"/>
              </a:spcBef>
              <a:buFont typeface="Arial" charset="0"/>
              <a:buNone/>
            </a:pPr>
            <a:endParaRPr lang="en-US" sz="3200" dirty="0"/>
          </a:p>
        </p:txBody>
      </p:sp>
      <p:sp>
        <p:nvSpPr>
          <p:cNvPr id="18436" name="Footer Placeholder 4"/>
          <p:cNvSpPr>
            <a:spLocks noGrp="1"/>
          </p:cNvSpPr>
          <p:nvPr>
            <p:ph type="ftr" sz="quarter" idx="10"/>
          </p:nvPr>
        </p:nvSpPr>
        <p:spPr>
          <a:xfrm>
            <a:off x="71595" y="5993019"/>
            <a:ext cx="1343025" cy="247650"/>
          </a:xfrm>
          <a:noFill/>
          <a:ln>
            <a:miter lim="800000"/>
            <a:headEnd/>
            <a:tailEnd/>
          </a:ln>
        </p:spPr>
        <p:txBody>
          <a:bodyPr/>
          <a:lstStyle/>
          <a:p>
            <a:r>
              <a:rPr lang="en-US" dirty="0" smtClean="0">
                <a:ea typeface="ＭＳ Ｐゴシック" pitchFamily="34" charset="-128"/>
              </a:rPr>
              <a:t>Citation: 13</a:t>
            </a:r>
            <a:endParaRPr lang="de-DE" dirty="0" smtClean="0">
              <a:ea typeface="ＭＳ Ｐゴシック" pitchFamily="34" charset="-128"/>
            </a:endParaRPr>
          </a:p>
        </p:txBody>
      </p:sp>
      <p:pic>
        <p:nvPicPr>
          <p:cNvPr id="6"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7" name="Picture 6"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8" name="Picture 7"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99533" y="2005896"/>
            <a:ext cx="8150578" cy="3001963"/>
          </a:xfrm>
          <a:prstGeom prst="rect">
            <a:avLst/>
          </a:prstGeom>
        </p:spPr>
        <p:txBody>
          <a:bodyPr>
            <a:normAutofit/>
          </a:bodyPr>
          <a:lstStyle/>
          <a:p>
            <a:pPr fontAlgn="auto">
              <a:spcBef>
                <a:spcPct val="20000"/>
              </a:spcBef>
              <a:spcAft>
                <a:spcPts val="0"/>
              </a:spcAft>
              <a:buFont typeface="Arial" pitchFamily="34" charset="0"/>
              <a:buNone/>
              <a:defRPr/>
            </a:pPr>
            <a:r>
              <a:rPr lang="en-US" sz="3200" dirty="0">
                <a:latin typeface="Arial" pitchFamily="34" charset="0"/>
                <a:ea typeface="+mn-ea"/>
                <a:cs typeface="Arial" pitchFamily="34" charset="0"/>
              </a:rPr>
              <a:t>One way to get the attention of students </a:t>
            </a:r>
            <a:r>
              <a:rPr lang="en-US" sz="3200" dirty="0" smtClean="0">
                <a:latin typeface="Arial" pitchFamily="34" charset="0"/>
                <a:ea typeface="+mn-ea"/>
                <a:cs typeface="Arial" pitchFamily="34" charset="0"/>
              </a:rPr>
              <a:t/>
            </a:r>
            <a:br>
              <a:rPr lang="en-US" sz="3200" dirty="0" smtClean="0">
                <a:latin typeface="Arial" pitchFamily="34" charset="0"/>
                <a:ea typeface="+mn-ea"/>
                <a:cs typeface="Arial" pitchFamily="34" charset="0"/>
              </a:rPr>
            </a:br>
            <a:r>
              <a:rPr lang="en-US" sz="3200" dirty="0" smtClean="0">
                <a:latin typeface="Arial" pitchFamily="34" charset="0"/>
                <a:ea typeface="+mn-ea"/>
                <a:cs typeface="Arial" pitchFamily="34" charset="0"/>
              </a:rPr>
              <a:t>on </a:t>
            </a:r>
            <a:r>
              <a:rPr lang="en-US" sz="3200" dirty="0">
                <a:latin typeface="Arial" pitchFamily="34" charset="0"/>
                <a:ea typeface="+mn-ea"/>
                <a:cs typeface="Arial" pitchFamily="34" charset="0"/>
              </a:rPr>
              <a:t>the bus and their willingness to address bullying among their peers is to </a:t>
            </a:r>
            <a:r>
              <a:rPr lang="en-US" sz="3200" dirty="0" smtClean="0">
                <a:latin typeface="Arial" pitchFamily="34" charset="0"/>
                <a:ea typeface="+mn-ea"/>
                <a:cs typeface="Arial" pitchFamily="34" charset="0"/>
              </a:rPr>
              <a:t>write up </a:t>
            </a:r>
            <a:r>
              <a:rPr lang="en-US" sz="3200" dirty="0">
                <a:latin typeface="Arial" pitchFamily="34" charset="0"/>
                <a:ea typeface="+mn-ea"/>
                <a:cs typeface="Arial" pitchFamily="34" charset="0"/>
              </a:rPr>
              <a:t>the whole bus when serious bullying occurs.</a:t>
            </a:r>
          </a:p>
        </p:txBody>
      </p:sp>
      <p:sp>
        <p:nvSpPr>
          <p:cNvPr id="5" name="TextBox 4"/>
          <p:cNvSpPr txBox="1">
            <a:spLocks noChangeArrowheads="1"/>
          </p:cNvSpPr>
          <p:nvPr/>
        </p:nvSpPr>
        <p:spPr bwMode="auto">
          <a:xfrm>
            <a:off x="2789238" y="5205413"/>
            <a:ext cx="3081337" cy="769937"/>
          </a:xfrm>
          <a:prstGeom prst="rect">
            <a:avLst/>
          </a:prstGeom>
          <a:noFill/>
          <a:ln w="9525">
            <a:noFill/>
            <a:miter lim="800000"/>
            <a:headEnd/>
            <a:tailEnd/>
          </a:ln>
        </p:spPr>
        <p:txBody>
          <a:bodyPr>
            <a:spAutoFit/>
          </a:bodyPr>
          <a:lstStyle/>
          <a:p>
            <a:pPr algn="ctr"/>
            <a:r>
              <a:rPr lang="en-US" sz="4400" dirty="0">
                <a:solidFill>
                  <a:srgbClr val="FF0000"/>
                </a:solidFill>
              </a:rPr>
              <a:t>FALSE</a:t>
            </a:r>
          </a:p>
        </p:txBody>
      </p:sp>
      <p:sp>
        <p:nvSpPr>
          <p:cNvPr id="6" name="Title 1"/>
          <p:cNvSpPr txBox="1">
            <a:spLocks/>
          </p:cNvSpPr>
          <p:nvPr/>
        </p:nvSpPr>
        <p:spPr bwMode="auto">
          <a:xfrm>
            <a:off x="0" y="-38100"/>
            <a:ext cx="8305800" cy="1000125"/>
          </a:xfrm>
          <a:prstGeom prst="rect">
            <a:avLst/>
          </a:prstGeom>
          <a:noFill/>
          <a:ln w="9525">
            <a:noFill/>
            <a:miter lim="800000"/>
            <a:headEnd/>
            <a:tailEnd/>
          </a:ln>
        </p:spPr>
        <p:txBody>
          <a:bodyPr anchor="ctr"/>
          <a:lstStyle/>
          <a:p>
            <a:r>
              <a:rPr lang="en-US" sz="4000" b="1" smtClean="0">
                <a:solidFill>
                  <a:srgbClr val="FFFFFF"/>
                </a:solidFill>
                <a:cs typeface="Arial" charset="0"/>
              </a:rPr>
              <a:t>Good Advice?/Bad Advice? </a:t>
            </a:r>
            <a:endParaRPr lang="en-US" sz="4000" dirty="0">
              <a:solidFill>
                <a:srgbClr val="FFFFFF"/>
              </a:solidFill>
              <a:cs typeface="Arial" charset="0"/>
            </a:endParaRPr>
          </a:p>
        </p:txBody>
      </p:sp>
      <p:pic>
        <p:nvPicPr>
          <p:cNvPr id="7"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8" name="Picture 7"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9" name="Picture 8"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ubtitle 2"/>
          <p:cNvSpPr txBox="1">
            <a:spLocks/>
          </p:cNvSpPr>
          <p:nvPr/>
        </p:nvSpPr>
        <p:spPr bwMode="auto">
          <a:xfrm>
            <a:off x="609600" y="2005013"/>
            <a:ext cx="8001000" cy="1804987"/>
          </a:xfrm>
          <a:prstGeom prst="rect">
            <a:avLst/>
          </a:prstGeom>
          <a:noFill/>
          <a:ln w="9525">
            <a:noFill/>
            <a:miter lim="800000"/>
            <a:headEnd/>
            <a:tailEnd/>
          </a:ln>
        </p:spPr>
        <p:txBody>
          <a:bodyPr/>
          <a:lstStyle/>
          <a:p>
            <a:pPr>
              <a:spcBef>
                <a:spcPct val="20000"/>
              </a:spcBef>
              <a:buFont typeface="Arial" charset="0"/>
              <a:buNone/>
            </a:pPr>
            <a:r>
              <a:rPr lang="en-US" sz="3200" dirty="0">
                <a:cs typeface="Arial" charset="0"/>
              </a:rPr>
              <a:t>If a student</a:t>
            </a:r>
            <a:r>
              <a:rPr lang="en-US" sz="3200" dirty="0" smtClean="0">
                <a:cs typeface="Arial" charset="0"/>
              </a:rPr>
              <a:t> swears, it is </a:t>
            </a:r>
            <a:r>
              <a:rPr lang="en-US" sz="3200" dirty="0">
                <a:cs typeface="Arial" charset="0"/>
              </a:rPr>
              <a:t>best to write down the actual curse words a student </a:t>
            </a:r>
            <a:r>
              <a:rPr lang="en-US" sz="3200" dirty="0" smtClean="0">
                <a:cs typeface="Arial" charset="0"/>
              </a:rPr>
              <a:t>uses (unless your school policy forbids it). </a:t>
            </a:r>
            <a:endParaRPr lang="en-US" sz="3200" dirty="0">
              <a:cs typeface="Arial" charset="0"/>
            </a:endParaRPr>
          </a:p>
        </p:txBody>
      </p:sp>
      <p:sp>
        <p:nvSpPr>
          <p:cNvPr id="5" name="TextBox 4"/>
          <p:cNvSpPr txBox="1">
            <a:spLocks noChangeArrowheads="1"/>
          </p:cNvSpPr>
          <p:nvPr/>
        </p:nvSpPr>
        <p:spPr bwMode="auto">
          <a:xfrm>
            <a:off x="2789238" y="5205413"/>
            <a:ext cx="3081337" cy="769937"/>
          </a:xfrm>
          <a:prstGeom prst="rect">
            <a:avLst/>
          </a:prstGeom>
          <a:noFill/>
          <a:ln w="9525">
            <a:noFill/>
            <a:miter lim="800000"/>
            <a:headEnd/>
            <a:tailEnd/>
          </a:ln>
        </p:spPr>
        <p:txBody>
          <a:bodyPr>
            <a:spAutoFit/>
          </a:bodyPr>
          <a:lstStyle/>
          <a:p>
            <a:pPr algn="ctr"/>
            <a:r>
              <a:rPr lang="en-US" sz="4400" dirty="0">
                <a:solidFill>
                  <a:srgbClr val="FF0000"/>
                </a:solidFill>
              </a:rPr>
              <a:t>TRUE</a:t>
            </a:r>
          </a:p>
        </p:txBody>
      </p:sp>
      <p:sp>
        <p:nvSpPr>
          <p:cNvPr id="6" name="Title 1"/>
          <p:cNvSpPr txBox="1">
            <a:spLocks/>
          </p:cNvSpPr>
          <p:nvPr/>
        </p:nvSpPr>
        <p:spPr bwMode="auto">
          <a:xfrm>
            <a:off x="0" y="-38100"/>
            <a:ext cx="8305800" cy="1000125"/>
          </a:xfrm>
          <a:prstGeom prst="rect">
            <a:avLst/>
          </a:prstGeom>
          <a:noFill/>
          <a:ln w="9525">
            <a:noFill/>
            <a:miter lim="800000"/>
            <a:headEnd/>
            <a:tailEnd/>
          </a:ln>
        </p:spPr>
        <p:txBody>
          <a:bodyPr anchor="ctr"/>
          <a:lstStyle/>
          <a:p>
            <a:r>
              <a:rPr lang="en-US" sz="4000" b="1" smtClean="0">
                <a:solidFill>
                  <a:srgbClr val="FFFFFF"/>
                </a:solidFill>
                <a:cs typeface="Arial" charset="0"/>
              </a:rPr>
              <a:t>Good Advice?/Bad Advice? </a:t>
            </a:r>
            <a:endParaRPr lang="en-US" sz="4000" dirty="0">
              <a:solidFill>
                <a:srgbClr val="FFFFFF"/>
              </a:solidFill>
              <a:cs typeface="Arial" charset="0"/>
            </a:endParaRPr>
          </a:p>
        </p:txBody>
      </p:sp>
      <p:pic>
        <p:nvPicPr>
          <p:cNvPr id="7"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8" name="Picture 7"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9" name="Picture 8"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ubtitle 2"/>
          <p:cNvSpPr txBox="1">
            <a:spLocks/>
          </p:cNvSpPr>
          <p:nvPr/>
        </p:nvSpPr>
        <p:spPr bwMode="auto">
          <a:xfrm>
            <a:off x="657578" y="1962865"/>
            <a:ext cx="8153400" cy="2895600"/>
          </a:xfrm>
          <a:prstGeom prst="rect">
            <a:avLst/>
          </a:prstGeom>
          <a:noFill/>
          <a:ln w="9525">
            <a:noFill/>
            <a:miter lim="800000"/>
            <a:headEnd/>
            <a:tailEnd/>
          </a:ln>
        </p:spPr>
        <p:txBody>
          <a:bodyPr/>
          <a:lstStyle/>
          <a:p>
            <a:pPr>
              <a:spcBef>
                <a:spcPct val="20000"/>
              </a:spcBef>
              <a:buFont typeface="Arial" charset="0"/>
              <a:buNone/>
            </a:pPr>
            <a:r>
              <a:rPr lang="en-US" sz="3200" dirty="0">
                <a:cs typeface="Arial" charset="0"/>
              </a:rPr>
              <a:t>When writing a good report or </a:t>
            </a:r>
            <a:r>
              <a:rPr lang="en-US" sz="3200" dirty="0" smtClean="0">
                <a:cs typeface="Arial" charset="0"/>
              </a:rPr>
              <a:t>referral, it </a:t>
            </a:r>
            <a:br>
              <a:rPr lang="en-US" sz="3200" dirty="0" smtClean="0">
                <a:cs typeface="Arial" charset="0"/>
              </a:rPr>
            </a:br>
            <a:r>
              <a:rPr lang="en-US" sz="3200" dirty="0" smtClean="0">
                <a:cs typeface="Arial" charset="0"/>
              </a:rPr>
              <a:t>is </a:t>
            </a:r>
            <a:r>
              <a:rPr lang="en-US" sz="3200" dirty="0">
                <a:cs typeface="Arial" charset="0"/>
              </a:rPr>
              <a:t>important to include your own personal perspective about the student’s motivation or comparisons to </a:t>
            </a:r>
            <a:r>
              <a:rPr lang="en-US" sz="3200" dirty="0" smtClean="0">
                <a:cs typeface="Arial" charset="0"/>
              </a:rPr>
              <a:t>his or her </a:t>
            </a:r>
            <a:r>
              <a:rPr lang="en-US" sz="3200" dirty="0">
                <a:cs typeface="Arial" charset="0"/>
              </a:rPr>
              <a:t>siblings.</a:t>
            </a:r>
          </a:p>
        </p:txBody>
      </p:sp>
      <p:sp>
        <p:nvSpPr>
          <p:cNvPr id="4" name="TextBox 3"/>
          <p:cNvSpPr txBox="1">
            <a:spLocks noChangeArrowheads="1"/>
          </p:cNvSpPr>
          <p:nvPr/>
        </p:nvSpPr>
        <p:spPr bwMode="auto">
          <a:xfrm>
            <a:off x="2789238" y="5205413"/>
            <a:ext cx="3081337" cy="769937"/>
          </a:xfrm>
          <a:prstGeom prst="rect">
            <a:avLst/>
          </a:prstGeom>
          <a:noFill/>
          <a:ln w="9525">
            <a:noFill/>
            <a:miter lim="800000"/>
            <a:headEnd/>
            <a:tailEnd/>
          </a:ln>
        </p:spPr>
        <p:txBody>
          <a:bodyPr>
            <a:spAutoFit/>
          </a:bodyPr>
          <a:lstStyle/>
          <a:p>
            <a:pPr algn="ctr"/>
            <a:r>
              <a:rPr lang="en-US" sz="4400" dirty="0">
                <a:solidFill>
                  <a:srgbClr val="FF0000"/>
                </a:solidFill>
              </a:rPr>
              <a:t>FALSE</a:t>
            </a:r>
          </a:p>
        </p:txBody>
      </p:sp>
      <p:sp>
        <p:nvSpPr>
          <p:cNvPr id="5" name="Title 1"/>
          <p:cNvSpPr txBox="1">
            <a:spLocks/>
          </p:cNvSpPr>
          <p:nvPr/>
        </p:nvSpPr>
        <p:spPr bwMode="auto">
          <a:xfrm>
            <a:off x="0" y="-38100"/>
            <a:ext cx="8305800" cy="1000125"/>
          </a:xfrm>
          <a:prstGeom prst="rect">
            <a:avLst/>
          </a:prstGeom>
          <a:noFill/>
          <a:ln w="9525">
            <a:noFill/>
            <a:miter lim="800000"/>
            <a:headEnd/>
            <a:tailEnd/>
          </a:ln>
        </p:spPr>
        <p:txBody>
          <a:bodyPr anchor="ctr"/>
          <a:lstStyle/>
          <a:p>
            <a:r>
              <a:rPr lang="en-US" sz="4000" b="1" smtClean="0">
                <a:solidFill>
                  <a:srgbClr val="FFFFFF"/>
                </a:solidFill>
                <a:cs typeface="Arial" charset="0"/>
              </a:rPr>
              <a:t>Good Advice?/Bad Advice? </a:t>
            </a:r>
            <a:endParaRPr lang="en-US" sz="4000" dirty="0">
              <a:solidFill>
                <a:srgbClr val="FFFFFF"/>
              </a:solidFill>
              <a:cs typeface="Arial" charset="0"/>
            </a:endParaRPr>
          </a:p>
        </p:txBody>
      </p:sp>
      <p:pic>
        <p:nvPicPr>
          <p:cNvPr id="6"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7" name="Picture 6"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8" name="Picture 7"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1052513" y="1919375"/>
            <a:ext cx="7461250" cy="2062162"/>
          </a:xfrm>
          <a:prstGeom prst="rect">
            <a:avLst/>
          </a:prstGeom>
          <a:noFill/>
          <a:ln w="9525">
            <a:noFill/>
            <a:miter lim="800000"/>
            <a:headEnd/>
            <a:tailEnd/>
          </a:ln>
        </p:spPr>
        <p:txBody>
          <a:bodyPr>
            <a:spAutoFit/>
          </a:bodyPr>
          <a:lstStyle/>
          <a:p>
            <a:pPr>
              <a:spcBef>
                <a:spcPct val="20000"/>
              </a:spcBef>
              <a:buFont typeface="Arial" charset="0"/>
              <a:buNone/>
            </a:pPr>
            <a:r>
              <a:rPr lang="en-US" sz="3200" dirty="0">
                <a:cs typeface="Arial" charset="0"/>
              </a:rPr>
              <a:t>A </a:t>
            </a:r>
            <a:r>
              <a:rPr lang="en-US" sz="3200" dirty="0" smtClean="0">
                <a:cs typeface="Arial" charset="0"/>
              </a:rPr>
              <a:t>high-quality </a:t>
            </a:r>
            <a:r>
              <a:rPr lang="en-US" sz="3200" dirty="0">
                <a:cs typeface="Arial" charset="0"/>
              </a:rPr>
              <a:t>report or referral includes details about what you, as the bus driver, said and did in response to student bullying behavior. </a:t>
            </a:r>
          </a:p>
        </p:txBody>
      </p:sp>
      <p:sp>
        <p:nvSpPr>
          <p:cNvPr id="4" name="TextBox 3"/>
          <p:cNvSpPr txBox="1">
            <a:spLocks noChangeArrowheads="1"/>
          </p:cNvSpPr>
          <p:nvPr/>
        </p:nvSpPr>
        <p:spPr bwMode="auto">
          <a:xfrm>
            <a:off x="2789238" y="5205413"/>
            <a:ext cx="3081337" cy="769937"/>
          </a:xfrm>
          <a:prstGeom prst="rect">
            <a:avLst/>
          </a:prstGeom>
          <a:noFill/>
          <a:ln w="9525">
            <a:noFill/>
            <a:miter lim="800000"/>
            <a:headEnd/>
            <a:tailEnd/>
          </a:ln>
        </p:spPr>
        <p:txBody>
          <a:bodyPr>
            <a:spAutoFit/>
          </a:bodyPr>
          <a:lstStyle/>
          <a:p>
            <a:pPr algn="ctr"/>
            <a:r>
              <a:rPr lang="en-US" sz="4400" dirty="0">
                <a:solidFill>
                  <a:srgbClr val="FF0000"/>
                </a:solidFill>
              </a:rPr>
              <a:t>TRUE</a:t>
            </a:r>
          </a:p>
        </p:txBody>
      </p:sp>
      <p:sp>
        <p:nvSpPr>
          <p:cNvPr id="5" name="Title 1"/>
          <p:cNvSpPr txBox="1">
            <a:spLocks/>
          </p:cNvSpPr>
          <p:nvPr/>
        </p:nvSpPr>
        <p:spPr bwMode="auto">
          <a:xfrm>
            <a:off x="0" y="-38100"/>
            <a:ext cx="8305800" cy="1000125"/>
          </a:xfrm>
          <a:prstGeom prst="rect">
            <a:avLst/>
          </a:prstGeom>
          <a:noFill/>
          <a:ln w="9525">
            <a:noFill/>
            <a:miter lim="800000"/>
            <a:headEnd/>
            <a:tailEnd/>
          </a:ln>
        </p:spPr>
        <p:txBody>
          <a:bodyPr anchor="ctr"/>
          <a:lstStyle/>
          <a:p>
            <a:r>
              <a:rPr lang="en-US" sz="4000" b="1" smtClean="0">
                <a:solidFill>
                  <a:srgbClr val="FFFFFF"/>
                </a:solidFill>
                <a:cs typeface="Arial" charset="0"/>
              </a:rPr>
              <a:t>Good Advice?/Bad Advice? </a:t>
            </a:r>
            <a:endParaRPr lang="en-US" sz="4000" dirty="0">
              <a:solidFill>
                <a:srgbClr val="FFFFFF"/>
              </a:solidFill>
              <a:cs typeface="Arial" charset="0"/>
            </a:endParaRPr>
          </a:p>
        </p:txBody>
      </p:sp>
      <p:pic>
        <p:nvPicPr>
          <p:cNvPr id="6"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7" name="Picture 6"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8" name="Picture 7"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7521575" cy="990600"/>
          </a:xfrm>
          <a:prstGeom prst="rect">
            <a:avLst/>
          </a:prstGeom>
        </p:spPr>
        <p:txBody>
          <a:bodyPr anchor="ctr">
            <a:normAutofit/>
          </a:bodyPr>
          <a:lstStyle/>
          <a:p>
            <a:pPr fontAlgn="auto">
              <a:spcAft>
                <a:spcPts val="0"/>
              </a:spcAft>
              <a:defRPr/>
            </a:pPr>
            <a:r>
              <a:rPr lang="en-US" sz="4000" b="1" dirty="0">
                <a:solidFill>
                  <a:srgbClr val="FFFFFF"/>
                </a:solidFill>
                <a:latin typeface="Arial" pitchFamily="34" charset="0"/>
                <a:ea typeface="+mj-ea"/>
                <a:cs typeface="Arial" pitchFamily="34" charset="0"/>
              </a:rPr>
              <a:t>Introductions</a:t>
            </a:r>
          </a:p>
        </p:txBody>
      </p:sp>
      <p:sp>
        <p:nvSpPr>
          <p:cNvPr id="5123" name="Subtitle 2"/>
          <p:cNvSpPr txBox="1">
            <a:spLocks/>
          </p:cNvSpPr>
          <p:nvPr/>
        </p:nvSpPr>
        <p:spPr bwMode="auto">
          <a:xfrm>
            <a:off x="304800" y="1088928"/>
            <a:ext cx="8458200" cy="4876800"/>
          </a:xfrm>
          <a:prstGeom prst="rect">
            <a:avLst/>
          </a:prstGeom>
          <a:noFill/>
          <a:ln w="9525">
            <a:noFill/>
            <a:miter lim="800000"/>
            <a:headEnd/>
            <a:tailEnd/>
          </a:ln>
        </p:spPr>
        <p:txBody>
          <a:bodyPr/>
          <a:lstStyle/>
          <a:p>
            <a:pPr>
              <a:spcBef>
                <a:spcPct val="20000"/>
              </a:spcBef>
              <a:spcAft>
                <a:spcPts val="1200"/>
              </a:spcAft>
              <a:buFont typeface="Arial" charset="0"/>
              <a:buNone/>
            </a:pPr>
            <a:r>
              <a:rPr lang="en-US" sz="3000" dirty="0">
                <a:cs typeface="Arial" charset="0"/>
              </a:rPr>
              <a:t>Your </a:t>
            </a:r>
            <a:r>
              <a:rPr lang="en-US" sz="3000" dirty="0" smtClean="0">
                <a:cs typeface="Arial" charset="0"/>
              </a:rPr>
              <a:t>name</a:t>
            </a:r>
            <a:r>
              <a:rPr lang="en-US" sz="3000" dirty="0">
                <a:cs typeface="Arial" charset="0"/>
              </a:rPr>
              <a:t>.</a:t>
            </a:r>
          </a:p>
          <a:p>
            <a:pPr>
              <a:spcBef>
                <a:spcPct val="20000"/>
              </a:spcBef>
              <a:spcAft>
                <a:spcPts val="1200"/>
              </a:spcAft>
              <a:buFont typeface="Arial" charset="0"/>
              <a:buNone/>
            </a:pPr>
            <a:r>
              <a:rPr lang="en-US" sz="3000" dirty="0">
                <a:solidFill>
                  <a:srgbClr val="FF6600"/>
                </a:solidFill>
                <a:cs typeface="Arial" charset="0"/>
              </a:rPr>
              <a:t>The school(s) for which you drive </a:t>
            </a:r>
            <a:r>
              <a:rPr lang="en-US" sz="3000" dirty="0" smtClean="0">
                <a:solidFill>
                  <a:srgbClr val="FF6600"/>
                </a:solidFill>
                <a:cs typeface="Arial" charset="0"/>
              </a:rPr>
              <a:t>a bus</a:t>
            </a:r>
            <a:r>
              <a:rPr lang="en-US" sz="3000" dirty="0">
                <a:solidFill>
                  <a:srgbClr val="FF6600"/>
                </a:solidFill>
                <a:cs typeface="Arial" charset="0"/>
              </a:rPr>
              <a:t>.</a:t>
            </a:r>
          </a:p>
          <a:p>
            <a:pPr>
              <a:spcBef>
                <a:spcPct val="20000"/>
              </a:spcBef>
              <a:spcAft>
                <a:spcPts val="1200"/>
              </a:spcAft>
              <a:buFont typeface="Arial" charset="0"/>
              <a:buNone/>
            </a:pPr>
            <a:r>
              <a:rPr lang="en-US" sz="3000" dirty="0">
                <a:cs typeface="Arial" charset="0"/>
              </a:rPr>
              <a:t>How long have you been doing school transportation?</a:t>
            </a:r>
          </a:p>
          <a:p>
            <a:pPr>
              <a:spcBef>
                <a:spcPct val="20000"/>
              </a:spcBef>
              <a:spcAft>
                <a:spcPts val="1200"/>
              </a:spcAft>
              <a:buFont typeface="Arial" charset="0"/>
              <a:buNone/>
            </a:pPr>
            <a:r>
              <a:rPr lang="en-US" sz="3000" dirty="0">
                <a:solidFill>
                  <a:srgbClr val="FF6600"/>
                </a:solidFill>
                <a:cs typeface="Arial" charset="0"/>
              </a:rPr>
              <a:t>What do you consider to be your primary responsibility as a school bus driver?</a:t>
            </a:r>
          </a:p>
          <a:p>
            <a:pPr>
              <a:spcBef>
                <a:spcPct val="20000"/>
              </a:spcBef>
              <a:spcAft>
                <a:spcPts val="1200"/>
              </a:spcAft>
              <a:buFont typeface="Arial" charset="0"/>
              <a:buNone/>
            </a:pPr>
            <a:r>
              <a:rPr lang="en-US" sz="3000" dirty="0">
                <a:cs typeface="Arial" charset="0"/>
              </a:rPr>
              <a:t>What do you </a:t>
            </a:r>
            <a:r>
              <a:rPr lang="en-US" sz="3000" b="1" dirty="0">
                <a:cs typeface="Arial" charset="0"/>
              </a:rPr>
              <a:t>like most </a:t>
            </a:r>
            <a:r>
              <a:rPr lang="en-US" sz="3000" dirty="0">
                <a:cs typeface="Arial" charset="0"/>
              </a:rPr>
              <a:t>about your </a:t>
            </a:r>
            <a:r>
              <a:rPr lang="en-US" sz="3000" dirty="0" smtClean="0">
                <a:cs typeface="Arial" charset="0"/>
              </a:rPr>
              <a:t>job, </a:t>
            </a:r>
            <a:r>
              <a:rPr lang="en-US" sz="3000" dirty="0">
                <a:cs typeface="Arial" charset="0"/>
              </a:rPr>
              <a:t>and what </a:t>
            </a:r>
            <a:r>
              <a:rPr lang="en-US" sz="3000" b="1" dirty="0">
                <a:cs typeface="Arial" charset="0"/>
              </a:rPr>
              <a:t>causes you the greatest degree of stress</a:t>
            </a:r>
            <a:r>
              <a:rPr lang="en-US" sz="3000" dirty="0">
                <a:cs typeface="Arial" charset="0"/>
              </a:rPr>
              <a:t> as a school bus driver? </a:t>
            </a:r>
          </a:p>
          <a:p>
            <a:pPr algn="ctr">
              <a:spcBef>
                <a:spcPct val="20000"/>
              </a:spcBef>
              <a:buFont typeface="Arial" charset="0"/>
              <a:buNone/>
            </a:pPr>
            <a:endParaRPr lang="en-US" sz="2700" dirty="0">
              <a:solidFill>
                <a:srgbClr val="898989"/>
              </a:solidFill>
              <a:cs typeface="Arial" charset="0"/>
            </a:endParaRPr>
          </a:p>
        </p:txBody>
      </p:sp>
      <p:pic>
        <p:nvPicPr>
          <p:cNvPr id="7" name="Picture 6"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9" name="Picture 8"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52400"/>
            <a:ext cx="7924800" cy="1222375"/>
          </a:xfrm>
          <a:prstGeom prst="rect">
            <a:avLst/>
          </a:prstGeom>
        </p:spPr>
        <p:txBody>
          <a:bodyPr anchor="ctr">
            <a:normAutofit/>
          </a:bodyPr>
          <a:lstStyle/>
          <a:p>
            <a:pPr fontAlgn="auto">
              <a:spcAft>
                <a:spcPts val="0"/>
              </a:spcAft>
              <a:defRPr/>
            </a:pPr>
            <a:r>
              <a:rPr lang="en-US" sz="4000" b="1" dirty="0">
                <a:solidFill>
                  <a:schemeClr val="bg1"/>
                </a:solidFill>
                <a:latin typeface="Arial" pitchFamily="34" charset="0"/>
                <a:ea typeface="+mj-ea"/>
                <a:cs typeface="Arial" pitchFamily="34" charset="0"/>
              </a:rPr>
              <a:t>Reflections</a:t>
            </a:r>
          </a:p>
        </p:txBody>
      </p:sp>
      <p:sp>
        <p:nvSpPr>
          <p:cNvPr id="23555" name="Subtitle 2"/>
          <p:cNvSpPr txBox="1">
            <a:spLocks/>
          </p:cNvSpPr>
          <p:nvPr/>
        </p:nvSpPr>
        <p:spPr bwMode="auto">
          <a:xfrm>
            <a:off x="152400" y="1133172"/>
            <a:ext cx="8305800" cy="3922713"/>
          </a:xfrm>
          <a:prstGeom prst="rect">
            <a:avLst/>
          </a:prstGeom>
          <a:noFill/>
          <a:ln w="9525">
            <a:noFill/>
            <a:miter lim="800000"/>
            <a:headEnd/>
            <a:tailEnd/>
          </a:ln>
        </p:spPr>
        <p:txBody>
          <a:bodyPr/>
          <a:lstStyle/>
          <a:p>
            <a:pPr>
              <a:lnSpc>
                <a:spcPct val="90000"/>
              </a:lnSpc>
              <a:spcBef>
                <a:spcPct val="20000"/>
              </a:spcBef>
              <a:buFont typeface="Arial" charset="0"/>
              <a:buNone/>
            </a:pPr>
            <a:r>
              <a:rPr lang="en-US" sz="2800" dirty="0" smtClean="0">
                <a:cs typeface="Arial" charset="0"/>
              </a:rPr>
              <a:t>What is </a:t>
            </a:r>
            <a:r>
              <a:rPr lang="en-US" sz="2800" dirty="0">
                <a:cs typeface="Arial" charset="0"/>
              </a:rPr>
              <a:t>something you learned in this workshop that </a:t>
            </a:r>
            <a:r>
              <a:rPr lang="en-US" sz="2800" b="1" dirty="0">
                <a:cs typeface="Arial" charset="0"/>
              </a:rPr>
              <a:t>affirmed</a:t>
            </a:r>
            <a:r>
              <a:rPr lang="en-US" sz="2800" dirty="0">
                <a:cs typeface="Arial" charset="0"/>
              </a:rPr>
              <a:t> what </a:t>
            </a:r>
            <a:r>
              <a:rPr lang="en-US" sz="2800" dirty="0" smtClean="0">
                <a:cs typeface="Arial" charset="0"/>
              </a:rPr>
              <a:t>you are </a:t>
            </a:r>
            <a:r>
              <a:rPr lang="en-US" sz="2800" dirty="0">
                <a:cs typeface="Arial" charset="0"/>
              </a:rPr>
              <a:t>already doing as a school bus driver?</a:t>
            </a:r>
          </a:p>
          <a:p>
            <a:pPr>
              <a:lnSpc>
                <a:spcPct val="90000"/>
              </a:lnSpc>
              <a:spcBef>
                <a:spcPct val="20000"/>
              </a:spcBef>
              <a:buFont typeface="Arial" charset="0"/>
              <a:buNone/>
            </a:pPr>
            <a:endParaRPr lang="en-US" sz="2800" dirty="0">
              <a:cs typeface="Arial" charset="0"/>
            </a:endParaRPr>
          </a:p>
          <a:p>
            <a:pPr>
              <a:lnSpc>
                <a:spcPct val="90000"/>
              </a:lnSpc>
              <a:spcBef>
                <a:spcPct val="20000"/>
              </a:spcBef>
              <a:buFont typeface="Arial" charset="0"/>
              <a:buNone/>
            </a:pPr>
            <a:r>
              <a:rPr lang="en-US" sz="2800" dirty="0" smtClean="0">
                <a:cs typeface="Arial" charset="0"/>
              </a:rPr>
              <a:t>What is </a:t>
            </a:r>
            <a:r>
              <a:rPr lang="en-US" sz="2800" dirty="0">
                <a:cs typeface="Arial" charset="0"/>
              </a:rPr>
              <a:t>one idea, </a:t>
            </a:r>
            <a:r>
              <a:rPr lang="en-US" sz="2800" dirty="0" smtClean="0">
                <a:cs typeface="Arial" charset="0"/>
              </a:rPr>
              <a:t>strategy, </a:t>
            </a:r>
            <a:r>
              <a:rPr lang="en-US" sz="2800" dirty="0">
                <a:cs typeface="Arial" charset="0"/>
              </a:rPr>
              <a:t>or learning that you feel you </a:t>
            </a:r>
            <a:r>
              <a:rPr lang="en-US" sz="2800" b="1" dirty="0">
                <a:cs typeface="Arial" charset="0"/>
              </a:rPr>
              <a:t>can apply </a:t>
            </a:r>
            <a:r>
              <a:rPr lang="en-US" sz="2800" dirty="0">
                <a:cs typeface="Arial" charset="0"/>
              </a:rPr>
              <a:t>to improve your skills and/or experience as a school bus driver?</a:t>
            </a:r>
          </a:p>
          <a:p>
            <a:pPr>
              <a:lnSpc>
                <a:spcPct val="90000"/>
              </a:lnSpc>
              <a:spcBef>
                <a:spcPct val="20000"/>
              </a:spcBef>
              <a:buFont typeface="Arial" charset="0"/>
              <a:buNone/>
            </a:pPr>
            <a:endParaRPr lang="en-US" dirty="0">
              <a:cs typeface="Arial" charset="0"/>
            </a:endParaRPr>
          </a:p>
          <a:p>
            <a:pPr algn="ctr">
              <a:lnSpc>
                <a:spcPct val="90000"/>
              </a:lnSpc>
              <a:spcBef>
                <a:spcPct val="20000"/>
              </a:spcBef>
              <a:buFont typeface="Arial" charset="0"/>
              <a:buNone/>
            </a:pPr>
            <a:r>
              <a:rPr lang="en-US" sz="2800" dirty="0">
                <a:latin typeface="Kristen ITC" pitchFamily="66" charset="0"/>
                <a:cs typeface="Arial" charset="0"/>
              </a:rPr>
              <a:t>Thanks for Participating!</a:t>
            </a:r>
          </a:p>
          <a:p>
            <a:pPr>
              <a:lnSpc>
                <a:spcPct val="90000"/>
              </a:lnSpc>
              <a:spcBef>
                <a:spcPct val="20000"/>
              </a:spcBef>
              <a:buFont typeface="Arial" charset="0"/>
              <a:buNone/>
            </a:pPr>
            <a:endParaRPr lang="en-US" sz="3000" dirty="0">
              <a:solidFill>
                <a:srgbClr val="898989"/>
              </a:solidFill>
            </a:endParaRPr>
          </a:p>
          <a:p>
            <a:pPr>
              <a:lnSpc>
                <a:spcPct val="90000"/>
              </a:lnSpc>
              <a:spcBef>
                <a:spcPct val="20000"/>
              </a:spcBef>
              <a:buFont typeface="Arial" charset="0"/>
              <a:buNone/>
            </a:pPr>
            <a:endParaRPr lang="en-US" sz="3000" dirty="0">
              <a:solidFill>
                <a:srgbClr val="898989"/>
              </a:solidFill>
            </a:endParaRPr>
          </a:p>
        </p:txBody>
      </p:sp>
      <p:pic>
        <p:nvPicPr>
          <p:cNvPr id="23556" name="Picture 4"/>
          <p:cNvPicPr>
            <a:picLocks noChangeAspect="1"/>
          </p:cNvPicPr>
          <p:nvPr/>
        </p:nvPicPr>
        <p:blipFill>
          <a:blip r:embed="rId2"/>
          <a:srcRect/>
          <a:stretch>
            <a:fillRect/>
          </a:stretch>
        </p:blipFill>
        <p:spPr bwMode="auto">
          <a:xfrm>
            <a:off x="3448256" y="4985380"/>
            <a:ext cx="2159000" cy="1041400"/>
          </a:xfrm>
          <a:prstGeom prst="rect">
            <a:avLst/>
          </a:prstGeom>
          <a:noFill/>
          <a:ln w="9525">
            <a:noFill/>
            <a:miter lim="800000"/>
            <a:headEnd/>
            <a:tailEnd/>
          </a:ln>
        </p:spPr>
      </p:pic>
      <p:pic>
        <p:nvPicPr>
          <p:cNvPr id="5" name="Picture 1"/>
          <p:cNvPicPr>
            <a:picLocks noChangeAspect="1" noChangeArrowheads="1"/>
          </p:cNvPicPr>
          <p:nvPr/>
        </p:nvPicPr>
        <p:blipFill>
          <a:blip r:embed="rId3"/>
          <a:srcRect/>
          <a:stretch>
            <a:fillRect/>
          </a:stretch>
        </p:blipFill>
        <p:spPr bwMode="auto">
          <a:xfrm>
            <a:off x="127824" y="6199228"/>
            <a:ext cx="4752785" cy="540783"/>
          </a:xfrm>
          <a:prstGeom prst="rect">
            <a:avLst/>
          </a:prstGeom>
          <a:noFill/>
          <a:ln w="9525">
            <a:noFill/>
            <a:miter lim="800000"/>
            <a:headEnd/>
            <a:tailEnd/>
          </a:ln>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7" name="Picture 6" descr="Screen Shot 2017-08-02 at 11.20.00 A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305800" cy="842963"/>
          </a:xfrm>
          <a:prstGeom prst="rect">
            <a:avLst/>
          </a:prstGeom>
        </p:spPr>
        <p:txBody>
          <a:bodyPr anchor="ctr">
            <a:normAutofit/>
          </a:bodyPr>
          <a:lstStyle/>
          <a:p>
            <a:pPr fontAlgn="auto">
              <a:spcAft>
                <a:spcPts val="0"/>
              </a:spcAft>
              <a:defRPr/>
            </a:pPr>
            <a:r>
              <a:rPr lang="en-US" sz="4000" b="1" dirty="0">
                <a:solidFill>
                  <a:srgbClr val="FFFFFF"/>
                </a:solidFill>
                <a:latin typeface="Arial" pitchFamily="34" charset="0"/>
                <a:ea typeface="+mj-ea"/>
                <a:cs typeface="Arial" pitchFamily="34" charset="0"/>
              </a:rPr>
              <a:t>Workshop Opportunities</a:t>
            </a:r>
          </a:p>
        </p:txBody>
      </p:sp>
      <p:sp>
        <p:nvSpPr>
          <p:cNvPr id="4" name="Subtitle 2"/>
          <p:cNvSpPr txBox="1">
            <a:spLocks/>
          </p:cNvSpPr>
          <p:nvPr/>
        </p:nvSpPr>
        <p:spPr>
          <a:xfrm>
            <a:off x="304800" y="1143000"/>
            <a:ext cx="8686800" cy="4724400"/>
          </a:xfrm>
          <a:prstGeom prst="rect">
            <a:avLst/>
          </a:prstGeom>
        </p:spPr>
        <p:txBody>
          <a:bodyPr>
            <a:normAutofit/>
          </a:bodyPr>
          <a:lstStyle/>
          <a:p>
            <a:pPr fontAlgn="auto">
              <a:spcBef>
                <a:spcPct val="20000"/>
              </a:spcBef>
              <a:spcAft>
                <a:spcPts val="0"/>
              </a:spcAft>
              <a:buFont typeface="Arial" pitchFamily="34" charset="0"/>
              <a:buNone/>
              <a:defRPr/>
            </a:pPr>
            <a:r>
              <a:rPr lang="en-US" sz="3200" dirty="0">
                <a:latin typeface="Arial" pitchFamily="34" charset="0"/>
                <a:ea typeface="+mn-ea"/>
                <a:cs typeface="Arial" pitchFamily="34" charset="0"/>
              </a:rPr>
              <a:t>This workshop will include:</a:t>
            </a:r>
          </a:p>
          <a:p>
            <a:pPr marL="693738" indent="-236538" fontAlgn="auto">
              <a:spcBef>
                <a:spcPct val="20000"/>
              </a:spcBef>
              <a:spcAft>
                <a:spcPts val="0"/>
              </a:spcAft>
              <a:buClr>
                <a:schemeClr val="tx1"/>
              </a:buClr>
              <a:buFont typeface="Arial" pitchFamily="34" charset="0"/>
              <a:buChar char="•"/>
              <a:defRPr/>
            </a:pPr>
            <a:r>
              <a:rPr lang="en-US" sz="3200" dirty="0" smtClean="0">
                <a:latin typeface="Arial" pitchFamily="34" charset="0"/>
                <a:ea typeface="+mn-ea"/>
                <a:cs typeface="Arial" pitchFamily="34" charset="0"/>
              </a:rPr>
              <a:t>A </a:t>
            </a:r>
            <a:r>
              <a:rPr lang="en-US" sz="3200" dirty="0">
                <a:solidFill>
                  <a:srgbClr val="F26522"/>
                </a:solidFill>
                <a:latin typeface="Arial" pitchFamily="34" charset="0"/>
                <a:ea typeface="+mn-ea"/>
                <a:cs typeface="Arial" pitchFamily="34" charset="0"/>
              </a:rPr>
              <a:t>definition </a:t>
            </a:r>
            <a:r>
              <a:rPr lang="en-US" sz="3200" dirty="0">
                <a:latin typeface="Arial" pitchFamily="34" charset="0"/>
                <a:ea typeface="+mn-ea"/>
                <a:cs typeface="Arial" pitchFamily="34" charset="0"/>
              </a:rPr>
              <a:t>of </a:t>
            </a:r>
            <a:r>
              <a:rPr lang="en-US" sz="3200" dirty="0" smtClean="0">
                <a:latin typeface="Arial" pitchFamily="34" charset="0"/>
                <a:ea typeface="+mn-ea"/>
                <a:cs typeface="Arial" pitchFamily="34" charset="0"/>
              </a:rPr>
              <a:t>bullying: what it is and isn’t</a:t>
            </a:r>
          </a:p>
          <a:p>
            <a:pPr marL="693738" indent="-236538" fontAlgn="auto">
              <a:spcBef>
                <a:spcPct val="20000"/>
              </a:spcBef>
              <a:spcAft>
                <a:spcPts val="0"/>
              </a:spcAft>
              <a:buClr>
                <a:schemeClr val="tx1"/>
              </a:buClr>
              <a:buFont typeface="Arial" pitchFamily="34" charset="0"/>
              <a:buChar char="•"/>
              <a:defRPr/>
            </a:pPr>
            <a:r>
              <a:rPr lang="en-US" sz="3200" dirty="0" smtClean="0">
                <a:solidFill>
                  <a:srgbClr val="F26522"/>
                </a:solidFill>
                <a:latin typeface="Arial" pitchFamily="34" charset="0"/>
                <a:ea typeface="+mn-ea"/>
                <a:cs typeface="Arial" pitchFamily="34" charset="0"/>
              </a:rPr>
              <a:t>Clarification </a:t>
            </a:r>
            <a:r>
              <a:rPr lang="en-US" sz="3200" dirty="0">
                <a:latin typeface="Arial" pitchFamily="34" charset="0"/>
                <a:ea typeface="+mn-ea"/>
                <a:cs typeface="Arial" pitchFamily="34" charset="0"/>
              </a:rPr>
              <a:t>of what bullying looks like on the school </a:t>
            </a:r>
            <a:r>
              <a:rPr lang="en-US" sz="3200" dirty="0" smtClean="0">
                <a:latin typeface="Arial" pitchFamily="34" charset="0"/>
                <a:ea typeface="+mn-ea"/>
                <a:cs typeface="Arial" pitchFamily="34" charset="0"/>
              </a:rPr>
              <a:t>bus</a:t>
            </a:r>
            <a:endParaRPr lang="en-US" sz="3200" dirty="0">
              <a:latin typeface="Arial" pitchFamily="34" charset="0"/>
              <a:ea typeface="+mn-ea"/>
              <a:cs typeface="Arial" pitchFamily="34" charset="0"/>
            </a:endParaRPr>
          </a:p>
          <a:p>
            <a:pPr marL="693738" indent="-236538" fontAlgn="auto">
              <a:spcBef>
                <a:spcPct val="20000"/>
              </a:spcBef>
              <a:spcAft>
                <a:spcPts val="0"/>
              </a:spcAft>
              <a:buClr>
                <a:schemeClr val="tx1"/>
              </a:buClr>
              <a:buFont typeface="Arial" pitchFamily="34" charset="0"/>
              <a:buChar char="•"/>
              <a:defRPr/>
            </a:pPr>
            <a:r>
              <a:rPr lang="en-US" sz="3200" dirty="0" smtClean="0">
                <a:solidFill>
                  <a:srgbClr val="F26522"/>
                </a:solidFill>
                <a:latin typeface="Arial" pitchFamily="34" charset="0"/>
                <a:ea typeface="+mn-ea"/>
                <a:cs typeface="Arial" pitchFamily="34" charset="0"/>
              </a:rPr>
              <a:t>Ideas</a:t>
            </a:r>
            <a:r>
              <a:rPr lang="en-US" sz="3200" dirty="0" smtClean="0">
                <a:latin typeface="Arial" pitchFamily="34" charset="0"/>
                <a:ea typeface="+mn-ea"/>
                <a:cs typeface="Arial" pitchFamily="34" charset="0"/>
              </a:rPr>
              <a:t> </a:t>
            </a:r>
            <a:r>
              <a:rPr lang="en-US" sz="3200" dirty="0">
                <a:latin typeface="Arial" pitchFamily="34" charset="0"/>
                <a:ea typeface="+mn-ea"/>
                <a:cs typeface="Arial" pitchFamily="34" charset="0"/>
              </a:rPr>
              <a:t>for minimizing the occurrence of </a:t>
            </a:r>
            <a:r>
              <a:rPr lang="en-US" sz="3200" dirty="0" smtClean="0">
                <a:latin typeface="Arial" pitchFamily="34" charset="0"/>
                <a:ea typeface="+mn-ea"/>
                <a:cs typeface="Arial" pitchFamily="34" charset="0"/>
              </a:rPr>
              <a:t>bullying</a:t>
            </a:r>
            <a:endParaRPr lang="en-US" sz="3200" dirty="0">
              <a:latin typeface="Arial" pitchFamily="34" charset="0"/>
              <a:ea typeface="+mn-ea"/>
              <a:cs typeface="Arial" pitchFamily="34" charset="0"/>
            </a:endParaRPr>
          </a:p>
          <a:p>
            <a:pPr marL="693738" indent="-236538" fontAlgn="auto">
              <a:spcBef>
                <a:spcPct val="20000"/>
              </a:spcBef>
              <a:spcAft>
                <a:spcPts val="0"/>
              </a:spcAft>
              <a:buClr>
                <a:schemeClr val="tx1"/>
              </a:buClr>
              <a:buFont typeface="Arial" pitchFamily="34" charset="0"/>
              <a:buChar char="•"/>
              <a:defRPr/>
            </a:pPr>
            <a:r>
              <a:rPr lang="en-US" sz="3200" dirty="0" smtClean="0">
                <a:solidFill>
                  <a:srgbClr val="F26522"/>
                </a:solidFill>
                <a:latin typeface="Arial" pitchFamily="34" charset="0"/>
                <a:ea typeface="+mn-ea"/>
                <a:cs typeface="Arial" pitchFamily="34" charset="0"/>
              </a:rPr>
              <a:t>Strategies</a:t>
            </a:r>
            <a:r>
              <a:rPr lang="en-US" sz="3200" dirty="0" smtClean="0">
                <a:latin typeface="Arial" pitchFamily="34" charset="0"/>
                <a:ea typeface="+mn-ea"/>
                <a:cs typeface="Arial" pitchFamily="34" charset="0"/>
              </a:rPr>
              <a:t> </a:t>
            </a:r>
            <a:r>
              <a:rPr lang="en-US" sz="3200" dirty="0">
                <a:latin typeface="Arial" pitchFamily="34" charset="0"/>
                <a:ea typeface="+mn-ea"/>
                <a:cs typeface="Arial" pitchFamily="34" charset="0"/>
              </a:rPr>
              <a:t>for addressing and reporting bullying when it </a:t>
            </a:r>
            <a:r>
              <a:rPr lang="en-US" sz="3200" dirty="0" smtClean="0">
                <a:latin typeface="Arial" pitchFamily="34" charset="0"/>
                <a:ea typeface="+mn-ea"/>
                <a:cs typeface="Arial" pitchFamily="34" charset="0"/>
              </a:rPr>
              <a:t>occurs</a:t>
            </a:r>
            <a:endParaRPr lang="en-US" sz="3200" dirty="0">
              <a:latin typeface="Arial" pitchFamily="34" charset="0"/>
              <a:ea typeface="+mn-ea"/>
              <a:cs typeface="Arial" pitchFamily="34" charset="0"/>
            </a:endParaRPr>
          </a:p>
        </p:txBody>
      </p:sp>
      <p:pic>
        <p:nvPicPr>
          <p:cNvPr id="5"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8" name="Picture 7"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9" name="Picture 8"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305800" cy="828675"/>
          </a:xfrm>
          <a:prstGeom prst="rect">
            <a:avLst/>
          </a:prstGeom>
        </p:spPr>
        <p:txBody>
          <a:bodyPr anchor="ctr">
            <a:normAutofit/>
          </a:bodyPr>
          <a:lstStyle/>
          <a:p>
            <a:pPr fontAlgn="auto">
              <a:spcAft>
                <a:spcPts val="0"/>
              </a:spcAft>
              <a:defRPr/>
            </a:pPr>
            <a:r>
              <a:rPr lang="en-US" sz="4000" b="1" dirty="0">
                <a:solidFill>
                  <a:srgbClr val="FFFFFF"/>
                </a:solidFill>
                <a:latin typeface="Arial" pitchFamily="34" charset="0"/>
                <a:ea typeface="+mj-ea"/>
                <a:cs typeface="Arial" pitchFamily="34" charset="0"/>
              </a:rPr>
              <a:t>What </a:t>
            </a:r>
            <a:r>
              <a:rPr lang="en-US" sz="4000" b="1" dirty="0" smtClean="0">
                <a:solidFill>
                  <a:srgbClr val="FFFFFF"/>
                </a:solidFill>
                <a:latin typeface="Arial" pitchFamily="34" charset="0"/>
                <a:ea typeface="+mj-ea"/>
                <a:cs typeface="Arial" pitchFamily="34" charset="0"/>
              </a:rPr>
              <a:t>Is </a:t>
            </a:r>
            <a:r>
              <a:rPr lang="en-US" sz="4000" b="1" dirty="0">
                <a:solidFill>
                  <a:srgbClr val="FFFFFF"/>
                </a:solidFill>
                <a:latin typeface="Arial" pitchFamily="34" charset="0"/>
                <a:ea typeface="+mj-ea"/>
                <a:cs typeface="Arial" pitchFamily="34" charset="0"/>
              </a:rPr>
              <a:t>Bullying?</a:t>
            </a:r>
          </a:p>
        </p:txBody>
      </p:sp>
      <p:sp>
        <p:nvSpPr>
          <p:cNvPr id="4" name="Subtitle 2"/>
          <p:cNvSpPr txBox="1">
            <a:spLocks/>
          </p:cNvSpPr>
          <p:nvPr/>
        </p:nvSpPr>
        <p:spPr bwMode="auto">
          <a:xfrm>
            <a:off x="304800" y="1219200"/>
            <a:ext cx="8534400" cy="4876800"/>
          </a:xfrm>
          <a:prstGeom prst="rect">
            <a:avLst/>
          </a:prstGeom>
          <a:noFill/>
          <a:ln w="9525">
            <a:noFill/>
            <a:miter lim="800000"/>
            <a:headEnd/>
            <a:tailEnd/>
          </a:ln>
        </p:spPr>
        <p:txBody>
          <a:bodyPr/>
          <a:lstStyle/>
          <a:p>
            <a:pPr>
              <a:spcBef>
                <a:spcPts val="120"/>
              </a:spcBef>
              <a:buFont typeface="Arial" charset="0"/>
              <a:buNone/>
            </a:pPr>
            <a:r>
              <a:rPr lang="en-US" sz="3000" dirty="0" smtClean="0">
                <a:cs typeface="Arial" charset="0"/>
              </a:rPr>
              <a:t>“A </a:t>
            </a:r>
            <a:r>
              <a:rPr lang="en-US" sz="3000" dirty="0">
                <a:cs typeface="Arial" charset="0"/>
              </a:rPr>
              <a:t>problem behavior based on power relationships in which a student or a group of students uses power aggressively to cause emotional or physical pain and distress to another student.” </a:t>
            </a:r>
          </a:p>
          <a:p>
            <a:pPr algn="ctr">
              <a:spcBef>
                <a:spcPts val="120"/>
              </a:spcBef>
              <a:buFont typeface="Arial" charset="0"/>
              <a:buNone/>
            </a:pPr>
            <a:r>
              <a:rPr lang="en-US" sz="1600" dirty="0">
                <a:cs typeface="Arial" charset="0"/>
              </a:rPr>
              <a:t> </a:t>
            </a:r>
            <a:endParaRPr lang="en-US" sz="1600" dirty="0" smtClean="0">
              <a:cs typeface="Arial" charset="0"/>
            </a:endParaRPr>
          </a:p>
          <a:p>
            <a:pPr>
              <a:spcBef>
                <a:spcPts val="120"/>
              </a:spcBef>
              <a:buFont typeface="Arial" charset="0"/>
              <a:buNone/>
            </a:pPr>
            <a:r>
              <a:rPr lang="en-US" sz="3000" dirty="0" smtClean="0">
                <a:cs typeface="Arial" charset="0"/>
              </a:rPr>
              <a:t>Bullying </a:t>
            </a:r>
            <a:r>
              <a:rPr lang="en-US" sz="3000" dirty="0">
                <a:cs typeface="Arial" charset="0"/>
              </a:rPr>
              <a:t>experiences include not only physical </a:t>
            </a:r>
            <a:r>
              <a:rPr lang="en-US" sz="3000" dirty="0" smtClean="0">
                <a:cs typeface="Arial" charset="0"/>
              </a:rPr>
              <a:t>aggression </a:t>
            </a:r>
            <a:r>
              <a:rPr lang="en-US" sz="3000" dirty="0">
                <a:cs typeface="Arial" charset="0"/>
              </a:rPr>
              <a:t>but also verbal aggression, including</a:t>
            </a:r>
            <a:r>
              <a:rPr lang="en-US" sz="3000" dirty="0" smtClean="0">
                <a:cs typeface="Arial" charset="0"/>
              </a:rPr>
              <a:t> teasing and taunting, </a:t>
            </a:r>
            <a:r>
              <a:rPr lang="en-US" sz="3000" dirty="0">
                <a:cs typeface="Arial" charset="0"/>
              </a:rPr>
              <a:t>spreading rumors, or socially rejecting and isolating another </a:t>
            </a:r>
            <a:r>
              <a:rPr lang="en-US" sz="3000" dirty="0" smtClean="0">
                <a:cs typeface="Arial" charset="0"/>
              </a:rPr>
              <a:t>student. </a:t>
            </a:r>
            <a:endParaRPr lang="en-US" sz="3000" dirty="0">
              <a:cs typeface="Arial" charset="0"/>
            </a:endParaRPr>
          </a:p>
          <a:p>
            <a:pPr algn="ctr">
              <a:spcBef>
                <a:spcPct val="20000"/>
              </a:spcBef>
              <a:buFont typeface="Arial" charset="0"/>
              <a:buNone/>
            </a:pPr>
            <a:r>
              <a:rPr lang="en-US" sz="3000" dirty="0">
                <a:cs typeface="Arial" charset="0"/>
              </a:rPr>
              <a:t> </a:t>
            </a:r>
          </a:p>
          <a:p>
            <a:pPr>
              <a:lnSpc>
                <a:spcPct val="80000"/>
              </a:lnSpc>
              <a:spcBef>
                <a:spcPct val="20000"/>
              </a:spcBef>
              <a:buFont typeface="Arial" charset="0"/>
              <a:buNone/>
            </a:pPr>
            <a:endParaRPr lang="en-US" sz="3000" dirty="0">
              <a:solidFill>
                <a:srgbClr val="898989"/>
              </a:solidFill>
              <a:cs typeface="Arial" charset="0"/>
            </a:endParaRPr>
          </a:p>
        </p:txBody>
      </p:sp>
      <p:sp>
        <p:nvSpPr>
          <p:cNvPr id="7172" name="Footer Placeholder 4"/>
          <p:cNvSpPr>
            <a:spLocks noGrp="1"/>
          </p:cNvSpPr>
          <p:nvPr>
            <p:ph type="ftr" sz="quarter" idx="10"/>
          </p:nvPr>
        </p:nvSpPr>
        <p:spPr>
          <a:xfrm>
            <a:off x="71595" y="5972175"/>
            <a:ext cx="1343025" cy="247650"/>
          </a:xfrm>
          <a:noFill/>
          <a:ln>
            <a:miter lim="800000"/>
            <a:headEnd/>
            <a:tailEnd/>
          </a:ln>
        </p:spPr>
        <p:txBody>
          <a:bodyPr/>
          <a:lstStyle/>
          <a:p>
            <a:r>
              <a:rPr lang="en-US" dirty="0" smtClean="0">
                <a:ea typeface="ＭＳ Ｐゴシック" pitchFamily="34" charset="-128"/>
              </a:rPr>
              <a:t>Citations: 5, 7</a:t>
            </a:r>
            <a:endParaRPr lang="de-DE" dirty="0" smtClean="0">
              <a:ea typeface="ＭＳ Ｐゴシック" pitchFamily="34" charset="-128"/>
            </a:endParaRPr>
          </a:p>
        </p:txBody>
      </p:sp>
      <p:pic>
        <p:nvPicPr>
          <p:cNvPr id="6"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9" name="Picture 8"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10" name="Picture 9"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305800" cy="828675"/>
          </a:xfrm>
          <a:prstGeom prst="rect">
            <a:avLst/>
          </a:prstGeom>
        </p:spPr>
        <p:txBody>
          <a:bodyPr anchor="ctr">
            <a:normAutofit/>
          </a:bodyPr>
          <a:lstStyle/>
          <a:p>
            <a:pPr fontAlgn="auto">
              <a:spcAft>
                <a:spcPts val="0"/>
              </a:spcAft>
              <a:defRPr/>
            </a:pPr>
            <a:r>
              <a:rPr lang="en-US" sz="4000" b="1" dirty="0">
                <a:solidFill>
                  <a:srgbClr val="FFFFFF"/>
                </a:solidFill>
                <a:latin typeface="Arial" pitchFamily="34" charset="0"/>
                <a:ea typeface="+mj-ea"/>
                <a:cs typeface="Arial" pitchFamily="34" charset="0"/>
              </a:rPr>
              <a:t>Student Bullying </a:t>
            </a:r>
          </a:p>
        </p:txBody>
      </p:sp>
      <p:sp>
        <p:nvSpPr>
          <p:cNvPr id="8195" name="Subtitle 2"/>
          <p:cNvSpPr txBox="1">
            <a:spLocks/>
          </p:cNvSpPr>
          <p:nvPr/>
        </p:nvSpPr>
        <p:spPr bwMode="auto">
          <a:xfrm>
            <a:off x="304800" y="1146127"/>
            <a:ext cx="8534400" cy="4038600"/>
          </a:xfrm>
          <a:prstGeom prst="rect">
            <a:avLst/>
          </a:prstGeom>
          <a:noFill/>
          <a:ln w="9525">
            <a:noFill/>
            <a:miter lim="800000"/>
            <a:headEnd/>
            <a:tailEnd/>
          </a:ln>
        </p:spPr>
        <p:txBody>
          <a:bodyPr/>
          <a:lstStyle/>
          <a:p>
            <a:pPr>
              <a:spcBef>
                <a:spcPct val="20000"/>
              </a:spcBef>
              <a:buFont typeface="Arial" charset="0"/>
              <a:buNone/>
            </a:pPr>
            <a:r>
              <a:rPr lang="en-US" sz="3000" dirty="0" smtClean="0">
                <a:cs typeface="Arial" charset="0"/>
              </a:rPr>
              <a:t>Of students ages 12 through 18 surveyed in the 2006</a:t>
            </a:r>
            <a:r>
              <a:rPr lang="en-US" sz="3000" dirty="0" smtClean="0">
                <a:latin typeface="Calibri"/>
                <a:cs typeface="Arial" charset="0"/>
              </a:rPr>
              <a:t>–</a:t>
            </a:r>
            <a:r>
              <a:rPr lang="en-US" sz="3000" dirty="0" smtClean="0">
                <a:cs typeface="Arial" charset="0"/>
              </a:rPr>
              <a:t>07 school year: </a:t>
            </a:r>
          </a:p>
          <a:p>
            <a:pPr marL="685800" lvl="1" indent="-228600">
              <a:spcBef>
                <a:spcPts val="2568"/>
              </a:spcBef>
              <a:buFont typeface="Arial" charset="0"/>
              <a:buChar char="•"/>
            </a:pPr>
            <a:r>
              <a:rPr lang="en-US" sz="3000" dirty="0" smtClean="0">
                <a:cs typeface="Arial" charset="0"/>
              </a:rPr>
              <a:t>A total of 31.7 percent report being bullied</a:t>
            </a:r>
          </a:p>
          <a:p>
            <a:pPr marL="685800" lvl="1" indent="-228600">
              <a:spcBef>
                <a:spcPct val="20000"/>
              </a:spcBef>
              <a:buFont typeface="Arial" charset="0"/>
              <a:buChar char="•"/>
            </a:pPr>
            <a:r>
              <a:rPr lang="en-US" sz="3000" dirty="0" smtClean="0">
                <a:cs typeface="Arial" charset="0"/>
              </a:rPr>
              <a:t>Of those, 8 percent say they were bullied on the bus</a:t>
            </a:r>
          </a:p>
          <a:p>
            <a:pPr>
              <a:spcBef>
                <a:spcPct val="20000"/>
              </a:spcBef>
              <a:buFont typeface="Arial" charset="0"/>
              <a:buNone/>
            </a:pPr>
            <a:endParaRPr lang="en-US" sz="1600" dirty="0" smtClean="0"/>
          </a:p>
          <a:p>
            <a:pPr algn="r">
              <a:spcBef>
                <a:spcPct val="20000"/>
              </a:spcBef>
              <a:buFont typeface="Arial" charset="0"/>
              <a:buNone/>
            </a:pPr>
            <a:endParaRPr lang="en-US" sz="1600" dirty="0">
              <a:cs typeface="Arial" charset="0"/>
            </a:endParaRPr>
          </a:p>
        </p:txBody>
      </p:sp>
      <p:sp>
        <p:nvSpPr>
          <p:cNvPr id="8196" name="Footer Placeholder 4"/>
          <p:cNvSpPr>
            <a:spLocks noGrp="1"/>
          </p:cNvSpPr>
          <p:nvPr>
            <p:ph type="ftr" sz="quarter" idx="10"/>
          </p:nvPr>
        </p:nvSpPr>
        <p:spPr>
          <a:xfrm>
            <a:off x="71595" y="5863062"/>
            <a:ext cx="1343025" cy="247650"/>
          </a:xfrm>
          <a:noFill/>
          <a:ln>
            <a:miter lim="800000"/>
            <a:headEnd/>
            <a:tailEnd/>
          </a:ln>
        </p:spPr>
        <p:txBody>
          <a:bodyPr/>
          <a:lstStyle/>
          <a:p>
            <a:r>
              <a:rPr lang="en-US" dirty="0" smtClean="0">
                <a:ea typeface="ＭＳ Ｐゴシック" pitchFamily="34" charset="-128"/>
              </a:rPr>
              <a:t>Citation: 3</a:t>
            </a:r>
            <a:endParaRPr lang="de-DE" dirty="0" smtClean="0">
              <a:ea typeface="ＭＳ Ｐゴシック" pitchFamily="34" charset="-128"/>
            </a:endParaRPr>
          </a:p>
        </p:txBody>
      </p:sp>
      <p:pic>
        <p:nvPicPr>
          <p:cNvPr id="2" name="Picture 1" descr="m1-s5_150_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8367" y="3687154"/>
            <a:ext cx="2954730" cy="2512074"/>
          </a:xfrm>
          <a:prstGeom prst="rect">
            <a:avLst/>
          </a:prstGeom>
        </p:spPr>
      </p:pic>
      <p:pic>
        <p:nvPicPr>
          <p:cNvPr id="6" name="Picture 1"/>
          <p:cNvPicPr>
            <a:picLocks noChangeAspect="1" noChangeArrowheads="1"/>
          </p:cNvPicPr>
          <p:nvPr/>
        </p:nvPicPr>
        <p:blipFill>
          <a:blip r:embed="rId4"/>
          <a:srcRect/>
          <a:stretch>
            <a:fillRect/>
          </a:stretch>
        </p:blipFill>
        <p:spPr bwMode="auto">
          <a:xfrm>
            <a:off x="127824" y="6199228"/>
            <a:ext cx="4752785" cy="540783"/>
          </a:xfrm>
          <a:prstGeom prst="rect">
            <a:avLst/>
          </a:prstGeom>
          <a:noFill/>
          <a:ln w="9525">
            <a:noFill/>
            <a:miter lim="800000"/>
            <a:headEnd/>
            <a:tailEnd/>
          </a:ln>
        </p:spPr>
      </p:pic>
      <p:pic>
        <p:nvPicPr>
          <p:cNvPr id="8" name="Picture 7" descr="box out bullying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9" name="Picture 8" descr="Screen Shot 2017-08-02 at 11.20.00 AM.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686800" cy="842963"/>
          </a:xfrm>
          <a:prstGeom prst="rect">
            <a:avLst/>
          </a:prstGeom>
        </p:spPr>
        <p:txBody>
          <a:bodyPr anchor="ctr">
            <a:normAutofit/>
          </a:bodyPr>
          <a:lstStyle/>
          <a:p>
            <a:pPr fontAlgn="auto">
              <a:spcAft>
                <a:spcPts val="0"/>
              </a:spcAft>
              <a:defRPr/>
            </a:pPr>
            <a:r>
              <a:rPr lang="en-US" sz="3600" b="1" dirty="0">
                <a:solidFill>
                  <a:srgbClr val="FFFFFF"/>
                </a:solidFill>
                <a:latin typeface="Arial" pitchFamily="34" charset="0"/>
                <a:ea typeface="+mj-ea"/>
                <a:cs typeface="Arial" pitchFamily="34" charset="0"/>
              </a:rPr>
              <a:t>Impact of Bullying on Students </a:t>
            </a:r>
          </a:p>
        </p:txBody>
      </p:sp>
      <p:sp>
        <p:nvSpPr>
          <p:cNvPr id="9219" name="Subtitle 2"/>
          <p:cNvSpPr txBox="1">
            <a:spLocks/>
          </p:cNvSpPr>
          <p:nvPr/>
        </p:nvSpPr>
        <p:spPr bwMode="auto">
          <a:xfrm>
            <a:off x="381000" y="1081500"/>
            <a:ext cx="8305800" cy="4950590"/>
          </a:xfrm>
          <a:prstGeom prst="rect">
            <a:avLst/>
          </a:prstGeom>
          <a:noFill/>
          <a:ln w="9525">
            <a:noFill/>
            <a:miter lim="800000"/>
            <a:headEnd/>
            <a:tailEnd/>
          </a:ln>
        </p:spPr>
        <p:txBody>
          <a:bodyPr/>
          <a:lstStyle/>
          <a:p>
            <a:pPr>
              <a:spcBef>
                <a:spcPct val="20000"/>
              </a:spcBef>
              <a:buFont typeface="Arial" charset="0"/>
              <a:buNone/>
            </a:pPr>
            <a:r>
              <a:rPr lang="en-US" sz="2800" b="1" dirty="0" smtClean="0">
                <a:solidFill>
                  <a:srgbClr val="FF6600"/>
                </a:solidFill>
                <a:cs typeface="Arial" charset="0"/>
              </a:rPr>
              <a:t>Students being bullied tend </a:t>
            </a:r>
            <a:r>
              <a:rPr lang="en-US" sz="2800" b="1" dirty="0">
                <a:solidFill>
                  <a:srgbClr val="FF6600"/>
                </a:solidFill>
                <a:cs typeface="Arial" charset="0"/>
              </a:rPr>
              <a:t>to report:</a:t>
            </a:r>
          </a:p>
          <a:p>
            <a:pPr>
              <a:spcBef>
                <a:spcPct val="20000"/>
              </a:spcBef>
              <a:buFont typeface="Arial" charset="0"/>
              <a:buNone/>
            </a:pPr>
            <a:endParaRPr lang="en-US" sz="600" dirty="0">
              <a:cs typeface="Arial" charset="0"/>
            </a:endParaRPr>
          </a:p>
          <a:p>
            <a:pPr marL="685800" indent="-228600">
              <a:buFont typeface="Arial" charset="0"/>
              <a:buChar char="•"/>
            </a:pPr>
            <a:r>
              <a:rPr lang="en-US" sz="2800" dirty="0">
                <a:cs typeface="Arial" charset="0"/>
              </a:rPr>
              <a:t>Feelings of depression, anxiety, and </a:t>
            </a:r>
            <a:r>
              <a:rPr lang="en-US" sz="2800" dirty="0" smtClean="0">
                <a:cs typeface="Arial" charset="0"/>
              </a:rPr>
              <a:t>isolation</a:t>
            </a:r>
            <a:endParaRPr lang="en-US" sz="2800" dirty="0">
              <a:cs typeface="Arial" charset="0"/>
            </a:endParaRPr>
          </a:p>
          <a:p>
            <a:pPr marL="685800" indent="-228600">
              <a:buFont typeface="Arial" charset="0"/>
              <a:buChar char="•"/>
            </a:pPr>
            <a:r>
              <a:rPr lang="en-US" sz="2800" dirty="0">
                <a:cs typeface="Arial" charset="0"/>
              </a:rPr>
              <a:t>Low </a:t>
            </a:r>
            <a:r>
              <a:rPr lang="en-US" sz="2800" dirty="0" smtClean="0">
                <a:cs typeface="Arial" charset="0"/>
              </a:rPr>
              <a:t>self-esteem</a:t>
            </a:r>
            <a:endParaRPr lang="en-US" sz="2800" dirty="0">
              <a:cs typeface="Arial" charset="0"/>
            </a:endParaRPr>
          </a:p>
          <a:p>
            <a:pPr marL="685800" indent="-228600">
              <a:buFont typeface="Arial" charset="0"/>
              <a:buChar char="•"/>
            </a:pPr>
            <a:r>
              <a:rPr lang="en-US" sz="2800" dirty="0">
                <a:cs typeface="Arial" charset="0"/>
              </a:rPr>
              <a:t>Poor school </a:t>
            </a:r>
            <a:r>
              <a:rPr lang="en-US" sz="2800" dirty="0" smtClean="0">
                <a:cs typeface="Arial" charset="0"/>
              </a:rPr>
              <a:t>performance</a:t>
            </a:r>
          </a:p>
          <a:p>
            <a:pPr marL="685800" indent="-228600">
              <a:buFont typeface="Arial" charset="0"/>
              <a:buChar char="•"/>
            </a:pPr>
            <a:r>
              <a:rPr lang="en-US" sz="2800" dirty="0" smtClean="0">
                <a:cs typeface="Arial" charset="0"/>
              </a:rPr>
              <a:t>Thoughts of suicide and </a:t>
            </a:r>
            <a:r>
              <a:rPr lang="en-US" sz="2800" dirty="0">
                <a:cs typeface="Arial" charset="0"/>
              </a:rPr>
              <a:t>suicide </a:t>
            </a:r>
            <a:r>
              <a:rPr lang="en-US" sz="2800" dirty="0" smtClean="0">
                <a:cs typeface="Arial" charset="0"/>
              </a:rPr>
              <a:t>attempts</a:t>
            </a:r>
            <a:endParaRPr lang="en-US" sz="2800" dirty="0">
              <a:cs typeface="Arial" charset="0"/>
            </a:endParaRPr>
          </a:p>
          <a:p>
            <a:pPr>
              <a:spcBef>
                <a:spcPct val="20000"/>
              </a:spcBef>
              <a:buFont typeface="Arial" charset="0"/>
              <a:buNone/>
            </a:pPr>
            <a:endParaRPr lang="en-US" sz="1000" dirty="0" smtClean="0">
              <a:cs typeface="Arial" charset="0"/>
            </a:endParaRPr>
          </a:p>
          <a:p>
            <a:pPr>
              <a:spcBef>
                <a:spcPct val="20000"/>
              </a:spcBef>
              <a:buFont typeface="Arial" charset="0"/>
              <a:buNone/>
            </a:pPr>
            <a:r>
              <a:rPr lang="en-US" sz="2800" b="1" dirty="0" smtClean="0">
                <a:solidFill>
                  <a:srgbClr val="FF6600"/>
                </a:solidFill>
                <a:cs typeface="Arial" charset="0"/>
              </a:rPr>
              <a:t>Students who bully </a:t>
            </a:r>
            <a:r>
              <a:rPr lang="en-US" sz="2800" b="1" dirty="0">
                <a:solidFill>
                  <a:srgbClr val="FF6600"/>
                </a:solidFill>
                <a:cs typeface="Arial" charset="0"/>
              </a:rPr>
              <a:t>tend to:</a:t>
            </a:r>
          </a:p>
          <a:p>
            <a:pPr>
              <a:spcBef>
                <a:spcPct val="20000"/>
              </a:spcBef>
              <a:buFont typeface="Arial" charset="0"/>
              <a:buNone/>
            </a:pPr>
            <a:endParaRPr lang="en-US" sz="600" dirty="0">
              <a:cs typeface="Arial" charset="0"/>
            </a:endParaRPr>
          </a:p>
          <a:p>
            <a:pPr marL="685800" indent="-228600">
              <a:buFont typeface="Arial" charset="0"/>
              <a:buChar char="•"/>
            </a:pPr>
            <a:r>
              <a:rPr lang="en-US" sz="2800" dirty="0">
                <a:cs typeface="Arial" charset="0"/>
              </a:rPr>
              <a:t>Exhibit defiant </a:t>
            </a:r>
            <a:r>
              <a:rPr lang="en-US" sz="2800" dirty="0" smtClean="0">
                <a:cs typeface="Arial" charset="0"/>
              </a:rPr>
              <a:t>and </a:t>
            </a:r>
            <a:r>
              <a:rPr lang="en-US" sz="2800" dirty="0">
                <a:cs typeface="Arial" charset="0"/>
              </a:rPr>
              <a:t>delinquent </a:t>
            </a:r>
            <a:r>
              <a:rPr lang="en-US" sz="2800" dirty="0" smtClean="0">
                <a:cs typeface="Arial" charset="0"/>
              </a:rPr>
              <a:t>behavior</a:t>
            </a:r>
            <a:endParaRPr lang="en-US" sz="2800" dirty="0">
              <a:cs typeface="Arial" charset="0"/>
            </a:endParaRPr>
          </a:p>
          <a:p>
            <a:pPr marL="685800" indent="-228600">
              <a:buFont typeface="Arial" charset="0"/>
              <a:buChar char="•"/>
            </a:pPr>
            <a:r>
              <a:rPr lang="en-US" sz="2800" dirty="0">
                <a:cs typeface="Arial" charset="0"/>
              </a:rPr>
              <a:t>Have poor school </a:t>
            </a:r>
            <a:r>
              <a:rPr lang="en-US" sz="2800" dirty="0" smtClean="0">
                <a:cs typeface="Arial" charset="0"/>
              </a:rPr>
              <a:t>performance</a:t>
            </a:r>
            <a:endParaRPr lang="en-US" sz="2800" dirty="0">
              <a:cs typeface="Arial" charset="0"/>
            </a:endParaRPr>
          </a:p>
          <a:p>
            <a:pPr marL="685800" indent="-228600">
              <a:buFont typeface="Arial" charset="0"/>
              <a:buChar char="•"/>
            </a:pPr>
            <a:r>
              <a:rPr lang="en-US" sz="2800" dirty="0" smtClean="0">
                <a:cs typeface="Arial" charset="0"/>
              </a:rPr>
              <a:t>Be more </a:t>
            </a:r>
            <a:r>
              <a:rPr lang="en-US" sz="2800" dirty="0">
                <a:cs typeface="Arial" charset="0"/>
              </a:rPr>
              <a:t>likely to drop out of </a:t>
            </a:r>
            <a:r>
              <a:rPr lang="en-US" sz="2800" dirty="0" smtClean="0">
                <a:cs typeface="Arial" charset="0"/>
              </a:rPr>
              <a:t>school</a:t>
            </a:r>
            <a:endParaRPr lang="en-US" sz="2800" dirty="0">
              <a:cs typeface="Arial" charset="0"/>
            </a:endParaRPr>
          </a:p>
          <a:p>
            <a:pPr marL="685800" indent="-228600">
              <a:buFont typeface="Arial" charset="0"/>
              <a:buChar char="•"/>
            </a:pPr>
            <a:r>
              <a:rPr lang="en-US" sz="2800" dirty="0" smtClean="0">
                <a:cs typeface="Arial" charset="0"/>
              </a:rPr>
              <a:t>Be more </a:t>
            </a:r>
            <a:r>
              <a:rPr lang="en-US" sz="2800" dirty="0">
                <a:cs typeface="Arial" charset="0"/>
              </a:rPr>
              <a:t>likely to bring weapons to </a:t>
            </a:r>
            <a:r>
              <a:rPr lang="en-US" sz="2800" dirty="0" smtClean="0">
                <a:cs typeface="Arial" charset="0"/>
              </a:rPr>
              <a:t>school</a:t>
            </a:r>
            <a:endParaRPr lang="en-US" sz="2800" dirty="0">
              <a:cs typeface="Arial" charset="0"/>
            </a:endParaRPr>
          </a:p>
        </p:txBody>
      </p:sp>
      <p:sp>
        <p:nvSpPr>
          <p:cNvPr id="9220" name="Footer Placeholder 4"/>
          <p:cNvSpPr>
            <a:spLocks noGrp="1"/>
          </p:cNvSpPr>
          <p:nvPr>
            <p:ph type="ftr" sz="quarter" idx="10"/>
          </p:nvPr>
        </p:nvSpPr>
        <p:spPr>
          <a:xfrm>
            <a:off x="71595" y="5936802"/>
            <a:ext cx="1343025" cy="247650"/>
          </a:xfrm>
          <a:noFill/>
          <a:ln>
            <a:miter lim="800000"/>
            <a:headEnd/>
            <a:tailEnd/>
          </a:ln>
        </p:spPr>
        <p:txBody>
          <a:bodyPr/>
          <a:lstStyle/>
          <a:p>
            <a:r>
              <a:rPr lang="en-US" dirty="0" smtClean="0">
                <a:ea typeface="ＭＳ Ｐゴシック" pitchFamily="34" charset="-128"/>
              </a:rPr>
              <a:t>Citation: 5</a:t>
            </a:r>
            <a:endParaRPr lang="de-DE" dirty="0" smtClean="0">
              <a:ea typeface="ＭＳ Ｐゴシック" pitchFamily="34" charset="-128"/>
            </a:endParaRPr>
          </a:p>
        </p:txBody>
      </p:sp>
      <p:pic>
        <p:nvPicPr>
          <p:cNvPr id="5"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6" name="Picture 5"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
            <a:ext cx="2209800" cy="1088927"/>
          </a:xfrm>
          <a:prstGeom prst="rect">
            <a:avLst/>
          </a:prstGeom>
        </p:spPr>
      </p:pic>
      <p:pic>
        <p:nvPicPr>
          <p:cNvPr id="7" name="Picture 6"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14325" y="147638"/>
            <a:ext cx="6392863" cy="600075"/>
          </a:xfrm>
        </p:spPr>
        <p:txBody>
          <a:bodyPr/>
          <a:lstStyle/>
          <a:p>
            <a:r>
              <a:rPr lang="en-US" sz="4000" dirty="0" smtClean="0"/>
              <a:t>Students Being Bullied</a:t>
            </a:r>
          </a:p>
        </p:txBody>
      </p:sp>
      <p:sp>
        <p:nvSpPr>
          <p:cNvPr id="10243" name="Rectangle 2"/>
          <p:cNvSpPr>
            <a:spLocks noChangeArrowheads="1"/>
          </p:cNvSpPr>
          <p:nvPr/>
        </p:nvSpPr>
        <p:spPr bwMode="auto">
          <a:xfrm>
            <a:off x="-167136" y="988598"/>
            <a:ext cx="8410351" cy="5016758"/>
          </a:xfrm>
          <a:prstGeom prst="rect">
            <a:avLst/>
          </a:prstGeom>
          <a:noFill/>
          <a:ln w="9525">
            <a:noFill/>
            <a:miter lim="800000"/>
            <a:headEnd/>
            <a:tailEnd/>
          </a:ln>
        </p:spPr>
        <p:txBody>
          <a:bodyPr wrap="square">
            <a:spAutoFit/>
          </a:bodyPr>
          <a:lstStyle/>
          <a:p>
            <a:pPr marL="685800" indent="-228600">
              <a:buFont typeface="Arial" charset="0"/>
              <a:buChar char="•"/>
            </a:pPr>
            <a:r>
              <a:rPr lang="en-US" dirty="0"/>
              <a:t>Report losing items such as books, electronics, clothing, or jewelry.</a:t>
            </a:r>
          </a:p>
          <a:p>
            <a:pPr marL="685800" indent="-228600">
              <a:buFont typeface="Arial" charset="0"/>
              <a:buChar char="•"/>
            </a:pPr>
            <a:r>
              <a:rPr lang="en-US" dirty="0"/>
              <a:t>Have unexplained injuries.</a:t>
            </a:r>
          </a:p>
          <a:p>
            <a:pPr marL="685800" indent="-228600">
              <a:buFont typeface="Arial" charset="0"/>
              <a:buChar char="•"/>
            </a:pPr>
            <a:r>
              <a:rPr lang="en-US" dirty="0"/>
              <a:t>Complain frequently of headaches, </a:t>
            </a:r>
            <a:r>
              <a:rPr lang="en-US" dirty="0" smtClean="0"/>
              <a:t>stomach aches</a:t>
            </a:r>
            <a:r>
              <a:rPr lang="en-US" dirty="0"/>
              <a:t>, or feeling sick.</a:t>
            </a:r>
          </a:p>
          <a:p>
            <a:pPr marL="685800" indent="-228600">
              <a:buFont typeface="Arial" charset="0"/>
              <a:buChar char="•"/>
            </a:pPr>
            <a:r>
              <a:rPr lang="en-US" dirty="0"/>
              <a:t>Hurt themselves.</a:t>
            </a:r>
          </a:p>
          <a:p>
            <a:pPr marL="685800" indent="-228600">
              <a:buFont typeface="Arial" charset="0"/>
              <a:buChar char="•"/>
            </a:pPr>
            <a:r>
              <a:rPr lang="en-US" dirty="0"/>
              <a:t>Lose interest in visiting or talking with friends.</a:t>
            </a:r>
          </a:p>
          <a:p>
            <a:pPr marL="685800" indent="-228600">
              <a:buFont typeface="Arial" charset="0"/>
              <a:buChar char="•"/>
            </a:pPr>
            <a:r>
              <a:rPr lang="en-US" dirty="0"/>
              <a:t>Are afraid of going to/from school or other activities with peers.</a:t>
            </a:r>
          </a:p>
          <a:p>
            <a:pPr marL="685800" indent="-228600">
              <a:buFont typeface="Arial" charset="0"/>
              <a:buChar char="•"/>
            </a:pPr>
            <a:r>
              <a:rPr lang="en-US" dirty="0"/>
              <a:t>Appear sad, moody, angry, anxious, or depressed.</a:t>
            </a:r>
          </a:p>
          <a:p>
            <a:pPr marL="685800" indent="-228600">
              <a:buFont typeface="Arial" charset="0"/>
              <a:buChar char="•"/>
            </a:pPr>
            <a:r>
              <a:rPr lang="en-US" dirty="0"/>
              <a:t>Talk about suicide.</a:t>
            </a:r>
          </a:p>
          <a:p>
            <a:pPr marL="685800" indent="-228600">
              <a:buFont typeface="Arial" charset="0"/>
              <a:buChar char="•"/>
            </a:pPr>
            <a:r>
              <a:rPr lang="en-US" dirty="0"/>
              <a:t>Suddenly have fewer friends.</a:t>
            </a:r>
          </a:p>
          <a:p>
            <a:pPr marL="685800" indent="-228600">
              <a:buFont typeface="Arial" charset="0"/>
              <a:buChar char="•"/>
            </a:pPr>
            <a:r>
              <a:rPr lang="en-US" dirty="0"/>
              <a:t>Avoid certain places.</a:t>
            </a:r>
          </a:p>
          <a:p>
            <a:pPr marL="685800" indent="-228600">
              <a:buFont typeface="Arial" charset="0"/>
              <a:buChar char="•"/>
            </a:pPr>
            <a:r>
              <a:rPr lang="en-US" dirty="0"/>
              <a:t>Act differently than </a:t>
            </a:r>
            <a:r>
              <a:rPr lang="en-US" dirty="0" smtClean="0"/>
              <a:t>usual.</a:t>
            </a:r>
          </a:p>
          <a:p>
            <a:pPr marL="685800" indent="-228600">
              <a:buFont typeface="Arial" charset="0"/>
              <a:buChar char="•"/>
            </a:pPr>
            <a:r>
              <a:rPr lang="en-US" dirty="0" smtClean="0"/>
              <a:t>Want to sit near the driver.</a:t>
            </a:r>
          </a:p>
          <a:p>
            <a:pPr marL="685800" indent="-228600">
              <a:buFont typeface="Arial" charset="0"/>
              <a:buChar char="•"/>
            </a:pPr>
            <a:r>
              <a:rPr lang="en-US" dirty="0" smtClean="0"/>
              <a:t>Want to sit with the same “safe” student or group of students all of the time (behind them, in front of them, or surrounded by them).</a:t>
            </a:r>
          </a:p>
          <a:p>
            <a:pPr marL="685800" indent="-228600">
              <a:buFont typeface="Arial" charset="0"/>
              <a:buChar char="•"/>
            </a:pPr>
            <a:r>
              <a:rPr lang="en-US" dirty="0" smtClean="0"/>
              <a:t>Want to sit on the inside seat—not the aisle seat.</a:t>
            </a:r>
          </a:p>
          <a:p>
            <a:pPr marL="685800" indent="-228600">
              <a:buFont typeface="Arial" charset="0"/>
              <a:buChar char="•"/>
            </a:pPr>
            <a:endParaRPr lang="en-US" dirty="0"/>
          </a:p>
        </p:txBody>
      </p:sp>
      <p:sp>
        <p:nvSpPr>
          <p:cNvPr id="10244" name="Footer Placeholder 3"/>
          <p:cNvSpPr>
            <a:spLocks noGrp="1"/>
          </p:cNvSpPr>
          <p:nvPr>
            <p:ph type="ftr" sz="quarter" idx="10"/>
          </p:nvPr>
        </p:nvSpPr>
        <p:spPr>
          <a:xfrm>
            <a:off x="54084" y="5887372"/>
            <a:ext cx="1343025" cy="247650"/>
          </a:xfrm>
          <a:noFill/>
          <a:ln>
            <a:miter lim="800000"/>
            <a:headEnd/>
            <a:tailEnd/>
          </a:ln>
        </p:spPr>
        <p:txBody>
          <a:bodyPr/>
          <a:lstStyle/>
          <a:p>
            <a:r>
              <a:rPr lang="en-US" dirty="0" smtClean="0">
                <a:ea typeface="ＭＳ Ｐゴシック" pitchFamily="34" charset="-128"/>
              </a:rPr>
              <a:t>Citation: 15</a:t>
            </a:r>
            <a:endParaRPr lang="de-DE" dirty="0" smtClean="0">
              <a:ea typeface="ＭＳ Ｐゴシック" pitchFamily="34" charset="-128"/>
            </a:endParaRPr>
          </a:p>
        </p:txBody>
      </p:sp>
      <p:pic>
        <p:nvPicPr>
          <p:cNvPr id="5"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8" name="Picture 7"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9" name="Picture 8"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4000" dirty="0" smtClean="0"/>
              <a:t>Students Who Bully</a:t>
            </a:r>
          </a:p>
        </p:txBody>
      </p:sp>
      <p:sp>
        <p:nvSpPr>
          <p:cNvPr id="11267" name="Rectangle 2"/>
          <p:cNvSpPr>
            <a:spLocks noChangeArrowheads="1"/>
          </p:cNvSpPr>
          <p:nvPr/>
        </p:nvSpPr>
        <p:spPr bwMode="auto">
          <a:xfrm>
            <a:off x="-162234" y="895488"/>
            <a:ext cx="9026012" cy="5386090"/>
          </a:xfrm>
          <a:prstGeom prst="rect">
            <a:avLst/>
          </a:prstGeom>
          <a:noFill/>
          <a:ln w="9525">
            <a:noFill/>
            <a:miter lim="800000"/>
            <a:headEnd/>
            <a:tailEnd/>
          </a:ln>
        </p:spPr>
        <p:txBody>
          <a:bodyPr wrap="square">
            <a:spAutoFit/>
          </a:bodyPr>
          <a:lstStyle/>
          <a:p>
            <a:pPr marL="685800" indent="-228600">
              <a:buFont typeface="Arial" charset="0"/>
              <a:buChar char="•"/>
            </a:pPr>
            <a:r>
              <a:rPr lang="en-US" dirty="0"/>
              <a:t>Become violent with others.</a:t>
            </a:r>
          </a:p>
          <a:p>
            <a:pPr marL="685800" indent="-228600">
              <a:buFont typeface="Arial" charset="0"/>
              <a:buChar char="•"/>
            </a:pPr>
            <a:r>
              <a:rPr lang="en-US" dirty="0"/>
              <a:t>Get into physical or verbal fights with others.</a:t>
            </a:r>
          </a:p>
          <a:p>
            <a:pPr marL="685800" indent="-228600">
              <a:buFont typeface="Arial" charset="0"/>
              <a:buChar char="•"/>
            </a:pPr>
            <a:r>
              <a:rPr lang="en-US" dirty="0"/>
              <a:t>Get in trouble a </a:t>
            </a:r>
            <a:r>
              <a:rPr lang="en-US" dirty="0" smtClean="0"/>
              <a:t>lot, </a:t>
            </a:r>
            <a:r>
              <a:rPr lang="en-US" dirty="0"/>
              <a:t>including being sent to the principal’s office or detention. </a:t>
            </a:r>
          </a:p>
          <a:p>
            <a:pPr marL="685800" indent="-228600">
              <a:buFont typeface="Arial" charset="0"/>
              <a:buChar char="•"/>
            </a:pPr>
            <a:r>
              <a:rPr lang="en-US" dirty="0"/>
              <a:t>Have extra money or new belongings that cannot be explained.</a:t>
            </a:r>
          </a:p>
          <a:p>
            <a:pPr marL="685800" indent="-228600">
              <a:buFont typeface="Arial" charset="0"/>
              <a:buChar char="•"/>
            </a:pPr>
            <a:r>
              <a:rPr lang="en-US" dirty="0" smtClean="0"/>
              <a:t>Are quick </a:t>
            </a:r>
            <a:r>
              <a:rPr lang="en-US" dirty="0"/>
              <a:t>to blame others.</a:t>
            </a:r>
          </a:p>
          <a:p>
            <a:pPr marL="685800" indent="-228600">
              <a:buFont typeface="Arial" charset="0"/>
              <a:buChar char="•"/>
            </a:pPr>
            <a:r>
              <a:rPr lang="en-US" dirty="0"/>
              <a:t>Will not accept responsibility for their actions.</a:t>
            </a:r>
          </a:p>
          <a:p>
            <a:pPr marL="685800" indent="-228600">
              <a:buFont typeface="Arial" charset="0"/>
              <a:buChar char="•"/>
            </a:pPr>
            <a:r>
              <a:rPr lang="en-US" dirty="0"/>
              <a:t>Have friends who bully others.</a:t>
            </a:r>
          </a:p>
          <a:p>
            <a:pPr marL="685800" indent="-228600">
              <a:buFont typeface="Arial" charset="0"/>
              <a:buChar char="•"/>
            </a:pPr>
            <a:r>
              <a:rPr lang="en-US" dirty="0"/>
              <a:t>Need to win or be best at </a:t>
            </a:r>
            <a:r>
              <a:rPr lang="en-US" dirty="0" smtClean="0"/>
              <a:t>everything.</a:t>
            </a:r>
          </a:p>
          <a:p>
            <a:pPr marL="685800" indent="-228600">
              <a:buFont typeface="Arial" charset="0"/>
              <a:buChar char="•"/>
            </a:pPr>
            <a:r>
              <a:rPr lang="en-US" dirty="0" smtClean="0"/>
              <a:t>Try to move near enough to the student being bullied to continue bullying—for example, the bullying student may move near enough so the student being bullied can hear remarks, be touched, or be bothered.</a:t>
            </a:r>
          </a:p>
          <a:p>
            <a:pPr marL="685800" indent="-228600">
              <a:buFont typeface="Arial" charset="0"/>
              <a:buChar char="•"/>
            </a:pPr>
            <a:r>
              <a:rPr lang="en-US" dirty="0" smtClean="0"/>
              <a:t>Vie for attention, talk loudly, wave at the driver in the mirror, or move from seat to seat. </a:t>
            </a:r>
          </a:p>
          <a:p>
            <a:pPr marL="685800" indent="-228600">
              <a:buFont typeface="Arial" charset="0"/>
              <a:buChar char="•"/>
            </a:pPr>
            <a:r>
              <a:rPr lang="en-US" dirty="0" smtClean="0"/>
              <a:t>Watch the driver and change seats to be near the student being bullied when the driver is at an intersection or watching the road. </a:t>
            </a:r>
          </a:p>
          <a:p>
            <a:pPr marL="685800" indent="-228600">
              <a:buFont typeface="Arial" charset="0"/>
              <a:buChar char="•"/>
            </a:pPr>
            <a:endParaRPr lang="en-US" sz="2400" dirty="0"/>
          </a:p>
        </p:txBody>
      </p:sp>
      <p:sp>
        <p:nvSpPr>
          <p:cNvPr id="11268" name="Footer Placeholder 3"/>
          <p:cNvSpPr>
            <a:spLocks noGrp="1"/>
          </p:cNvSpPr>
          <p:nvPr>
            <p:ph type="ftr" sz="quarter" idx="10"/>
          </p:nvPr>
        </p:nvSpPr>
        <p:spPr>
          <a:xfrm>
            <a:off x="73740" y="5951578"/>
            <a:ext cx="1343025" cy="247650"/>
          </a:xfrm>
          <a:noFill/>
          <a:ln>
            <a:miter lim="800000"/>
            <a:headEnd/>
            <a:tailEnd/>
          </a:ln>
        </p:spPr>
        <p:txBody>
          <a:bodyPr/>
          <a:lstStyle/>
          <a:p>
            <a:r>
              <a:rPr lang="en-US" dirty="0" smtClean="0">
                <a:ea typeface="ＭＳ Ｐゴシック" pitchFamily="34" charset="-128"/>
              </a:rPr>
              <a:t>Citation: 15</a:t>
            </a:r>
            <a:endParaRPr lang="de-DE" dirty="0" smtClean="0">
              <a:ea typeface="ＭＳ Ｐゴシック" pitchFamily="34" charset="-128"/>
            </a:endParaRPr>
          </a:p>
        </p:txBody>
      </p:sp>
      <p:pic>
        <p:nvPicPr>
          <p:cNvPr id="5"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8" name="Picture 7"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9" name="Picture 8"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328" y="0"/>
            <a:ext cx="8839200" cy="855663"/>
          </a:xfrm>
          <a:prstGeom prst="rect">
            <a:avLst/>
          </a:prstGeom>
        </p:spPr>
        <p:txBody>
          <a:bodyPr anchor="ctr">
            <a:normAutofit/>
          </a:bodyPr>
          <a:lstStyle/>
          <a:p>
            <a:pPr fontAlgn="auto">
              <a:spcAft>
                <a:spcPts val="0"/>
              </a:spcAft>
              <a:defRPr/>
            </a:pPr>
            <a:r>
              <a:rPr lang="en-US" sz="3200" b="1" dirty="0">
                <a:solidFill>
                  <a:srgbClr val="FFFFFF"/>
                </a:solidFill>
                <a:latin typeface="Arial" pitchFamily="34" charset="0"/>
                <a:ea typeface="+mj-ea"/>
                <a:cs typeface="Arial" pitchFamily="34" charset="0"/>
              </a:rPr>
              <a:t>Creating a Positive Bus Climate</a:t>
            </a:r>
          </a:p>
        </p:txBody>
      </p:sp>
      <p:sp>
        <p:nvSpPr>
          <p:cNvPr id="12291" name="Subtitle 2"/>
          <p:cNvSpPr txBox="1">
            <a:spLocks/>
          </p:cNvSpPr>
          <p:nvPr/>
        </p:nvSpPr>
        <p:spPr bwMode="auto">
          <a:xfrm>
            <a:off x="523484" y="1297855"/>
            <a:ext cx="8305800" cy="4038600"/>
          </a:xfrm>
          <a:prstGeom prst="rect">
            <a:avLst/>
          </a:prstGeom>
          <a:noFill/>
          <a:ln w="9525">
            <a:noFill/>
            <a:miter lim="800000"/>
            <a:headEnd/>
            <a:tailEnd/>
          </a:ln>
        </p:spPr>
        <p:txBody>
          <a:bodyPr/>
          <a:lstStyle/>
          <a:p>
            <a:pPr>
              <a:spcBef>
                <a:spcPts val="1200"/>
              </a:spcBef>
              <a:buFont typeface="Arial" charset="0"/>
              <a:buNone/>
            </a:pPr>
            <a:r>
              <a:rPr lang="en-US" sz="3000" dirty="0">
                <a:cs typeface="Arial" charset="0"/>
              </a:rPr>
              <a:t>Clearly establish with students your expectations for their behavior, what the specific rules are for riding the bus, and the reasons why those rules are in place.</a:t>
            </a:r>
          </a:p>
          <a:p>
            <a:pPr>
              <a:spcBef>
                <a:spcPts val="1200"/>
              </a:spcBef>
              <a:buFont typeface="Arial" charset="0"/>
              <a:buNone/>
            </a:pPr>
            <a:r>
              <a:rPr lang="en-US" sz="3000" dirty="0">
                <a:solidFill>
                  <a:srgbClr val="FF6600"/>
                </a:solidFill>
                <a:cs typeface="Arial" charset="0"/>
              </a:rPr>
              <a:t>Be firm with students but not tough.</a:t>
            </a:r>
          </a:p>
          <a:p>
            <a:pPr>
              <a:spcBef>
                <a:spcPts val="1200"/>
              </a:spcBef>
              <a:buFont typeface="Arial" charset="0"/>
              <a:buNone/>
            </a:pPr>
            <a:r>
              <a:rPr lang="en-US" sz="3000" dirty="0">
                <a:cs typeface="Arial" charset="0"/>
              </a:rPr>
              <a:t>Be courteous and not sarcastic.</a:t>
            </a:r>
          </a:p>
          <a:p>
            <a:pPr>
              <a:spcBef>
                <a:spcPts val="1200"/>
              </a:spcBef>
              <a:buFont typeface="Arial" charset="0"/>
              <a:buNone/>
            </a:pPr>
            <a:r>
              <a:rPr lang="en-US" sz="3000" dirty="0">
                <a:solidFill>
                  <a:srgbClr val="FF6600"/>
                </a:solidFill>
                <a:cs typeface="Arial" charset="0"/>
              </a:rPr>
              <a:t>Treat all students equally and fairly.</a:t>
            </a:r>
          </a:p>
          <a:p>
            <a:pPr>
              <a:spcBef>
                <a:spcPts val="1200"/>
              </a:spcBef>
              <a:buFont typeface="Arial" charset="0"/>
              <a:buNone/>
            </a:pPr>
            <a:r>
              <a:rPr lang="en-US" sz="3000" dirty="0">
                <a:cs typeface="Arial" charset="0"/>
              </a:rPr>
              <a:t>Be consistent.</a:t>
            </a:r>
          </a:p>
          <a:p>
            <a:pPr>
              <a:lnSpc>
                <a:spcPct val="90000"/>
              </a:lnSpc>
              <a:spcBef>
                <a:spcPct val="20000"/>
              </a:spcBef>
              <a:buFont typeface="Arial" charset="0"/>
              <a:buNone/>
            </a:pPr>
            <a:endParaRPr lang="en-US" sz="3000" dirty="0">
              <a:solidFill>
                <a:srgbClr val="898989"/>
              </a:solidFill>
            </a:endParaRPr>
          </a:p>
        </p:txBody>
      </p:sp>
      <p:sp>
        <p:nvSpPr>
          <p:cNvPr id="12292" name="Footer Placeholder 4"/>
          <p:cNvSpPr>
            <a:spLocks noGrp="1"/>
          </p:cNvSpPr>
          <p:nvPr>
            <p:ph type="ftr" sz="quarter" idx="10"/>
          </p:nvPr>
        </p:nvSpPr>
        <p:spPr>
          <a:xfrm>
            <a:off x="56847" y="5958348"/>
            <a:ext cx="1343025" cy="247650"/>
          </a:xfrm>
          <a:noFill/>
          <a:ln>
            <a:miter lim="800000"/>
            <a:headEnd/>
            <a:tailEnd/>
          </a:ln>
        </p:spPr>
        <p:txBody>
          <a:bodyPr/>
          <a:lstStyle/>
          <a:p>
            <a:r>
              <a:rPr lang="en-US" dirty="0" smtClean="0">
                <a:ea typeface="ＭＳ Ｐゴシック" pitchFamily="34" charset="-128"/>
              </a:rPr>
              <a:t>Citation: 9</a:t>
            </a:r>
            <a:endParaRPr lang="de-DE" dirty="0" smtClean="0">
              <a:ea typeface="ＭＳ Ｐゴシック" pitchFamily="34" charset="-128"/>
            </a:endParaRPr>
          </a:p>
        </p:txBody>
      </p:sp>
      <p:pic>
        <p:nvPicPr>
          <p:cNvPr id="5"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7" name="Picture 6"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8" name="Picture 7"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Load">
  <a:themeElements>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PresentationLoa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3127</TotalTime>
  <Words>1239</Words>
  <Application>Microsoft Macintosh PowerPoint</Application>
  <PresentationFormat>On-screen Show (4:3)</PresentationFormat>
  <Paragraphs>161</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PresentationLoad</vt:lpstr>
      <vt:lpstr>PowerPoint Presentation</vt:lpstr>
      <vt:lpstr>PowerPoint Presentation</vt:lpstr>
      <vt:lpstr>PowerPoint Presentation</vt:lpstr>
      <vt:lpstr>PowerPoint Presentation</vt:lpstr>
      <vt:lpstr>PowerPoint Presentation</vt:lpstr>
      <vt:lpstr>PowerPoint Presentation</vt:lpstr>
      <vt:lpstr>Students Being Bullied</vt:lpstr>
      <vt:lpstr>Students Who Bully</vt:lpstr>
      <vt:lpstr>PowerPoint Presentation</vt:lpstr>
      <vt:lpstr>PowerPoint Presentation</vt:lpstr>
      <vt:lpstr>PowerPoint Presentation</vt:lpstr>
      <vt:lpstr>Responding to Bullying Behaviors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Harper, Kristen</dc:creator>
  <dc:description>PresentationLoad.com</dc:description>
  <cp:lastModifiedBy>Jeremy Rubenstein</cp:lastModifiedBy>
  <cp:revision>453</cp:revision>
  <dcterms:created xsi:type="dcterms:W3CDTF">2011-06-03T20:57:40Z</dcterms:created>
  <dcterms:modified xsi:type="dcterms:W3CDTF">2017-12-30T23:15:59Z</dcterms:modified>
</cp:coreProperties>
</file>