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1" r:id="rId2"/>
    <p:sldId id="372" r:id="rId3"/>
    <p:sldId id="373" r:id="rId4"/>
    <p:sldId id="374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7" r:id="rId82"/>
    <p:sldId id="338" r:id="rId83"/>
    <p:sldId id="339" r:id="rId84"/>
    <p:sldId id="340" r:id="rId85"/>
    <p:sldId id="342" r:id="rId86"/>
    <p:sldId id="344" r:id="rId87"/>
    <p:sldId id="346" r:id="rId88"/>
    <p:sldId id="347" r:id="rId89"/>
    <p:sldId id="391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5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slide" Target="slides/slide109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printerSettings" Target="printerSettings/printerSettings1.bin"/><Relationship Id="rId114" Type="http://schemas.openxmlformats.org/officeDocument/2006/relationships/presProps" Target="presProps.xml"/><Relationship Id="rId115" Type="http://schemas.openxmlformats.org/officeDocument/2006/relationships/viewProps" Target="viewProps.xml"/><Relationship Id="rId116" Type="http://schemas.openxmlformats.org/officeDocument/2006/relationships/theme" Target="theme/theme1.xml"/><Relationship Id="rId11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B643-21BF-4EDD-B236-D24ED8ED6B06}" type="datetimeFigureOut">
              <a:rPr lang="en-US" smtClean="0"/>
              <a:t>12/30/17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6C863-0A60-43A5-8203-B384308D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2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E64D-EA49-BD47-A296-EDA5332B4271}" type="datetimeFigureOut">
              <a:rPr lang="en-US" smtClean="0"/>
              <a:t>12/30/17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FB85-3506-E644-B85D-9A38A69F4D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595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E64D-EA49-BD47-A296-EDA5332B4271}" type="datetimeFigureOut">
              <a:rPr lang="en-US" smtClean="0"/>
              <a:t>12/30/17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FB85-3506-E644-B85D-9A38A69F4D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672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8B643-21BF-4EDD-B236-D24ED8ED6B06}" type="datetimeFigureOut">
              <a:rPr lang="en-US" smtClean="0"/>
              <a:t>12/30/17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6C863-0A60-43A5-8203-B384308DB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6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glsen.org/sites/default/files/2011%20National%20School%20Climate%20Survey%20Full%20Report.pdf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2.ed.gov/about/offices/list/ocr/letters/colleague-bullying-201410.pdf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ed.gov/policy/speced/guid/idea/memosdcltrs/bullyingdcl-8-20-13.pdf" TargetMode="External"/><Relationship Id="rId4" Type="http://schemas.openxmlformats.org/officeDocument/2006/relationships/image" Target="../media/image103.jpe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afeschools.info/content/BPRPWhitePaper2014.pdf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traumainformedcareproject.org/resources/SAMHSA%20TIC.pdf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pbullying.gov/blog/2015/04/21/bullying-gets-under-your-skin-health-effects-bullying-children-and-youth" TargetMode="External"/><Relationship Id="rId4" Type="http://schemas.openxmlformats.org/officeDocument/2006/relationships/image" Target="../media/image110.jpe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nces.ed.gov/pubs2015/2015056.pdf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2.ed.gov/about/offices/list/ocr/letters/colleague-201010.pdf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cdc.gov/ViolencePrevention/pdf/Suicide_DataSheet-a.pdf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Bullying Prevention and Response Training and Continuing Education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Online Program</a:t>
            </a:r>
            <a:endParaRPr lang="en-US" dirty="0"/>
          </a:p>
        </p:txBody>
      </p:sp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02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659" y="1600200"/>
            <a:ext cx="8591753" cy="434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3230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Kochenderfer, B. J., &amp; Ladd, G. W. (1996). Peer victimization: Cause or consequence of school 	maladjustment? </a:t>
            </a:r>
            <a:r>
              <a:rPr lang="en-US" sz="1400" i="1" smtClean="0"/>
              <a:t>Child Development</a:t>
            </a:r>
            <a:r>
              <a:rPr lang="en-US" sz="1400" smtClean="0"/>
              <a:t>, </a:t>
            </a:r>
            <a:r>
              <a:rPr lang="en-US" sz="1400" i="1" smtClean="0"/>
              <a:t>67</a:t>
            </a:r>
            <a:r>
              <a:rPr lang="en-US" sz="1400" smtClean="0"/>
              <a:t>, 1305-1317.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Kosciw, J. G., Greytak, E. A., Bartkiewicz, M. J., Boesen, M. J., &amp; Palmer, N. A. GLSEN, 	(2011). </a:t>
            </a:r>
            <a:r>
              <a:rPr lang="en-US" sz="1400" i="1" smtClean="0"/>
              <a:t>The 2011 National School Climate Survey</a:t>
            </a:r>
            <a:r>
              <a:rPr lang="en-US" sz="1400" smtClean="0"/>
              <a:t>. Retrieved from </a:t>
            </a:r>
            <a:br>
              <a:rPr lang="en-US" sz="1400" smtClean="0"/>
            </a:br>
            <a:r>
              <a:rPr lang="en-US" sz="1400" smtClean="0"/>
              <a:t>	</a:t>
            </a:r>
            <a:r>
              <a:rPr lang="en-US" sz="1400" u="sng" smtClean="0">
                <a:solidFill>
                  <a:srgbClr val="0000FF"/>
                </a:solidFill>
                <a:hlinkClick r:id="rId2"/>
              </a:rPr>
              <a:t>http://glsen.org/sites/default/files/2011 National School Climate Survey Full </a:t>
            </a:r>
            <a:r>
              <a:rPr lang="en-US" sz="1400" smtClean="0">
                <a:solidFill>
                  <a:srgbClr val="0000FF"/>
                </a:solidFill>
              </a:rPr>
              <a:t>	</a:t>
            </a:r>
            <a:r>
              <a:rPr lang="en-US" sz="1400" u="sng" smtClean="0">
                <a:solidFill>
                  <a:srgbClr val="0000FF"/>
                </a:solidFill>
                <a:hlinkClick r:id="rId2"/>
              </a:rPr>
              <a:t>Report.pdf.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Kowalski, R. M., &amp; Fedina, C. (2011). Cyber bullying in ADHD and Asperger Syndrome 	populations. </a:t>
            </a:r>
            <a:r>
              <a:rPr lang="en-US" sz="1400" i="1" smtClean="0"/>
              <a:t>Research in Autism Spectrum Disorders</a:t>
            </a:r>
            <a:r>
              <a:rPr lang="en-US" sz="1400" smtClean="0"/>
              <a:t>, </a:t>
            </a:r>
            <a:r>
              <a:rPr lang="en-US" sz="1400" i="1" smtClean="0"/>
              <a:t>5</a:t>
            </a:r>
            <a:r>
              <a:rPr lang="en-US" sz="1400" smtClean="0"/>
              <a:t>, 1201-1208.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Kowalski, R. M., Limber, S., Limber, S. P., &amp; Agatston, P. W. (2012). </a:t>
            </a:r>
            <a:r>
              <a:rPr lang="en-US" sz="1400" i="1" smtClean="0"/>
              <a:t>Cyberbullying: Bullying in the 	digital age</a:t>
            </a:r>
            <a:r>
              <a:rPr lang="en-US" sz="1400" smtClean="0"/>
              <a:t>. New York: Wiley/Blackwell.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5068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Lereya, S. T., Copeland, W. E., Costello, E. J., &amp; Wolke, D. (2015). Adult mental health 	consequences of peer bullying and maltreatment in childhood: two cohorts in two 	countries. </a:t>
            </a:r>
            <a:r>
              <a:rPr lang="en-US" sz="1400" i="1" smtClean="0"/>
              <a:t>The Lancet Psychiatry</a:t>
            </a:r>
            <a:r>
              <a:rPr lang="en-US" sz="1400" smtClean="0"/>
              <a:t>, </a:t>
            </a:r>
            <a:r>
              <a:rPr lang="en-US" sz="1400" i="1" smtClean="0"/>
              <a:t>2</a:t>
            </a:r>
            <a:r>
              <a:rPr lang="en-US" sz="1400" smtClean="0"/>
              <a:t>, 524-531.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Lhamon (2014) Lhamon, C. E., U.S. Department of Education, Office of Civil Rights (2014). Dear 	colleague letter: Responding to bullying of students with disabilities. Retrieved from 	</a:t>
            </a:r>
            <a:r>
              <a:rPr lang="en-US" sz="1400" u="sng" smtClean="0">
                <a:hlinkClick r:id="rId2"/>
              </a:rPr>
              <a:t>http://www2.ed.gov/about/offices/list/ocr/letters/colleague-bullying-201410.pdf</a:t>
            </a:r>
            <a:r>
              <a:rPr lang="en-US" sz="1400" u="sng" smtClean="0"/>
              <a:t/>
            </a:r>
            <a:br>
              <a:rPr lang="en-US" sz="1400" u="sng" smtClean="0"/>
            </a:br>
            <a:r>
              <a:rPr lang="en-US" sz="1400" u="sng" smtClean="0"/>
              <a:t/>
            </a:r>
            <a:br>
              <a:rPr lang="en-US" sz="1400" u="sng" smtClean="0"/>
            </a:br>
            <a:r>
              <a:rPr lang="en-US" sz="1400" smtClean="0"/>
              <a:t>Limber, S. P. &amp; Snyder, M. (2006). What works and doesn’t work in bullying prevention and 	intervention. </a:t>
            </a:r>
            <a:r>
              <a:rPr lang="en-US" sz="1400" i="1" smtClean="0"/>
              <a:t>The State Education Standard</a:t>
            </a:r>
            <a:r>
              <a:rPr lang="en-US" sz="1400" smtClean="0"/>
              <a:t>, July, 24-28.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Luxenberg, H., Limber, S. P., &amp; Olweus, D. (2014). </a:t>
            </a:r>
            <a:r>
              <a:rPr lang="en-US" sz="1400" i="1" smtClean="0"/>
              <a:t>Bullying in U.S. schools: 2013 status report</a:t>
            </a:r>
            <a:r>
              <a:rPr lang="en-US" sz="1400" smtClean="0"/>
              <a:t>. 	Center City, MN: Hazelden Foundation.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Lynn Hawkins, D., Pepler, D. J., &amp; Craig, W. M. (2001). Naturalistic observations of peer 	interventions in bullying. </a:t>
            </a:r>
            <a:r>
              <a:rPr lang="en-US" sz="1400" i="1" smtClean="0"/>
              <a:t>Social Development</a:t>
            </a:r>
            <a:r>
              <a:rPr lang="en-US" sz="1400" smtClean="0"/>
              <a:t>, </a:t>
            </a:r>
            <a:r>
              <a:rPr lang="en-US" sz="1400" i="1" smtClean="0"/>
              <a:t>10</a:t>
            </a:r>
            <a:r>
              <a:rPr lang="en-US" sz="1400" smtClean="0"/>
              <a:t>, 512-527.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597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Magin, P., Adams, J., Heading, G., Pond, D., &amp; Smith, W. (2008). Experiences of appearance-r	elated teasing and bullying in skin diseases and their psychological sequelae: results 	of a qualitative study. </a:t>
            </a:r>
            <a:r>
              <a:rPr lang="en-US" sz="1400" i="1" smtClean="0"/>
              <a:t>Scandinavian Journal of Caring Sciences</a:t>
            </a:r>
            <a:r>
              <a:rPr lang="en-US" sz="1400" smtClean="0"/>
              <a:t>, </a:t>
            </a:r>
            <a:r>
              <a:rPr lang="en-US" sz="1400" i="1" smtClean="0"/>
              <a:t>22</a:t>
            </a:r>
            <a:r>
              <a:rPr lang="en-US" sz="1400" smtClean="0"/>
              <a:t>, 430-436.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GB" sz="1400" smtClean="0"/>
              <a:t>Martlew, M., &amp; Hodson, J. (1991). Children with mild learning difficulties in an integrated and in a 	special school: Comparisons of behaviour, teasing and teachers’ attitudes. </a:t>
            </a:r>
            <a:r>
              <a:rPr lang="en-GB" sz="1400" i="1" smtClean="0"/>
              <a:t>British 	Journal of Educational Psychology, 61</a:t>
            </a:r>
            <a:r>
              <a:rPr lang="en-GB" sz="1400" smtClean="0"/>
              <a:t>, 355-372.</a:t>
            </a:r>
            <a:br>
              <a:rPr lang="en-GB" sz="1400" smtClean="0"/>
            </a:br>
            <a:r>
              <a:rPr lang="en-GB" sz="1400" smtClean="0"/>
              <a:t/>
            </a:r>
            <a:br>
              <a:rPr lang="en-GB" sz="1400" smtClean="0"/>
            </a:br>
            <a:r>
              <a:rPr lang="en-US" sz="1400" smtClean="0"/>
              <a:t>Mepham, S. (2010). Disabled children: The right to feel safe. </a:t>
            </a:r>
            <a:r>
              <a:rPr lang="en-US" sz="1400" i="1" smtClean="0"/>
              <a:t>Child Care in Practice</a:t>
            </a:r>
            <a:r>
              <a:rPr lang="en-US" sz="1400" smtClean="0"/>
              <a:t>, </a:t>
            </a:r>
            <a:r>
              <a:rPr lang="en-US" sz="1400" i="1" smtClean="0"/>
              <a:t>16</a:t>
            </a:r>
            <a:r>
              <a:rPr lang="en-US" sz="1400" smtClean="0"/>
              <a:t>, 19-34.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Merrell, K.W., Gueldner, B.A., Ross, S.W., &amp; Isava, D.M. (2008). How effective are school bullying 	intervention programs? A meta-analysis of intervention research. </a:t>
            </a:r>
            <a:r>
              <a:rPr lang="en-US" sz="1400" i="1" smtClean="0"/>
              <a:t>School Psychology 	Quarterly, 23</a:t>
            </a:r>
            <a:r>
              <a:rPr lang="en-US" sz="1400" smtClean="0"/>
              <a:t>, 26-42.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5838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Mishna, F. (2003). Learning disabilities and bullying: Double jeopardy. </a:t>
            </a:r>
            <a:r>
              <a:rPr lang="en-US" sz="1400" i="1" smtClean="0"/>
              <a:t>Journal of Learning 	Disabilities, 36</a:t>
            </a:r>
            <a:r>
              <a:rPr lang="en-US" sz="1400" smtClean="0"/>
              <a:t>, 336-347. 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Molnar-Main, S. (2014). </a:t>
            </a:r>
            <a:r>
              <a:rPr lang="en-US" sz="1400" i="1" smtClean="0"/>
              <a:t>Integrating bullying prevention and restorative practices in schools: 	Considerations for practitioners and policy-makers.</a:t>
            </a:r>
            <a:r>
              <a:rPr lang="en-US" sz="1400" smtClean="0"/>
              <a:t> Retrieved from 	</a:t>
            </a:r>
            <a:r>
              <a:rPr lang="en-US" sz="1400" u="sng" smtClean="0">
                <a:hlinkClick r:id="rId2"/>
              </a:rPr>
              <a:t>http://www.safeschools.info/content/BPRPWhitePaper2014.pdf</a:t>
            </a:r>
            <a:r>
              <a:rPr lang="en-US" sz="1400" u="sng" smtClean="0"/>
              <a:t/>
            </a:r>
            <a:br>
              <a:rPr lang="en-US" sz="1400" u="sng" smtClean="0"/>
            </a:br>
            <a:r>
              <a:rPr lang="en-US" sz="1400" u="sng" smtClean="0"/>
              <a:t/>
            </a:r>
            <a:br>
              <a:rPr lang="en-US" sz="1400" u="sng" smtClean="0"/>
            </a:br>
            <a:r>
              <a:rPr lang="en-US" sz="1400" smtClean="0"/>
              <a:t>Mulvey, E. P., &amp; Cauffman, E. (2001). The inherent limits of predicting school violence. </a:t>
            </a:r>
            <a:r>
              <a:rPr lang="en-US" sz="1400" i="1" smtClean="0"/>
              <a:t>American 	psychologist</a:t>
            </a:r>
            <a:r>
              <a:rPr lang="en-US" sz="1400" smtClean="0"/>
              <a:t>, </a:t>
            </a:r>
            <a:r>
              <a:rPr lang="en-US" sz="1400" i="1" smtClean="0"/>
              <a:t>56</a:t>
            </a:r>
            <a:r>
              <a:rPr lang="en-US" sz="1400" smtClean="0"/>
              <a:t>, 797-802.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fr-FR" sz="1400" smtClean="0"/>
              <a:t>Musgrove, M., &amp; Yudin, M. K., U. S. Department of Education, Office of Special Education and 	Rehabilitative Services (2013). </a:t>
            </a:r>
            <a:r>
              <a:rPr lang="fr-FR" sz="1400" i="1" smtClean="0"/>
              <a:t>Dear colleague letter : Bullying of students with 	disabilities</a:t>
            </a:r>
            <a:r>
              <a:rPr lang="fr-FR" sz="1400" smtClean="0"/>
              <a:t>. Retrieved from 	</a:t>
            </a:r>
            <a:r>
              <a:rPr lang="fr-FR" sz="1400" u="sng" smtClean="0">
                <a:hlinkClick r:id="rId3"/>
              </a:rPr>
              <a:t>http://www2.ed.gov/policy/speced/guid/idea/memosdcltrs/bullyingdcl-8-20-13.pdf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283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Nansel, T. R., Craig, W., Overpeck, M. D., Saluja, G., &amp; Ruan, W. J. (2004). Cross-national 	consistency in the relationship between bullying behaviors and psychosocial 	adjustment. </a:t>
            </a:r>
            <a:r>
              <a:rPr lang="en-US" sz="1400" i="1" smtClean="0"/>
              <a:t>Archives of Pediatrics &amp; Adolescent Medicine</a:t>
            </a:r>
            <a:r>
              <a:rPr lang="en-US" sz="1400" smtClean="0"/>
              <a:t>, </a:t>
            </a:r>
            <a:r>
              <a:rPr lang="en-US" sz="1400" i="1" smtClean="0"/>
              <a:t>158</a:t>
            </a:r>
            <a:r>
              <a:rPr lang="en-US" sz="1400" smtClean="0"/>
              <a:t>, 730-736.</a:t>
            </a:r>
            <a:br>
              <a:rPr lang="en-US" sz="1400" smtClean="0"/>
            </a:br>
            <a:r>
              <a:rPr lang="en-US" sz="1400" smtClean="0"/>
              <a:t> </a:t>
            </a:r>
            <a:br>
              <a:rPr lang="en-US" sz="1400" smtClean="0"/>
            </a:br>
            <a:r>
              <a:rPr lang="en-US" sz="1400" smtClean="0"/>
              <a:t>Nansel, T. R., Overpeck, M., Pilla, R. S., Ruan, W. J., Simons-Morton, B., &amp; Scheidt, P. (2001). 	Bullying behaviors among US youth: Prevalence and association with psychosocial 	adjustment. </a:t>
            </a:r>
            <a:r>
              <a:rPr lang="en-US" sz="1400" i="1" smtClean="0"/>
              <a:t>Journal of the American Medical Association,</a:t>
            </a:r>
            <a:r>
              <a:rPr lang="en-US" sz="1400" smtClean="0"/>
              <a:t> </a:t>
            </a:r>
            <a:r>
              <a:rPr lang="en-US" sz="1400" i="1" smtClean="0"/>
              <a:t>285</a:t>
            </a:r>
            <a:r>
              <a:rPr lang="en-US" sz="1400" smtClean="0"/>
              <a:t>, 2094-2100.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GB" sz="1400" smtClean="0"/>
              <a:t>Olweus, D. (1993). </a:t>
            </a:r>
            <a:r>
              <a:rPr lang="en-GB" sz="1400" i="1" smtClean="0"/>
              <a:t>Bullying at school: What we know and what we can do. </a:t>
            </a:r>
            <a:r>
              <a:rPr lang="en-GB" sz="1400" smtClean="0"/>
              <a:t>New York: Blackwell.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Olweus, D., &amp; Limber, S. P. (2010). Bullying in school: Evaluation and dissemination of the 	Olweus Bullying Prevention Program. </a:t>
            </a:r>
            <a:r>
              <a:rPr lang="en-US" sz="1400" i="1" smtClean="0"/>
              <a:t>American Journal of Orthopsychiatry</a:t>
            </a:r>
            <a:r>
              <a:rPr lang="en-US" sz="1400" smtClean="0"/>
              <a:t>, </a:t>
            </a:r>
            <a:r>
              <a:rPr lang="en-US" sz="1400" i="1" smtClean="0"/>
              <a:t>80</a:t>
            </a:r>
            <a:r>
              <a:rPr lang="en-US" sz="1400" smtClean="0"/>
              <a:t>, 124-	134.</a:t>
            </a:r>
            <a:br>
              <a:rPr lang="en-US" sz="1400" smtClean="0"/>
            </a:b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2358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Ouellet-Morin, I., Wong, C. C. Y., Danese, A., Pariante, C. M., Papadopoulos, A. S., Mill, J., &amp; 	Arseneault, L. (2013). Increased serotonin transporter gene (SERT) DNA methylation 	is associated with bullying victimization and blunted cortisol response to stress in 	childhood: A longitudinal study of discordant monozygotic twins. </a:t>
            </a:r>
            <a:r>
              <a:rPr lang="en-US" sz="1400" i="1" smtClean="0"/>
              <a:t>Psychological 	Medicine</a:t>
            </a:r>
            <a:r>
              <a:rPr lang="en-US" sz="1400" smtClean="0"/>
              <a:t>, </a:t>
            </a:r>
            <a:r>
              <a:rPr lang="en-US" sz="1400" i="1" smtClean="0"/>
              <a:t>43</a:t>
            </a:r>
            <a:r>
              <a:rPr lang="en-US" sz="1400" smtClean="0"/>
              <a:t>, 1813-1823.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Payne, A. A., Gottfredson, D. C., &amp; Gottfredson, G. D. (2003). Schools as communities: The 	relationships among communal school organization, student bonding, and school 	disorder. </a:t>
            </a:r>
            <a:r>
              <a:rPr lang="en-US" sz="1400" i="1" smtClean="0"/>
              <a:t>Criminology</a:t>
            </a:r>
            <a:r>
              <a:rPr lang="en-US" sz="1400" smtClean="0"/>
              <a:t>, </a:t>
            </a:r>
            <a:r>
              <a:rPr lang="en-US" sz="1400" i="1" smtClean="0"/>
              <a:t>41</a:t>
            </a:r>
            <a:r>
              <a:rPr lang="en-US" sz="1400" smtClean="0"/>
              <a:t>, 749-778.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Pellegrini, A. D. (1998).  Bullies and victims in school: A review and call for research.  </a:t>
            </a:r>
            <a:r>
              <a:rPr lang="en-US" sz="1400" i="1" smtClean="0"/>
              <a:t>Journal of 	Applied Developmental Psychology, 19</a:t>
            </a:r>
            <a:r>
              <a:rPr lang="en-US" sz="1400" smtClean="0"/>
              <a:t>, 165-176.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GB" sz="1400" smtClean="0"/>
              <a:t>Pellegrini, A. D., &amp; Bartini, M. (2000). An empirical comparison of methods of sampling 	aggression and victimization in school settings. </a:t>
            </a:r>
            <a:r>
              <a:rPr lang="en-GB" sz="1400" i="1" smtClean="0"/>
              <a:t>Journal of Educational Psychology, 	92</a:t>
            </a:r>
            <a:r>
              <a:rPr lang="en-GB" sz="1400" smtClean="0"/>
              <a:t>, 360-366.</a:t>
            </a:r>
            <a:endParaRPr lang="en-US" sz="1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1520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Puhl, R. M., Luedicke, J., &amp; Heuer, C. (2011). Weight‐Based Victimization Toward Overweight 	Adolescents: Observations and Reactions of Peers. </a:t>
            </a:r>
            <a:r>
              <a:rPr lang="en-US" sz="1400" i="1" smtClean="0"/>
              <a:t>Journal of School Health</a:t>
            </a:r>
            <a:r>
              <a:rPr lang="en-US" sz="1400" smtClean="0"/>
              <a:t>, </a:t>
            </a:r>
            <a:r>
              <a:rPr lang="en-US" sz="1400" i="1" smtClean="0"/>
              <a:t>81</a:t>
            </a:r>
            <a:r>
              <a:rPr lang="en-US" sz="1400" smtClean="0"/>
              <a:t>, 	696-703.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Reijntjes, A., Kamphuis, J. H., Prinzie, P., &amp; Telch, M. (2010). Peer victimization and internalizing 	problems in children: A meta-analysis of longitudinal studies. </a:t>
            </a:r>
            <a:r>
              <a:rPr lang="en-US" sz="1400" i="1" smtClean="0"/>
              <a:t>Child Abuse &amp; Neglect, 	34</a:t>
            </a:r>
            <a:r>
              <a:rPr lang="en-US" sz="1400" smtClean="0"/>
              <a:t>, 244-252. 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Reijntjes, A., Kamphuis, J. H., Prinzie, P., Boelen, P. A., Van der Schoot, M., &amp; Telch, M. J. (2011). 	Prospective linkages between peer victimization and externalizing problems in 	children: A meta‐analysis. </a:t>
            </a:r>
            <a:r>
              <a:rPr lang="en-US" sz="1400" i="1" smtClean="0"/>
              <a:t>Aggressive Behavior</a:t>
            </a:r>
            <a:r>
              <a:rPr lang="en-US" sz="1400" smtClean="0"/>
              <a:t>, </a:t>
            </a:r>
            <a:r>
              <a:rPr lang="en-US" sz="1400" i="1" smtClean="0"/>
              <a:t>37</a:t>
            </a:r>
            <a:r>
              <a:rPr lang="en-US" sz="1400" smtClean="0"/>
              <a:t>, 215-222.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Rigby, K. &amp; Slee, P. T. (1993). Dimensions of interpersonal relation among Australian children and 	implications for psychological well-being. </a:t>
            </a:r>
            <a:r>
              <a:rPr lang="en-US" sz="1400" i="1" smtClean="0"/>
              <a:t>British Journal of Educational Psychology, 	133</a:t>
            </a:r>
            <a:r>
              <a:rPr lang="en-US" sz="1400" smtClean="0"/>
              <a:t>, 33-42.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5999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Storch, E. A., Roth, D. A., Coles, M. E., Heimberg, R. G., Bravata, E. A., &amp; Moser, J. (2004). The 	measurement and impact of childhood teasing in a sample of young adults. </a:t>
            </a:r>
            <a:r>
              <a:rPr lang="en-US" sz="1400" i="1" smtClean="0"/>
              <a:t>Journal of 	Anxiety Disorders</a:t>
            </a:r>
            <a:r>
              <a:rPr lang="en-US" sz="1400" smtClean="0"/>
              <a:t>, </a:t>
            </a:r>
            <a:r>
              <a:rPr lang="en-US" sz="1400" i="1" smtClean="0"/>
              <a:t>18</a:t>
            </a:r>
            <a:r>
              <a:rPr lang="en-US" sz="1400" smtClean="0"/>
              <a:t>, 681-694.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Substance Abuse and Mental Health Services Administration (2014). </a:t>
            </a:r>
            <a:r>
              <a:rPr lang="en-US" sz="1400" i="1" smtClean="0"/>
              <a:t>SAMHSA’s Concept of 	Trauma and Guidance for a Trauma-Informed Approach</a:t>
            </a:r>
            <a:r>
              <a:rPr lang="en-US" sz="1400" smtClean="0"/>
              <a:t>. Rockville, MD: Substance 	Abuse and Mental Health Services Administration.  Retrieved from 	</a:t>
            </a:r>
            <a:r>
              <a:rPr lang="en-US" sz="1400" u="sng" smtClean="0">
                <a:hlinkClick r:id="rId2"/>
              </a:rPr>
              <a:t>http://www.traumainformedcareproject.org/resources/SAMHSA%20TIC.pdf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Sugden, K., Arseneault, L., Harrington, H., Moffitt, T. E., Williams, B., &amp; Caspi, A. (2010). 	Serotonin transporter gene moderates the development of emotional problems among 	children following bullying victimization. </a:t>
            </a:r>
            <a:r>
              <a:rPr lang="en-US" sz="1400" i="1" smtClean="0"/>
              <a:t>Journal of the American Academy of Child &amp; 	Adolescent Psychiatry</a:t>
            </a:r>
            <a:r>
              <a:rPr lang="en-US" sz="1400" smtClean="0"/>
              <a:t>, </a:t>
            </a:r>
            <a:r>
              <a:rPr lang="en-US" sz="1400" i="1" smtClean="0"/>
              <a:t>49</a:t>
            </a:r>
            <a:r>
              <a:rPr lang="en-US" sz="1400" smtClean="0"/>
              <a:t>, 830-840.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Swearer, S. M., &amp; Doll, B. (2001). Bullying in schools: An ecological framework. </a:t>
            </a:r>
            <a:r>
              <a:rPr lang="en-US" sz="1400" i="1" smtClean="0"/>
              <a:t>Journal of 	Emotional Abuse</a:t>
            </a:r>
            <a:r>
              <a:rPr lang="en-US" sz="1400" smtClean="0"/>
              <a:t>, </a:t>
            </a:r>
            <a:r>
              <a:rPr lang="en-US" sz="1400" i="1" smtClean="0"/>
              <a:t>2</a:t>
            </a:r>
            <a:r>
              <a:rPr lang="en-US" sz="1400" smtClean="0"/>
              <a:t>, 7-23.</a:t>
            </a:r>
            <a:endParaRPr lang="en-US" sz="1400" dirty="0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1756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Swearer, S. M., Espelage, D. L., Koenig, B., Berry, B., Collins, A., &amp; Lembeck, P. (2012). A social-	ecological model of bullying prevention and intervention in early adolescence. In S. R. 	Jimerson, A. B. Nickerson, M. J. Mayer, &amp; M. J. Furlong (Eds.), </a:t>
            </a:r>
            <a:r>
              <a:rPr lang="en-US" sz="1400" i="1" smtClean="0"/>
              <a:t>Handbook of school 	violence and school safety: International research and practice</a:t>
            </a:r>
            <a:r>
              <a:rPr lang="en-US" sz="1400" smtClean="0"/>
              <a:t> (pp. 333-355). New 	York: Routledge.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Swearer, S. M., Espelage, D. L., Vaillancourt, T., &amp; Hymel, S. (2010). What can be done about 	school bullying? Linking research to educational practice. </a:t>
            </a:r>
            <a:r>
              <a:rPr lang="en-US" sz="1400" i="1" smtClean="0"/>
              <a:t>Educational Researcher</a:t>
            </a:r>
            <a:r>
              <a:rPr lang="en-US" sz="1400" smtClean="0"/>
              <a:t>, 	</a:t>
            </a:r>
            <a:r>
              <a:rPr lang="en-US" sz="1400" i="1" smtClean="0"/>
              <a:t>39</a:t>
            </a:r>
            <a:r>
              <a:rPr lang="en-US" sz="1400" smtClean="0"/>
              <a:t>, 38-47.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Trach, J., Hymel, S., Waterhouse, T., &amp; Neale, K. (2010). Bystander responses to school bullying: 	A cross-sectional investigation of grade and sex differences. </a:t>
            </a:r>
            <a:r>
              <a:rPr lang="en-US" sz="1400" i="1" smtClean="0"/>
              <a:t>Canadian Journal of 	School Psychology</a:t>
            </a:r>
            <a:r>
              <a:rPr lang="en-US" sz="1400" smtClean="0"/>
              <a:t>, </a:t>
            </a:r>
            <a:r>
              <a:rPr lang="en-US" sz="1400" i="1" smtClean="0"/>
              <a:t>25</a:t>
            </a:r>
            <a:r>
              <a:rPr lang="en-US" sz="1400" smtClean="0"/>
              <a:t>, 114-130.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Ttofi, M. M. &amp; Farrington, D. P. (2009). What works in preventing bullying: Effective elements of 	anti-bullying programmes. </a:t>
            </a:r>
            <a:r>
              <a:rPr lang="en-US" sz="1400" i="1" smtClean="0"/>
              <a:t>Journal of Aggression, Conflict and Peace Research, 1</a:t>
            </a:r>
            <a:r>
              <a:rPr lang="en-US" sz="1400" smtClean="0"/>
              <a:t>, 13-	24.</a:t>
            </a:r>
            <a:br>
              <a:rPr lang="en-US" sz="1400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570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Ttofi, M. M. &amp; Farrington, D.P. (2011). Effectiveness of school-based programs to reduce bullying: 	A systematic meta-analytic review. </a:t>
            </a:r>
            <a:r>
              <a:rPr lang="en-US" sz="1400" i="1" smtClean="0"/>
              <a:t>Journal of Experimental Criminology, 7</a:t>
            </a:r>
            <a:r>
              <a:rPr lang="en-US" sz="1400" smtClean="0"/>
              <a:t>, 27-56.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Ttofi, M. M., Farrington, D. P., Lösel, F., &amp; Loeber, R. (2011a). Do the victims of school bullies 	tend to become depressed later in life? A systematic review and meta-analysis of 	longitudinal studies. </a:t>
            </a:r>
            <a:r>
              <a:rPr lang="en-US" sz="1400" i="1" smtClean="0"/>
              <a:t>Journal of Aggression, Conflict and Peace Research</a:t>
            </a:r>
            <a:r>
              <a:rPr lang="en-US" sz="1400" smtClean="0"/>
              <a:t>, </a:t>
            </a:r>
            <a:r>
              <a:rPr lang="en-US" sz="1400" i="1" smtClean="0"/>
              <a:t>3</a:t>
            </a:r>
            <a:r>
              <a:rPr lang="en-US" sz="1400" smtClean="0"/>
              <a:t>, 63-73.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Ttofi, M. M., Farrington, D. P., Lösel, F., &amp; Loeber, R. (2011b). The predictive efficiency of school 	bullying versus later offending: A systematic/meta-analytic review of longitudinal 	studies. </a:t>
            </a:r>
            <a:r>
              <a:rPr lang="en-US" sz="1400" i="1" smtClean="0"/>
              <a:t>Criminal Behaviour and Mental Health, 21</a:t>
            </a:r>
            <a:r>
              <a:rPr lang="en-US" sz="1400" smtClean="0"/>
              <a:t>, 80-89. 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Twyman, K. A., Saylor, C. F., Saia, D., Macias, M. M., Taylor, L. A., &amp; Spratt, E. (2010). Bullying 	and ostracism experiences in children with special health care needs. </a:t>
            </a:r>
            <a:r>
              <a:rPr lang="en-US" sz="1400" i="1" smtClean="0"/>
              <a:t>Journal of 	Developmental &amp; Behavioral Pediatrics, 31</a:t>
            </a:r>
            <a:r>
              <a:rPr lang="en-US" sz="1400" smtClean="0"/>
              <a:t>, 1-8.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U.S. Department of Education (2011). </a:t>
            </a:r>
            <a:r>
              <a:rPr lang="en-US" sz="1400" i="1" smtClean="0"/>
              <a:t>Analysis of state bullying laws and policies</a:t>
            </a:r>
            <a:r>
              <a:rPr lang="en-US" sz="1400" smtClean="0"/>
              <a:t>. Washington, 	DC: Author.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35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0200"/>
            <a:ext cx="9144000" cy="427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2471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U.S. Department of Education (2014). </a:t>
            </a:r>
            <a:r>
              <a:rPr lang="en-US" sz="1400" i="1" smtClean="0"/>
              <a:t>Guiding principles: A resource guide for improving school 	climate and discipline</a:t>
            </a:r>
            <a:r>
              <a:rPr lang="en-US" sz="1400" smtClean="0"/>
              <a:t>. Washington, DC: Author.</a:t>
            </a:r>
            <a:br>
              <a:rPr lang="en-US" sz="1400" smtClean="0"/>
            </a:br>
            <a:r>
              <a:rPr lang="en-US" sz="1400" smtClean="0"/>
              <a:t> </a:t>
            </a:r>
            <a:br>
              <a:rPr lang="en-US" sz="1400" smtClean="0"/>
            </a:br>
            <a:r>
              <a:rPr lang="en-US" sz="1400" smtClean="0"/>
              <a:t> </a:t>
            </a:r>
            <a:r>
              <a:rPr lang="en-US" sz="1400" i="1" smtClean="0"/>
              <a:t>U.S. Department of Education (2015). Student reports of bullying and cyber-bullying: Results 	from the 2013 School Crime Supplement to the National Crime Victimization Survey. 	</a:t>
            </a:r>
            <a:r>
              <a:rPr lang="en-US" sz="1400" smtClean="0"/>
              <a:t>Retrieved from: </a:t>
            </a:r>
            <a:r>
              <a:rPr lang="en-US" sz="1400" u="sng" smtClean="0">
                <a:hlinkClick r:id="rId2"/>
              </a:rPr>
              <a:t>http://nces.ed.gov/pubs2015/2015056.pdf</a:t>
            </a:r>
            <a:r>
              <a:rPr lang="en-US" sz="1400" smtClean="0"/>
              <a:t>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Vaillancourt, T. and Edgerton, E. (April, 2015). </a:t>
            </a:r>
            <a:r>
              <a:rPr lang="en-US" sz="1400" i="1" smtClean="0"/>
              <a:t>Bullying gets under your skin: Health effects of 	bullying on children and youth</a:t>
            </a:r>
            <a:r>
              <a:rPr lang="en-US" sz="1400" smtClean="0"/>
              <a:t>. Retrieved from: 	</a:t>
            </a:r>
            <a:r>
              <a:rPr lang="en-US" sz="1400" u="sng" smtClean="0">
                <a:hlinkClick r:id="rId3"/>
              </a:rPr>
              <a:t>http://www.stopbullying.gov/blog/2015/04/21/bullying-gets-under-your-skin-health-</a:t>
            </a:r>
            <a:r>
              <a:rPr lang="en-US" sz="1400" smtClean="0"/>
              <a:t>	</a:t>
            </a:r>
            <a:r>
              <a:rPr lang="en-US" sz="1400" u="sng" smtClean="0">
                <a:hlinkClick r:id="rId3"/>
              </a:rPr>
              <a:t>effects-bullying-children-and-youth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Wang, J., Iannotti, R. J., &amp; Luk, J. W. (2010). Bullying victimization among underweight and 	overweight US youth: Differential associations for boys and girls. </a:t>
            </a:r>
            <a:r>
              <a:rPr lang="en-US" sz="1400" i="1" smtClean="0"/>
              <a:t>Journal of 	Adolescent Health</a:t>
            </a:r>
            <a:r>
              <a:rPr lang="en-US" sz="1400" smtClean="0"/>
              <a:t>, </a:t>
            </a:r>
            <a:r>
              <a:rPr lang="en-US" sz="1400" i="1" smtClean="0"/>
              <a:t>47</a:t>
            </a:r>
            <a:r>
              <a:rPr lang="en-US" sz="1400" smtClean="0"/>
              <a:t>, 99-101.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6780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Whitney, I., &amp; Smith, P. K. (1993). A survey of the nature and extent of bullying in junior/middle 	and secondary schools. </a:t>
            </a:r>
            <a:r>
              <a:rPr lang="en-US" sz="1400" i="1" smtClean="0"/>
              <a:t>Educational Research</a:t>
            </a:r>
            <a:r>
              <a:rPr lang="en-US" sz="1400" smtClean="0"/>
              <a:t>, </a:t>
            </a:r>
            <a:r>
              <a:rPr lang="en-US" sz="1400" i="1" smtClean="0"/>
              <a:t>35</a:t>
            </a:r>
            <a:r>
              <a:rPr lang="en-US" sz="1400" smtClean="0"/>
              <a:t>, 3-25.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Wiener, J., &amp; Mak, M. (2009). Peer victimization in children with Attention‐Deficit/Hyperactivity 	Disorder. </a:t>
            </a:r>
            <a:r>
              <a:rPr lang="en-US" sz="1400" i="1" smtClean="0"/>
              <a:t>Psychology in the Schools</a:t>
            </a:r>
            <a:r>
              <a:rPr lang="en-US" sz="1400" smtClean="0"/>
              <a:t>, </a:t>
            </a:r>
            <a:r>
              <a:rPr lang="en-US" sz="1400" i="1" smtClean="0"/>
              <a:t>46</a:t>
            </a:r>
            <a:r>
              <a:rPr lang="en-US" sz="1400" smtClean="0"/>
              <a:t>, 116-131.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Wilkins, N., Tsao, B., Hertz, M., Davis, R., Klevens, J. (2014). </a:t>
            </a:r>
            <a:r>
              <a:rPr lang="en-US" sz="1400" i="1" smtClean="0"/>
              <a:t>Connecting the dots: An overview 	of the links among multiple forms of violence</a:t>
            </a:r>
            <a:r>
              <a:rPr lang="en-US" sz="1400" smtClean="0"/>
              <a:t>. Atlanta, GA: National Center for Injury 	Prevention and Control, Centers for Disease Control and Prevention.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 </a:t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08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794" y="1600200"/>
            <a:ext cx="8538207" cy="464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92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47" y="1600200"/>
            <a:ext cx="8788253" cy="430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18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794" y="1590591"/>
            <a:ext cx="8556311" cy="404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34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95" y="1469351"/>
            <a:ext cx="8427562" cy="447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08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069" y="1618770"/>
            <a:ext cx="8779131" cy="453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69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2876"/>
            <a:ext cx="9144000" cy="451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00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  <p:pic>
        <p:nvPicPr>
          <p:cNvPr id="6" name="Picture 5" descr="Screen Shot 2017-12-30 at 4.26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849599"/>
            <a:ext cx="8845977" cy="409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48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Screen Shot 2017-12-30 at 4.28.37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70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0200"/>
            <a:ext cx="9144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97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  <p:pic>
        <p:nvPicPr>
          <p:cNvPr id="7" name="Content Placeholder 6" descr="Screen Shot 2017-12-30 at 4.30.12 PM.pn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6645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How are children and youth bullied?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24600"/>
            <a:ext cx="9144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81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smtClean="0">
                <a:solidFill>
                  <a:srgbClr val="069BB7"/>
                </a:solidFill>
              </a:rPr>
              <a:t>Finding #2: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There are Similarities and Differences Among Boys </a:t>
            </a:r>
            <a:br>
              <a:rPr lang="en-US" smtClean="0"/>
            </a:br>
            <a:r>
              <a:rPr lang="en-US" smtClean="0"/>
              <a:t>and Girls in Their Experiences With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24600"/>
            <a:ext cx="9144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7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mtClean="0"/>
              <a:t>Boys’ and Girls’ Experiences of Being Bullied and Bullying Others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91200"/>
            <a:ext cx="9144000" cy="1066800"/>
          </a:xfrm>
          <a:prstGeom prst="rect">
            <a:avLst/>
          </a:prstGeom>
        </p:spPr>
      </p:pic>
      <p:pic>
        <p:nvPicPr>
          <p:cNvPr id="5" name="Picture 4" descr="Screen Shot 2017-08-02 at 11.19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5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mtClean="0"/>
              <a:t>Boys’ and Girls’ Experiences of Being Bullied and Bullying Others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7" name="Picture 6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91200"/>
            <a:ext cx="9144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7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smtClean="0">
                <a:solidFill>
                  <a:srgbClr val="069BB7"/>
                </a:solidFill>
              </a:rPr>
              <a:t>Finding #3: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Children’s Experiences with Bullying Vary by Age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20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9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Age Trends in the Frequency </a:t>
            </a:r>
            <a:br>
              <a:rPr lang="en-US" smtClean="0"/>
            </a:br>
            <a:r>
              <a:rPr lang="en-US" smtClean="0"/>
              <a:t>of Being Bullied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63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smtClean="0">
                <a:solidFill>
                  <a:srgbClr val="069BB7"/>
                </a:solidFill>
              </a:rPr>
              <a:t>Finding #4: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There Are Multiple Risk Factors and Protective Factors </a:t>
            </a:r>
            <a:br>
              <a:rPr lang="en-US" smtClean="0"/>
            </a:br>
            <a:r>
              <a:rPr lang="en-US" smtClean="0"/>
              <a:t>for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03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Risk Factors for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75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Examples of </a:t>
            </a:r>
            <a:r>
              <a:rPr lang="en-US" smtClean="0">
                <a:solidFill>
                  <a:schemeClr val="bg2">
                    <a:lumMod val="50000"/>
                  </a:schemeClr>
                </a:solidFill>
              </a:rPr>
              <a:t>Individual Factors </a:t>
            </a:r>
            <a:r>
              <a:rPr lang="en-US" smtClean="0">
                <a:solidFill>
                  <a:schemeClr val="accent2"/>
                </a:solidFill>
              </a:rPr>
              <a:t/>
            </a:r>
            <a:br>
              <a:rPr lang="en-US" smtClean="0">
                <a:solidFill>
                  <a:schemeClr val="accent2"/>
                </a:solidFill>
              </a:rPr>
            </a:br>
            <a:r>
              <a:rPr lang="en-US" smtClean="0"/>
              <a:t>Related to Involvement in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67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99117"/>
            <a:ext cx="9144000" cy="440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79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Examples of </a:t>
            </a:r>
            <a:r>
              <a:rPr lang="en-US" smtClean="0">
                <a:solidFill>
                  <a:srgbClr val="660066"/>
                </a:solidFill>
              </a:rPr>
              <a:t>Peer Factors </a:t>
            </a:r>
            <a:br>
              <a:rPr lang="en-US" smtClean="0">
                <a:solidFill>
                  <a:srgbClr val="660066"/>
                </a:solidFill>
              </a:rPr>
            </a:br>
            <a:r>
              <a:rPr lang="en-US" smtClean="0"/>
              <a:t>Related to Involvement in Bullying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28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Examples of 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</a:rPr>
              <a:t>Family Factors </a:t>
            </a:r>
            <a:br>
              <a:rPr lang="en-US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mtClean="0"/>
              <a:t>Related to Involvement in Bullying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93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Examples of </a:t>
            </a:r>
            <a:r>
              <a:rPr lang="en-US" smtClean="0">
                <a:solidFill>
                  <a:schemeClr val="accent3"/>
                </a:solidFill>
              </a:rPr>
              <a:t>School Factors </a:t>
            </a:r>
            <a:br>
              <a:rPr lang="en-US" smtClean="0">
                <a:solidFill>
                  <a:schemeClr val="accent3"/>
                </a:solidFill>
              </a:rPr>
            </a:br>
            <a:r>
              <a:rPr lang="en-US" smtClean="0"/>
              <a:t>Related to Involvement in Bullying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8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Examples of </a:t>
            </a:r>
            <a:r>
              <a:rPr lang="en-US" smtClean="0">
                <a:solidFill>
                  <a:schemeClr val="accent1"/>
                </a:solidFill>
              </a:rPr>
              <a:t>Community </a:t>
            </a:r>
            <a:r>
              <a:rPr lang="en-US" smtClean="0"/>
              <a:t>Factors Related to Involvement in Bullying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13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Protective Factors for Bullying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30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Protective Community Factors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31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smtClean="0">
                <a:solidFill>
                  <a:srgbClr val="069BB7"/>
                </a:solidFill>
              </a:rPr>
              <a:t>Finding #5: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Although Any Child May </a:t>
            </a:r>
            <a:br>
              <a:rPr lang="en-US" smtClean="0"/>
            </a:br>
            <a:r>
              <a:rPr lang="en-US" smtClean="0"/>
              <a:t>be Targeted, Some Are at Particular Risk of Being Bullied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15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Children and Youth At Higher Risk </a:t>
            </a:r>
            <a:br>
              <a:rPr lang="en-US" smtClean="0"/>
            </a:br>
            <a:r>
              <a:rPr lang="en-US" smtClean="0"/>
              <a:t>for Being Bullied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06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smtClean="0">
                <a:solidFill>
                  <a:srgbClr val="069BB7"/>
                </a:solidFill>
              </a:rPr>
              <a:t>Finding #6: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Bullying Can Affect the Health, Mental Health, and Academic Well-Being of Children </a:t>
            </a:r>
            <a:br>
              <a:rPr lang="en-US" smtClean="0"/>
            </a:br>
            <a:r>
              <a:rPr lang="en-US" smtClean="0"/>
              <a:t>Who are Targeted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487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Effects on Bullied Children and Youth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61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9834"/>
            <a:ext cx="9144000" cy="45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783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Biological Mechanisms Associated with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340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Biological Mechanisms Associated with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902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smtClean="0">
                <a:solidFill>
                  <a:srgbClr val="069BB7"/>
                </a:solidFill>
              </a:rPr>
              <a:t>Finding #7: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Children Who Bully Are More Likely Than Others to Be Engaged in Other Antisocial Behavior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063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mtClean="0"/>
              <a:t>Concern for Children Who Bully:</a:t>
            </a:r>
            <a:br>
              <a:rPr lang="en-US" b="1" smtClean="0"/>
            </a:b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4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smtClean="0"/>
              <a:t>Concern for Children Who Bully:</a:t>
            </a:r>
            <a:br>
              <a:rPr lang="en-US" b="1" smtClean="0"/>
            </a:b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4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smtClean="0">
                <a:solidFill>
                  <a:srgbClr val="069BB7"/>
                </a:solidFill>
              </a:rPr>
              <a:t>Finding #8: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Many Children </a:t>
            </a:r>
            <a:br>
              <a:rPr lang="en-US" smtClean="0"/>
            </a:br>
            <a:r>
              <a:rPr lang="en-US" smtClean="0"/>
              <a:t>Do Not Report Bullying Experiences to Adults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358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Likelihood of Reporting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37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Likelihood of Reporting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718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smtClean="0">
                <a:solidFill>
                  <a:srgbClr val="069BB7"/>
                </a:solidFill>
              </a:rPr>
              <a:t>Finding #9: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Many Children and Youth </a:t>
            </a:r>
            <a:br>
              <a:rPr lang="en-US" smtClean="0"/>
            </a:br>
            <a:r>
              <a:rPr lang="en-US" smtClean="0"/>
              <a:t>Are Concerned About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583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Peers’ Attitudes and Responses </a:t>
            </a:r>
            <a:br>
              <a:rPr lang="en-US" smtClean="0"/>
            </a:br>
            <a:r>
              <a:rPr lang="en-US" smtClean="0"/>
              <a:t>to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98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00" y="1862667"/>
            <a:ext cx="88900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401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smtClean="0">
                <a:solidFill>
                  <a:srgbClr val="069BB7"/>
                </a:solidFill>
              </a:rPr>
              <a:t>Finding #10: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A Variety of Laws in the U.S. Address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405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Federal Laws and </a:t>
            </a:r>
            <a:br>
              <a:rPr lang="en-US" smtClean="0"/>
            </a:br>
            <a:r>
              <a:rPr lang="en-US" smtClean="0"/>
              <a:t>Bullying and Harassment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918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School Districts and Federal Civil Rights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834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State Anti-Bullying Laws and Policies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590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State Anti-Bullying Laws and Policies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347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Chapter Check-in: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628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Chapter Check-in: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376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051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Misdirection #1: </a:t>
            </a:r>
            <a:br>
              <a:rPr lang="en-US" smtClean="0"/>
            </a:br>
            <a:r>
              <a:rPr lang="en-US" smtClean="0"/>
              <a:t>Zero Tolerance for Bullying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533400"/>
          </a:xfrm>
          <a:prstGeom prst="rect">
            <a:avLst/>
          </a:prstGeom>
        </p:spPr>
      </p:pic>
      <p:pic>
        <p:nvPicPr>
          <p:cNvPr id="6" name="Picture 5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0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Misdirection #2: Conflict Resolution and Peer Mediation 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3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1533"/>
            <a:ext cx="8974667" cy="467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401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Misdirection #2: Conflict Resolution and Peer Mediation 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Misdirection #3: </a:t>
            </a:r>
            <a:br>
              <a:rPr lang="en-US" smtClean="0"/>
            </a:br>
            <a:r>
              <a:rPr lang="en-US" smtClean="0"/>
              <a:t>Group Therapeutic Treatment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7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3600"/>
              </a:lnSpc>
            </a:pPr>
            <a:r>
              <a:rPr lang="en-US" smtClean="0"/>
              <a:t>Misdirection #4: Overstating or Simplifying the Relationship Between Bullying and Suicide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6096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4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3600"/>
              </a:lnSpc>
            </a:pPr>
            <a:r>
              <a:rPr lang="en-US" smtClean="0"/>
              <a:t>Misdirection #4: Overstating or Simplifying the Relationship Between Bullying and Suicide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6858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Misdirection #5: Simple, Short-Term Solutions</a:t>
            </a:r>
            <a:br>
              <a:rPr lang="en-US" smtClean="0"/>
            </a:b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5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Chapter Check-in: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216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Chapter Check-in: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08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6096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175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69BB7"/>
                </a:solidFill>
              </a:rPr>
              <a:t>#1: </a:t>
            </a:r>
            <a:r>
              <a:rPr lang="en-US" smtClean="0"/>
              <a:t>Focus on the Social Climate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912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69BB7"/>
                </a:solidFill>
              </a:rPr>
              <a:t>#2: </a:t>
            </a:r>
            <a:r>
              <a:rPr lang="en-US" smtClean="0"/>
              <a:t>Conduct Community-Wide </a:t>
            </a:r>
            <a:br>
              <a:rPr lang="en-US" smtClean="0"/>
            </a:br>
            <a:r>
              <a:rPr lang="en-US" smtClean="0"/>
              <a:t>Assessments of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39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103" y="1247922"/>
            <a:ext cx="8729564" cy="469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959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69BB7"/>
                </a:solidFill>
              </a:rPr>
              <a:t>#3: </a:t>
            </a:r>
            <a:r>
              <a:rPr lang="en-US" smtClean="0"/>
              <a:t>Seek Out Support for Bullying Prevention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650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69BB7"/>
                </a:solidFill>
              </a:rPr>
              <a:t>#4: </a:t>
            </a:r>
            <a:r>
              <a:rPr lang="en-US" smtClean="0"/>
              <a:t>Coordinate and Integrate Prevention Efforts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892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69BB7"/>
                </a:solidFill>
              </a:rPr>
              <a:t>#4: </a:t>
            </a:r>
            <a:r>
              <a:rPr lang="en-US" smtClean="0"/>
              <a:t>Coordinate and Integrate Prevention Efforts </a:t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6858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045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69BB7"/>
                </a:solidFill>
              </a:rPr>
              <a:t>#4: </a:t>
            </a:r>
            <a:r>
              <a:rPr lang="en-US" smtClean="0"/>
              <a:t>Coordinate and Integrate Prevention Efforts</a:t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6096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003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69BB7"/>
                </a:solidFill>
              </a:rPr>
              <a:t>#5: </a:t>
            </a:r>
            <a:r>
              <a:rPr lang="en-US" smtClean="0"/>
              <a:t>Provide Training in Bullying Prevention and Response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449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69BB7"/>
                </a:solidFill>
              </a:rPr>
              <a:t>#5: </a:t>
            </a:r>
            <a:r>
              <a:rPr lang="en-US" smtClean="0"/>
              <a:t>Provide Training in Bullying Prevention and Response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161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69BB7"/>
                </a:solidFill>
              </a:rPr>
              <a:t>#5: </a:t>
            </a:r>
            <a:r>
              <a:rPr lang="en-US" smtClean="0"/>
              <a:t>Provide Training in Bullying Prevention and Response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659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69BB7"/>
                </a:solidFill>
              </a:rPr>
              <a:t>#5: </a:t>
            </a:r>
            <a:r>
              <a:rPr lang="en-US" smtClean="0"/>
              <a:t>Provide Training in Bullying Prevention and Response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5334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246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69BB7"/>
                </a:solidFill>
              </a:rPr>
              <a:t>#6: </a:t>
            </a:r>
            <a:r>
              <a:rPr lang="en-US" smtClean="0"/>
              <a:t>Organize a Community Event to Catalyze Efforts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857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69BB7"/>
                </a:solidFill>
              </a:rPr>
              <a:t>#6: </a:t>
            </a:r>
            <a:r>
              <a:rPr lang="en-US" smtClean="0"/>
              <a:t>Organize a Community Event to Catalyze Efforts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59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71882"/>
            <a:ext cx="8974667" cy="428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897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69BB7"/>
                </a:solidFill>
              </a:rPr>
              <a:t>#6: </a:t>
            </a:r>
            <a:r>
              <a:rPr lang="en-US" smtClean="0"/>
              <a:t>Organize a Community Event to Catalyze Efforts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84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69BB7"/>
                </a:solidFill>
              </a:rPr>
              <a:t>#7: </a:t>
            </a:r>
            <a:r>
              <a:rPr lang="en-US" smtClean="0"/>
              <a:t>Set Policies and Rules About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631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69BB7"/>
                </a:solidFill>
              </a:rPr>
              <a:t>#8: </a:t>
            </a:r>
            <a:r>
              <a:rPr lang="en-US" smtClean="0"/>
              <a:t>Respond Consistently and Appropriately When Bullying Happens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437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69BB7"/>
                </a:solidFill>
              </a:rPr>
              <a:t>#8: </a:t>
            </a:r>
            <a:r>
              <a:rPr lang="en-US" smtClean="0"/>
              <a:t>Respond Consistently and Appropriately When Bullying Happens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37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69BB7"/>
                </a:solidFill>
              </a:rPr>
              <a:t>#8</a:t>
            </a:r>
            <a:r>
              <a:rPr lang="en-US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smtClean="0"/>
              <a:t>Respond Consistently and Appropriately When Bullying Happens</a:t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167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69BB7"/>
                </a:solidFill>
              </a:rPr>
              <a:t>#9: </a:t>
            </a:r>
            <a:r>
              <a:rPr lang="en-US" smtClean="0"/>
              <a:t>Spend Time Talking with Children and Youth About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429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69BB7"/>
                </a:solidFill>
              </a:rPr>
              <a:t>#9: </a:t>
            </a:r>
            <a:r>
              <a:rPr lang="en-US" smtClean="0"/>
              <a:t>Spend Time Talking with Children and Youth About Bullying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304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69BB7"/>
                </a:solidFill>
              </a:rPr>
              <a:t>#10: </a:t>
            </a:r>
            <a:r>
              <a:rPr lang="en-US" smtClean="0"/>
              <a:t>Continue Efforts Over Time and Renew Community Interests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3256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Chapter Check-in: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838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329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Conclusion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315200" cy="1752600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/>
              <a:t>The next step in continuing education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Thank you for participating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Remember to visit </a:t>
            </a:r>
            <a:r>
              <a:rPr lang="en-US" dirty="0" err="1" smtClean="0">
                <a:solidFill>
                  <a:srgbClr val="0000FF"/>
                </a:solidFill>
              </a:rPr>
              <a:t>boxoutbullying.com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for additional resources  </a:t>
            </a:r>
          </a:p>
          <a:p>
            <a:endParaRPr lang="en-US" dirty="0"/>
          </a:p>
        </p:txBody>
      </p:sp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55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484507"/>
            <a:ext cx="8233833" cy="452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298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mtClean="0"/>
              <a:t>References</a:t>
            </a:r>
            <a:br>
              <a:rPr lang="en-US" smtClean="0"/>
            </a:br>
            <a:r>
              <a:rPr lang="en-US" sz="1400" smtClean="0"/>
              <a:t>Ali, R. (2010) </a:t>
            </a:r>
            <a:r>
              <a:rPr lang="fr-FR" sz="1400" smtClean="0"/>
              <a:t>U. S. Department of Education, Office for Civil Rights (2010). </a:t>
            </a:r>
            <a:r>
              <a:rPr lang="fr-FR" sz="1400" i="1" smtClean="0"/>
              <a:t>Dear colleague letter: 	Harassment and bullying</a:t>
            </a:r>
            <a:r>
              <a:rPr lang="fr-FR" sz="1400" smtClean="0"/>
              <a:t>.  Retrieved from 	</a:t>
            </a:r>
            <a:r>
              <a:rPr lang="fr-FR" sz="1400" u="sng" smtClean="0">
                <a:hlinkClick r:id="rId2"/>
              </a:rPr>
              <a:t>http://www2.ed.gov/about/offices/list/ocr/letters/colleague-201010.pdf</a:t>
            </a:r>
            <a:r>
              <a:rPr lang="fr-FR" sz="1400" u="sng" smtClean="0"/>
              <a:t/>
            </a:r>
            <a:br>
              <a:rPr lang="fr-FR" sz="1400" u="sng" smtClean="0"/>
            </a:br>
            <a:r>
              <a:rPr lang="fr-FR" sz="1400" u="sng" smtClean="0"/>
              <a:t/>
            </a:r>
            <a:br>
              <a:rPr lang="fr-FR" sz="1400" u="sng" smtClean="0"/>
            </a:br>
            <a:r>
              <a:rPr lang="en-US" sz="1400" smtClean="0"/>
              <a:t>American Psychological Association Zero Tolerance Task Force (2008). Are zero tolerance 	policies effective in the schools? An evidentiary review and recommendations. 	</a:t>
            </a:r>
            <a:r>
              <a:rPr lang="en-US" sz="1400" i="1" smtClean="0"/>
              <a:t>American Psychologist</a:t>
            </a:r>
            <a:r>
              <a:rPr lang="en-US" sz="1400" smtClean="0"/>
              <a:t>, </a:t>
            </a:r>
            <a:r>
              <a:rPr lang="en-US" sz="1400" i="1" smtClean="0"/>
              <a:t>63</a:t>
            </a:r>
            <a:r>
              <a:rPr lang="en-US" sz="1400" smtClean="0"/>
              <a:t>, 852-862.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Arsenault, L., Walsh, E., Trzesniewski, K., Newcombe, R., Caspi, A. and Moffitt, E. (2006) 	Bullying victimization uniquely contributes to adjustment problems in young children: A 	nationally representative cohort study, </a:t>
            </a:r>
            <a:r>
              <a:rPr lang="en-US" sz="1400" i="1" smtClean="0"/>
              <a:t>Pediatrics, </a:t>
            </a:r>
            <a:r>
              <a:rPr lang="en-US" sz="1400" smtClean="0"/>
              <a:t>118, 130-138. 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Baldry, A. C. (2003). Bullying in schools and exposure to domestic violence. </a:t>
            </a:r>
            <a:r>
              <a:rPr lang="en-US" sz="1400" i="1" smtClean="0"/>
              <a:t>Child Abuse &amp; 	Neglect</a:t>
            </a:r>
            <a:r>
              <a:rPr lang="en-US" sz="1400" smtClean="0"/>
              <a:t>, </a:t>
            </a:r>
            <a:r>
              <a:rPr lang="en-US" sz="1400" i="1" smtClean="0"/>
              <a:t>27</a:t>
            </a:r>
            <a:r>
              <a:rPr lang="en-US" sz="1400" smtClean="0"/>
              <a:t>, 713-732.</a:t>
            </a:r>
            <a:r>
              <a:rPr lang="en-US" sz="1600" smtClean="0"/>
              <a:t/>
            </a:r>
            <a:br>
              <a:rPr lang="en-US" sz="1600" smtClean="0"/>
            </a:br>
            <a:r>
              <a:rPr lang="en-US" sz="1600" smtClean="0"/>
              <a:t/>
            </a:r>
            <a:br>
              <a:rPr lang="en-US" sz="1600" smtClean="0"/>
            </a:br>
            <a:r>
              <a:rPr lang="en-US" sz="2800" smtClean="0"/>
              <a:t/>
            </a:r>
            <a:br>
              <a:rPr lang="en-US" sz="2800" smtClean="0"/>
            </a:b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Screen Shot 2017-08-02 at 11.19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6" name="Picture 5" descr="Screen Shot 2017-08-02 at 11.20.0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205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Baldry, A. C. (2004). The impact of direct and indirect bullying on the mental and physical health 	of Italian youngsters. </a:t>
            </a:r>
            <a:r>
              <a:rPr lang="en-US" sz="1400" i="1" smtClean="0"/>
              <a:t>Aggressive Behavior</a:t>
            </a:r>
            <a:r>
              <a:rPr lang="en-US" sz="1400" smtClean="0"/>
              <a:t>, </a:t>
            </a:r>
            <a:r>
              <a:rPr lang="en-US" sz="1400" i="1" smtClean="0"/>
              <a:t>30</a:t>
            </a:r>
            <a:r>
              <a:rPr lang="en-US" sz="1400" smtClean="0"/>
              <a:t>, 343-355.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Baldry, A. C., &amp; Farrington, D. P. (2005). Protective factors as moderators of risk factors in 	adolescence bullying. </a:t>
            </a:r>
            <a:r>
              <a:rPr lang="en-US" sz="1400" i="1" smtClean="0"/>
              <a:t>Social Psychology of Education</a:t>
            </a:r>
            <a:r>
              <a:rPr lang="en-US" sz="1400" smtClean="0"/>
              <a:t>, </a:t>
            </a:r>
            <a:r>
              <a:rPr lang="en-US" sz="1400" i="1" smtClean="0"/>
              <a:t>8</a:t>
            </a:r>
            <a:r>
              <a:rPr lang="en-US" sz="1400" smtClean="0"/>
              <a:t>, 263-284.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Berthold, K. A., &amp; Hoover, J. H. (2000). Correlates of bullying and victimization among 	intermediate students in the Midwestern USA. </a:t>
            </a:r>
            <a:r>
              <a:rPr lang="en-US" sz="1400" i="1" smtClean="0"/>
              <a:t>School Psychology International</a:t>
            </a:r>
            <a:r>
              <a:rPr lang="en-US" sz="1400" smtClean="0"/>
              <a:t>, </a:t>
            </a:r>
            <a:r>
              <a:rPr lang="en-US" sz="1400" i="1" smtClean="0"/>
              <a:t>21</a:t>
            </a:r>
            <a:r>
              <a:rPr lang="en-US" sz="1400" smtClean="0"/>
              <a:t>, 	65-78.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Boulton, M. J., &amp; Underwood, K. (1992). Bully/victim problems among middle school children. 	</a:t>
            </a:r>
            <a:r>
              <a:rPr lang="en-US" sz="1400" i="1" smtClean="0"/>
              <a:t>British Journal of Educational Psychology</a:t>
            </a:r>
            <a:r>
              <a:rPr lang="en-US" sz="1400" smtClean="0"/>
              <a:t>, </a:t>
            </a:r>
            <a:r>
              <a:rPr lang="en-US" sz="1400" i="1" smtClean="0"/>
              <a:t>62</a:t>
            </a:r>
            <a:r>
              <a:rPr lang="en-US" sz="1400" smtClean="0"/>
              <a:t>, 73-87.</a:t>
            </a:r>
            <a:r>
              <a:rPr lang="en-US" sz="1600" smtClean="0"/>
              <a:t/>
            </a:r>
            <a:br>
              <a:rPr lang="en-US" sz="1600" smtClean="0"/>
            </a:br>
            <a:r>
              <a:rPr lang="en-US" sz="1600" smtClean="0"/>
              <a:t/>
            </a:r>
            <a:br>
              <a:rPr lang="en-US" sz="1600" smtClean="0"/>
            </a:br>
            <a:r>
              <a:rPr lang="en-US" sz="1400" smtClean="0"/>
              <a:t>Bowes, L., Arseneault, L., Maughan, B., Taylor, A., Caspi, A., &amp; Moffitt, T. E. (2009). School, 	neighborhood, and family factors are associated with children's bullying involvement: 	A nationally representative longitudinal study. </a:t>
            </a:r>
            <a:r>
              <a:rPr lang="en-US" sz="1400" i="1" smtClean="0"/>
              <a:t>Journal of the American Academy of 	Child &amp; Adolescent Psychiatry</a:t>
            </a:r>
            <a:r>
              <a:rPr lang="en-US" sz="1400" smtClean="0"/>
              <a:t>, </a:t>
            </a:r>
            <a:r>
              <a:rPr lang="en-US" sz="1400" i="1" smtClean="0"/>
              <a:t>48</a:t>
            </a:r>
            <a:r>
              <a:rPr lang="en-US" sz="1400" smtClean="0"/>
              <a:t>, 545-553.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600" smtClean="0"/>
              <a:t/>
            </a:r>
            <a:br>
              <a:rPr lang="en-US" sz="1600" smtClean="0"/>
            </a:br>
            <a:r>
              <a:rPr lang="en-US" sz="2800" smtClean="0"/>
              <a:t/>
            </a:r>
            <a:br>
              <a:rPr lang="en-US" sz="2800" smtClean="0"/>
            </a:b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099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Buhs, E. S., Ladd, G. W., &amp; Herald, S. L. (2006). Peer exclusion and victimization: Processes that 	mediate the relation between peer group rejection and children's classroom 	engagement and achievement? </a:t>
            </a:r>
            <a:r>
              <a:rPr lang="en-US" sz="1400" i="1" smtClean="0"/>
              <a:t>Journal of educational psychology</a:t>
            </a:r>
            <a:r>
              <a:rPr lang="en-US" sz="1400" smtClean="0"/>
              <a:t>, </a:t>
            </a:r>
            <a:r>
              <a:rPr lang="en-US" sz="1400" i="1" smtClean="0"/>
              <a:t>98</a:t>
            </a:r>
            <a:r>
              <a:rPr lang="en-US" sz="1400" smtClean="0"/>
              <a:t>, 1-13.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Byrne, B. J. 1994. Bullies and victims in school settings with reference to some Dublin schools. 	</a:t>
            </a:r>
            <a:r>
              <a:rPr lang="en-US" sz="1400" i="1" smtClean="0"/>
              <a:t>Irish Journal of Psychology,15, </a:t>
            </a:r>
            <a:r>
              <a:rPr lang="en-US" sz="1400" smtClean="0"/>
              <a:t>574-86.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Centers for Disease Control and Prevention. (2012a). </a:t>
            </a:r>
            <a:r>
              <a:rPr lang="en-US" sz="1400" i="1" smtClean="0"/>
              <a:t>Suicide: Facts at a glance</a:t>
            </a:r>
            <a:r>
              <a:rPr lang="en-US" sz="1400" smtClean="0"/>
              <a:t>. Retrieved from: 	</a:t>
            </a:r>
            <a:r>
              <a:rPr lang="en-US" sz="1400" u="sng" smtClean="0">
                <a:hlinkClick r:id="rId2"/>
              </a:rPr>
              <a:t>http://www.cdc.gov/ViolencePrevention/pdf/Suicide_DataSheet-a.pdf</a:t>
            </a:r>
            <a:r>
              <a:rPr lang="en-US" sz="1600" smtClean="0"/>
              <a:t/>
            </a:r>
            <a:br>
              <a:rPr lang="en-US" sz="1600" smtClean="0"/>
            </a:br>
            <a:r>
              <a:rPr lang="en-US" sz="1600" smtClean="0"/>
              <a:t/>
            </a:r>
            <a:br>
              <a:rPr lang="en-US" sz="1600" smtClean="0"/>
            </a:br>
            <a:r>
              <a:rPr lang="en-US" sz="1400" smtClean="0"/>
              <a:t>Commission for the Prevention of Youth Violence. (2000).</a:t>
            </a:r>
            <a:r>
              <a:rPr lang="en-US" sz="1400" i="1" smtClean="0"/>
              <a:t> Youth and violence: Medicine, nursing, 	and public health: Connecting the dots to prevent violence. 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Cook, C. R., Williams, K. R., Guerra, N. G., &amp; Kim, T. E. (2010). Variability in the prevalence of 	bullying and victimization: A cross-national and methodological analysis. In S. R. 	Jimerson, S. M. Swearer, &amp; D. L. Espelage (Eds.), </a:t>
            </a:r>
            <a:r>
              <a:rPr lang="en-US" sz="1400" i="1" smtClean="0"/>
              <a:t>Handbook of bullying in schools: 	An international perspective (</a:t>
            </a:r>
            <a:r>
              <a:rPr lang="en-US" sz="1400" smtClean="0"/>
              <a:t>pp. 347-362). New York: Routledge.</a:t>
            </a:r>
            <a:r>
              <a:rPr lang="en-US" sz="2800" smtClean="0"/>
              <a:t/>
            </a:r>
            <a:br>
              <a:rPr lang="en-US" sz="2800" smtClean="0"/>
            </a:b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7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Cook, C. R., Williams, K. R., Guerra, N. G., Kim, T. E., &amp; Sadek, S. (2010). Predictors of bullying 	and victimization in childhood and adolescence: A meta-analytic investigation. </a:t>
            </a:r>
            <a:r>
              <a:rPr lang="en-US" sz="1400" i="1" smtClean="0"/>
              <a:t>School 	Psychology Quarterly</a:t>
            </a:r>
            <a:r>
              <a:rPr lang="en-US" sz="1400" smtClean="0"/>
              <a:t>, </a:t>
            </a:r>
            <a:r>
              <a:rPr lang="en-US" sz="1400" i="1" smtClean="0"/>
              <a:t>25</a:t>
            </a:r>
            <a:r>
              <a:rPr lang="en-US" sz="1400" smtClean="0"/>
              <a:t>, 65-83.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Copeland, W. E., Wolke, D., Angold, A., &amp; Costello, E. J. (2013). Adult psychiatric outcomes of 	bullying and being bullied by peers in childhood and adolescence. </a:t>
            </a:r>
            <a:r>
              <a:rPr lang="en-US" sz="1400" i="1" smtClean="0"/>
              <a:t>JAMA Psychiatry</a:t>
            </a:r>
            <a:r>
              <a:rPr lang="en-US" sz="1400" smtClean="0"/>
              <a:t>, 	</a:t>
            </a:r>
            <a:r>
              <a:rPr lang="en-US" sz="1400" i="1" smtClean="0"/>
              <a:t>70</a:t>
            </a:r>
            <a:r>
              <a:rPr lang="en-US" sz="1400" smtClean="0"/>
              <a:t>, 419-426.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Cornell, D., &amp; Limber, S. P. (2015). Law and policy on the concept of bullying at school. </a:t>
            </a:r>
            <a:r>
              <a:rPr lang="en-US" sz="1400" i="1" smtClean="0"/>
              <a:t>American 	Psychologist</a:t>
            </a:r>
            <a:r>
              <a:rPr lang="en-US" sz="1400" smtClean="0"/>
              <a:t>, </a:t>
            </a:r>
            <a:r>
              <a:rPr lang="en-US" sz="1400" i="1" smtClean="0"/>
              <a:t>70</a:t>
            </a:r>
            <a:r>
              <a:rPr lang="en-US" sz="1400" smtClean="0"/>
              <a:t>, 333-343.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Dawkins, J. L. (1996). Bullying, physical disability and the paediatric patient. </a:t>
            </a:r>
            <a:r>
              <a:rPr lang="en-US" sz="1400" i="1" smtClean="0"/>
              <a:t>Developmental 	Medicine &amp; Child Neurology</a:t>
            </a:r>
            <a:r>
              <a:rPr lang="en-US" sz="1400" smtClean="0"/>
              <a:t>, </a:t>
            </a:r>
            <a:r>
              <a:rPr lang="en-US" sz="1400" i="1" smtClean="0"/>
              <a:t>38</a:t>
            </a:r>
            <a:r>
              <a:rPr lang="en-US" sz="1400" smtClean="0"/>
              <a:t>, 603-612.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Dishion, T. J., McCord, J., &amp; Poulin, F. (1999). When interventions harm: Peer groups and 	problem behavior. </a:t>
            </a:r>
            <a:r>
              <a:rPr lang="en-US" sz="1400" i="1" smtClean="0"/>
              <a:t>American Psychologist</a:t>
            </a:r>
            <a:r>
              <a:rPr lang="en-US" sz="1400" smtClean="0"/>
              <a:t>, </a:t>
            </a:r>
            <a:r>
              <a:rPr lang="en-US" sz="1400" i="1" smtClean="0"/>
              <a:t>54</a:t>
            </a:r>
            <a:r>
              <a:rPr lang="en-US" sz="1400" smtClean="0"/>
              <a:t>, 755-764.</a:t>
            </a:r>
            <a:br>
              <a:rPr lang="en-US" sz="1400" smtClean="0"/>
            </a:br>
            <a:endParaRPr lang="en-US" sz="1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934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Durlak, J. A., Weissberg, R. P., Dymnicki, A. B., Taylor, R. D., &amp; Schellinger, K. B. (2011). The 	impact of enhancing students’ social and emotional learning: A meta-analysis of 	school-based universal interventions. </a:t>
            </a:r>
            <a:r>
              <a:rPr lang="en-US" sz="1400" i="1" smtClean="0"/>
              <a:t>Child Development</a:t>
            </a:r>
            <a:r>
              <a:rPr lang="en-US" sz="1400" smtClean="0"/>
              <a:t>, </a:t>
            </a:r>
            <a:r>
              <a:rPr lang="en-US" sz="1400" i="1" smtClean="0"/>
              <a:t>82</a:t>
            </a:r>
            <a:r>
              <a:rPr lang="en-US" sz="1400" smtClean="0"/>
              <a:t>, 405-432.</a:t>
            </a:r>
            <a:r>
              <a:rPr lang="en-US" sz="1600" smtClean="0"/>
              <a:t/>
            </a:r>
            <a:br>
              <a:rPr lang="en-US" sz="1600" smtClean="0"/>
            </a:br>
            <a:r>
              <a:rPr lang="en-US" sz="1600" smtClean="0"/>
              <a:t/>
            </a:r>
            <a:br>
              <a:rPr lang="en-US" sz="1600" smtClean="0"/>
            </a:br>
            <a:r>
              <a:rPr lang="en-US" sz="1400" smtClean="0"/>
              <a:t>Espelage, D. L., &amp; Swearer, S. M. (2010). A social-ecological model for bullying prevention and 	intervention. In S. R. Jimerson, S. M. Swearer, &amp; D. L. Espelage (Eds.), </a:t>
            </a:r>
            <a:r>
              <a:rPr lang="en-US" sz="1400" i="1" smtClean="0"/>
              <a:t>Handbook of 	bullying in schools: An international perspective</a:t>
            </a:r>
            <a:r>
              <a:rPr lang="en-US" sz="1400" smtClean="0"/>
              <a:t> (pp. 61-72). New York: Routledge.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Espelage, D. L., Aragon, S. R., Birkett, M., &amp; Koenig, B. W. (2008). Homophobic teasing, 	psychological outcomes, and sexual orientation among high school students: What 	influence do parents and schools have? </a:t>
            </a:r>
            <a:r>
              <a:rPr lang="en-US" sz="1400" i="1" smtClean="0"/>
              <a:t>School Psychology Review</a:t>
            </a:r>
            <a:r>
              <a:rPr lang="en-US" sz="1400" smtClean="0"/>
              <a:t>, </a:t>
            </a:r>
            <a:r>
              <a:rPr lang="en-US" sz="1400" i="1" smtClean="0"/>
              <a:t>37</a:t>
            </a:r>
            <a:r>
              <a:rPr lang="en-US" sz="1400" smtClean="0"/>
              <a:t>, 202-216.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Espelage, D. L., Basile, K. C., &amp; Hamburger, M. E. (2012). Bullying perpetration and subsequent 	sexual violence perpetration among middle school students. </a:t>
            </a:r>
            <a:r>
              <a:rPr lang="en-US" sz="1400" i="1" smtClean="0"/>
              <a:t>Journal of Adolescent 	Health</a:t>
            </a:r>
            <a:r>
              <a:rPr lang="en-US" sz="1400" smtClean="0"/>
              <a:t>, </a:t>
            </a:r>
            <a:r>
              <a:rPr lang="en-US" sz="1400" i="1" smtClean="0"/>
              <a:t>50</a:t>
            </a:r>
            <a:r>
              <a:rPr lang="en-US" sz="1400" smtClean="0"/>
              <a:t>, 60-65.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Faris, R., &amp; Felmlee, D. (2014). Casualties of social combat: School networks of peer 	victimization and their consequences. </a:t>
            </a:r>
            <a:r>
              <a:rPr lang="en-US" sz="1400" i="1" smtClean="0"/>
              <a:t>American Sociological Review</a:t>
            </a:r>
            <a:r>
              <a:rPr lang="en-US" sz="1400" smtClean="0"/>
              <a:t>, </a:t>
            </a:r>
            <a:r>
              <a:rPr lang="en-US" sz="1400" i="1" smtClean="0"/>
              <a:t>79</a:t>
            </a:r>
            <a:r>
              <a:rPr lang="en-US" sz="1400" smtClean="0"/>
              <a:t>, 228-257.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030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Finkelhor, D., Turner, H., Ormrod, R., &amp; Hamby, S. L. (2009). Violence, abuse, and crime 	exposure in a national sample of children and youth. </a:t>
            </a:r>
            <a:r>
              <a:rPr lang="en-US" sz="1400" i="1" smtClean="0"/>
              <a:t>Pediatrics, 124</a:t>
            </a:r>
            <a:r>
              <a:rPr lang="en-US" sz="1400" smtClean="0"/>
              <a:t>, 1411-1423. </a:t>
            </a:r>
            <a:br>
              <a:rPr lang="en-US" sz="1400" smtClean="0"/>
            </a:br>
            <a:r>
              <a:rPr lang="en-US" sz="1400" smtClean="0"/>
              <a:t> </a:t>
            </a:r>
            <a:br>
              <a:rPr lang="en-US" sz="1400" smtClean="0"/>
            </a:br>
            <a:r>
              <a:rPr lang="en-US" sz="1400" smtClean="0"/>
              <a:t>Fonzi, A. Genta M.L., Menesini E., Bacchini D., Bonino S. &amp; Costabile A. (1999). The nature of 	school bullying. In P.K. Smith, Y. Morita, J. Junger-Tas, D. Olweus, R. Catalano &amp; P. 	Slee (Eds.). </a:t>
            </a:r>
            <a:r>
              <a:rPr lang="en-US" sz="1400" i="1" smtClean="0"/>
              <a:t>The nature of school bullying</a:t>
            </a:r>
            <a:r>
              <a:rPr lang="en-US" sz="1400" smtClean="0"/>
              <a:t> (pp. 174-187). London: Routledge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Gini, G. &amp; Pozzoli, T. (2013). Bullied children and psychosomatic problems: A meta-analysis. 	</a:t>
            </a:r>
            <a:r>
              <a:rPr lang="en-US" sz="1400" i="1" smtClean="0"/>
              <a:t>Pediatrics, 132</a:t>
            </a:r>
            <a:r>
              <a:rPr lang="en-US" sz="1400" smtClean="0"/>
              <a:t>, 720-729.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Gladden, R. M., Vivolo-Kantor, A. M., Hamburger, M. E., &amp; Lumpkin, C. D. (2014). </a:t>
            </a:r>
            <a:r>
              <a:rPr lang="en-US" sz="1400" i="1" smtClean="0"/>
              <a:t>Bullying 	surveillance among youths: Uniform definitions for public health and recommended 	data elements, version 1.0</a:t>
            </a:r>
            <a:r>
              <a:rPr lang="en-US" sz="1400" smtClean="0"/>
              <a:t>. Atlanta, GA: National Center for Injury Prevention and 	Control, Centers for Disease Control and Prevention and U.S. Department of 	Education.</a:t>
            </a:r>
            <a:r>
              <a:rPr lang="en-US" sz="1600" smtClean="0"/>
              <a:t/>
            </a:r>
            <a:br>
              <a:rPr lang="en-US" sz="1600" smtClean="0"/>
            </a:br>
            <a:r>
              <a:rPr lang="en-US" sz="1600" smtClean="0"/>
              <a:t/>
            </a:r>
            <a:br>
              <a:rPr lang="en-US" sz="1600" smtClean="0"/>
            </a:br>
            <a:r>
              <a:rPr lang="en-US" sz="2800" smtClean="0"/>
              <a:t/>
            </a:r>
            <a:br>
              <a:rPr lang="en-US" sz="2800" smtClean="0"/>
            </a:b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423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Glew, G. M., Fan, M. Y., Katon, W., Rivara, F. P., &amp; Kernic, M. A. (2005). Bullying, psychosocial 	adjustment, and academic performance in elementary school. </a:t>
            </a:r>
            <a:r>
              <a:rPr lang="en-US" sz="1400" i="1" smtClean="0"/>
              <a:t>Archives of Pediatrics 	&amp; Adolescent Medicine</a:t>
            </a:r>
            <a:r>
              <a:rPr lang="en-US" sz="1400" smtClean="0"/>
              <a:t>, </a:t>
            </a:r>
            <a:r>
              <a:rPr lang="en-US" sz="1400" i="1" smtClean="0"/>
              <a:t>159</a:t>
            </a:r>
            <a:r>
              <a:rPr lang="en-US" sz="1400" smtClean="0"/>
              <a:t>, 1026-1031.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Gray, W. N., Kahhan, N. A., &amp; Janicke, D. M. (2009). Peer victimization and pediatric obesity: A 	review of the literature. </a:t>
            </a:r>
            <a:r>
              <a:rPr lang="en-US" sz="1400" i="1" smtClean="0"/>
              <a:t>Psychology in the Schools</a:t>
            </a:r>
            <a:r>
              <a:rPr lang="en-US" sz="1400" smtClean="0"/>
              <a:t>, </a:t>
            </a:r>
            <a:r>
              <a:rPr lang="en-US" sz="1400" i="1" smtClean="0"/>
              <a:t>46</a:t>
            </a:r>
            <a:r>
              <a:rPr lang="en-US" sz="1400" smtClean="0"/>
              <a:t>, 720-727.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Gregory, A., Cornell, D., Fan, X., Sheras, P., Shih, T. H., &amp; Huang, F. (2010). Authoritative school 	discipline: High school practices associated with lower bullying and victimization. 	</a:t>
            </a:r>
            <a:r>
              <a:rPr lang="en-US" sz="1400" i="1" smtClean="0"/>
              <a:t>Journal of Educational Psychology</a:t>
            </a:r>
            <a:r>
              <a:rPr lang="en-US" sz="1400" smtClean="0"/>
              <a:t>, </a:t>
            </a:r>
            <a:r>
              <a:rPr lang="en-US" sz="1400" i="1" smtClean="0"/>
              <a:t>102</a:t>
            </a:r>
            <a:r>
              <a:rPr lang="en-US" sz="1400" smtClean="0"/>
              <a:t>, 483-496.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Hamiwka, L. D., Yu, C. G., Hamiwka, L. A., Sherman, E. M. S., Anderson, B., &amp; Wirrell, E. (2009). 	Are children with epilepsy at greater risk for bullying than their peers? </a:t>
            </a:r>
            <a:r>
              <a:rPr lang="en-US" sz="1400" i="1" smtClean="0"/>
              <a:t>Epilepsy &amp; 	Behavior, 15</a:t>
            </a:r>
            <a:r>
              <a:rPr lang="en-US" sz="1400" smtClean="0"/>
              <a:t>, 500-505.</a:t>
            </a:r>
            <a:br>
              <a:rPr lang="en-US" sz="1400" smtClean="0"/>
            </a:br>
            <a:endParaRPr lang="en-US" sz="1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57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Hargreaves, A., Earl, L., &amp; Ryan, J. (1996). </a:t>
            </a:r>
            <a:r>
              <a:rPr lang="en-US" sz="1400" i="1" smtClean="0"/>
              <a:t>Schooling for change: reinventing schools for early 	adolescents</a:t>
            </a:r>
            <a:r>
              <a:rPr lang="en-US" sz="1400" smtClean="0"/>
              <a:t>. London: Routledge Falmer.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GB" sz="1400" smtClean="0"/>
              <a:t>Harris Interactive and GLSEN (2005). </a:t>
            </a:r>
            <a:r>
              <a:rPr lang="en-GB" sz="1400" i="1" smtClean="0"/>
              <a:t>From teasing to torment: School climate in America, A 	survey of students and teachers</a:t>
            </a:r>
            <a:r>
              <a:rPr lang="en-GB" sz="1400" smtClean="0"/>
              <a:t>. New York: GLSEN.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Harris, S., Petrie, G., &amp; Willoughby, W. (2002). Bullying among 9th graders: An exploratory study. 	</a:t>
            </a:r>
            <a:r>
              <a:rPr lang="en-US" sz="1400" i="1" smtClean="0"/>
              <a:t>NASSP Bulletin</a:t>
            </a:r>
            <a:r>
              <a:rPr lang="en-US" sz="1400" smtClean="0"/>
              <a:t>, </a:t>
            </a:r>
            <a:r>
              <a:rPr lang="en-US" sz="1400" i="1" smtClean="0"/>
              <a:t>86</a:t>
            </a:r>
            <a:r>
              <a:rPr lang="en-US" sz="1400" smtClean="0"/>
              <a:t>(630), 3-14.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Hinduja, S. &amp; Patchin, J. W. (2010). Bullying, cyberbullying, and suicide. </a:t>
            </a:r>
            <a:r>
              <a:rPr lang="en-US" sz="1400" i="1" smtClean="0"/>
              <a:t>Archives of Suicide 	Research, 14</a:t>
            </a:r>
            <a:r>
              <a:rPr lang="en-US" sz="1400" smtClean="0"/>
              <a:t>, 206-221.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Hodges, E., Boivin, M., Vitaro, F., &amp; Bukowski, W. M. (1999). The power of friendship: Friendship 	as a factor in the cycle of victimization and maladjustment. </a:t>
            </a:r>
            <a:r>
              <a:rPr lang="en-US" sz="1400" i="1" smtClean="0"/>
              <a:t>Developmental 	Psychology</a:t>
            </a:r>
            <a:r>
              <a:rPr lang="en-US" sz="1400" smtClean="0"/>
              <a:t>, </a:t>
            </a:r>
            <a:r>
              <a:rPr lang="en-US" sz="1400" i="1" smtClean="0"/>
              <a:t>35</a:t>
            </a:r>
            <a:r>
              <a:rPr lang="en-US" sz="1400" smtClean="0"/>
              <a:t>, 94-101</a:t>
            </a:r>
            <a:br>
              <a:rPr lang="en-US" sz="1400" smtClean="0"/>
            </a:br>
            <a:endParaRPr lang="en-US" sz="1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2262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Hong, J. S., &amp; Espelage, D. L. (2012). A review of research on bullying and peer victimization in 	school: An ecological system analysis. </a:t>
            </a:r>
            <a:r>
              <a:rPr lang="en-US" sz="1400" i="1" smtClean="0"/>
              <a:t>Aggression and Violent Behavior</a:t>
            </a:r>
            <a:r>
              <a:rPr lang="en-US" sz="1400" smtClean="0"/>
              <a:t>, </a:t>
            </a:r>
            <a:r>
              <a:rPr lang="en-US" sz="1400" i="1" smtClean="0"/>
              <a:t>17</a:t>
            </a:r>
            <a:r>
              <a:rPr lang="en-US" sz="1400" smtClean="0"/>
              <a:t>, 311-322.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Hoover, J. H., Oliver, R., &amp; Hazler, R. J. (1992). Bullying: Perceptions of adolescent victims in the 	Midwestern USA. </a:t>
            </a:r>
            <a:r>
              <a:rPr lang="en-US" sz="1400" i="1" smtClean="0"/>
              <a:t>School Psychology International</a:t>
            </a:r>
            <a:r>
              <a:rPr lang="en-US" sz="1400" smtClean="0"/>
              <a:t>, </a:t>
            </a:r>
            <a:r>
              <a:rPr lang="en-US" sz="1400" i="1" smtClean="0"/>
              <a:t>13</a:t>
            </a:r>
            <a:r>
              <a:rPr lang="en-US" sz="1400" smtClean="0"/>
              <a:t>, 5-16.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IOM (Institute of Medicine) and NRC (National Research Council). 2014. </a:t>
            </a:r>
            <a:r>
              <a:rPr lang="en-US" sz="1400" i="1" smtClean="0"/>
              <a:t>Building capacity to 	reduce bullying: Workshop summary. </a:t>
            </a:r>
            <a:r>
              <a:rPr lang="en-US" sz="1400" smtClean="0"/>
              <a:t>Washington, DC: The National Academies 	Press.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Juvonen, J., Wang, Y., &amp; Espinoza, G. (2013). Physical aggression, spreading of rumors, and 	social prominence in early adolescence: reciprocal effects supporting gender 	similarities? </a:t>
            </a:r>
            <a:r>
              <a:rPr lang="en-US" sz="1400" i="1" smtClean="0"/>
              <a:t>Journal of Youth and Adolescence</a:t>
            </a:r>
            <a:r>
              <a:rPr lang="en-US" sz="1400" smtClean="0"/>
              <a:t>, </a:t>
            </a:r>
            <a:r>
              <a:rPr lang="en-US" sz="1400" i="1" smtClean="0"/>
              <a:t>42</a:t>
            </a:r>
            <a:r>
              <a:rPr lang="en-US" sz="1400" smtClean="0"/>
              <a:t>, 1801-1810.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442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1400" smtClean="0"/>
              <a:t>Kann, L., Kinchen, S., Shanklin, S. L., Flint, K. H., Kawkins, J., Harris, W. A., ... &amp; Zaza, S. (2014). 	Youth risk behavior surveillance—United States, 2013. </a:t>
            </a:r>
            <a:r>
              <a:rPr lang="en-US" sz="1400" i="1" smtClean="0"/>
              <a:t>MMWR Surveillance 	Summary</a:t>
            </a:r>
            <a:r>
              <a:rPr lang="en-US" sz="1400" smtClean="0"/>
              <a:t>, </a:t>
            </a:r>
            <a:r>
              <a:rPr lang="en-US" sz="1400" i="1" smtClean="0"/>
              <a:t>63 </a:t>
            </a:r>
            <a:r>
              <a:rPr lang="en-US" sz="1400" smtClean="0"/>
              <a:t>(Suppl. 4), 1-168.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Karch, D. L., Logan, J., McDaniel, D. D., Floyd, C. F., &amp; Vagi, K. J. (2013). Precipitating 	circumstances of suicide among youth aged 10-17 years by sex: Data from the 	National Violent Death Reporting System, 16 states, 2005-2008. </a:t>
            </a:r>
            <a:r>
              <a:rPr lang="en-US" sz="1400" i="1" smtClean="0"/>
              <a:t>Journal of 	Adolescent Health</a:t>
            </a:r>
            <a:r>
              <a:rPr lang="en-US" sz="1400" smtClean="0"/>
              <a:t>, </a:t>
            </a:r>
            <a:r>
              <a:rPr lang="en-US" sz="1400" i="1" smtClean="0"/>
              <a:t>53</a:t>
            </a:r>
            <a:r>
              <a:rPr lang="en-US" sz="1400" smtClean="0"/>
              <a:t>, S51-S53.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Klomek, A. B., Sourander, A., Kumpulainen, K., Piha, J., Tamminen, T., Moilanen, I., Almqvist, F., 	&amp; Gould, M. S. (2008). Childhood bullying as a risk for later depression and suicidal 	ideation among Finnish males. </a:t>
            </a:r>
            <a:r>
              <a:rPr lang="en-US" sz="1400" i="1" smtClean="0"/>
              <a:t>Journal of Affective Disorders</a:t>
            </a:r>
            <a:r>
              <a:rPr lang="en-US" sz="1400" smtClean="0"/>
              <a:t>, </a:t>
            </a:r>
            <a:r>
              <a:rPr lang="en-US" sz="1400" i="1" smtClean="0"/>
              <a:t>109</a:t>
            </a:r>
            <a:r>
              <a:rPr lang="en-US" sz="1400" smtClean="0"/>
              <a:t>, 47-55.</a:t>
            </a:r>
            <a:br>
              <a:rPr lang="en-US" sz="1400" smtClean="0"/>
            </a:b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Klomek, A. B., Sourander, A., Niemelä, S., Kumpulainen, K., Piha, J., Tamminen, T., ... &amp; Gould, 	M. S. (2009). Childhood bullying behaviors as a risk for suicide attempts and 	completed suicides: A population-based birth cohort study. </a:t>
            </a:r>
            <a:r>
              <a:rPr lang="en-US" sz="1400" i="1" smtClean="0"/>
              <a:t>Journal of the American 	Academy of Child &amp; Adolescent Psychiatry</a:t>
            </a:r>
            <a:r>
              <a:rPr lang="en-US" sz="1400" smtClean="0"/>
              <a:t>, </a:t>
            </a:r>
            <a:r>
              <a:rPr lang="en-US" sz="1400" i="1" smtClean="0"/>
              <a:t>48</a:t>
            </a:r>
            <a:r>
              <a:rPr lang="en-US" sz="1400" smtClean="0"/>
              <a:t>, 254-261.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Screen Shot 2017-08-02 at 11.1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93200" cy="1600200"/>
          </a:xfrm>
          <a:prstGeom prst="rect">
            <a:avLst/>
          </a:prstGeom>
        </p:spPr>
      </p:pic>
      <p:pic>
        <p:nvPicPr>
          <p:cNvPr id="5" name="Picture 4" descr="Screen Shot 2017-08-02 at 11.20.0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45852"/>
            <a:ext cx="9144000" cy="9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61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1161</Words>
  <Application>Microsoft Macintosh PowerPoint</Application>
  <PresentationFormat>On-screen Show (4:3)</PresentationFormat>
  <Paragraphs>94</Paragraphs>
  <Slides>111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2" baseType="lpstr">
      <vt:lpstr>Office Theme</vt:lpstr>
      <vt:lpstr>Bullying Prevention and Response Training and Continuing Education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are children and youth bullied?</vt:lpstr>
      <vt:lpstr>Finding #2:  There are Similarities and Differences Among Boys  and Girls in Their Experiences With Bullying</vt:lpstr>
      <vt:lpstr>Boys’ and Girls’ Experiences of Being Bullied and Bullying Others</vt:lpstr>
      <vt:lpstr>Boys’ and Girls’ Experiences of Being Bullied and Bullying Others</vt:lpstr>
      <vt:lpstr>Finding #3: Children’s Experiences with Bullying Vary by Age</vt:lpstr>
      <vt:lpstr>Age Trends in the Frequency  of Being Bullied</vt:lpstr>
      <vt:lpstr>Finding #4: There Are Multiple Risk Factors and Protective Factors  for Bullying</vt:lpstr>
      <vt:lpstr>Risk Factors for Bullying</vt:lpstr>
      <vt:lpstr>Examples of Individual Factors  Related to Involvement in Bullying</vt:lpstr>
      <vt:lpstr>Examples of Peer Factors  Related to Involvement in Bullying </vt:lpstr>
      <vt:lpstr>Examples of Family Factors  Related to Involvement in Bullying </vt:lpstr>
      <vt:lpstr>Examples of School Factors  Related to Involvement in Bullying </vt:lpstr>
      <vt:lpstr>Examples of Community Factors Related to Involvement in Bullying </vt:lpstr>
      <vt:lpstr>Protective Factors for Bullying </vt:lpstr>
      <vt:lpstr>Protective Community Factors</vt:lpstr>
      <vt:lpstr>Finding #5: Although Any Child May  be Targeted, Some Are at Particular Risk of Being Bullied</vt:lpstr>
      <vt:lpstr>Children and Youth At Higher Risk  for Being Bullied</vt:lpstr>
      <vt:lpstr>Finding #6: Bullying Can Affect the Health, Mental Health, and Academic Well-Being of Children  Who are Targeted</vt:lpstr>
      <vt:lpstr>Effects on Bullied Children and Youth</vt:lpstr>
      <vt:lpstr> Biological Mechanisms Associated with Bullying</vt:lpstr>
      <vt:lpstr> Biological Mechanisms Associated with Bullying</vt:lpstr>
      <vt:lpstr>Finding #7: Children Who Bully Are More Likely Than Others to Be Engaged in Other Antisocial Behavior</vt:lpstr>
      <vt:lpstr>Concern for Children Who Bully: </vt:lpstr>
      <vt:lpstr>Concern for Children Who Bully: </vt:lpstr>
      <vt:lpstr>Finding #8: Many Children  Do Not Report Bullying Experiences to Adults</vt:lpstr>
      <vt:lpstr>Likelihood of Reporting</vt:lpstr>
      <vt:lpstr>Likelihood of Reporting</vt:lpstr>
      <vt:lpstr>Finding #9: Many Children and Youth  Are Concerned About Bullying</vt:lpstr>
      <vt:lpstr>Peers’ Attitudes and Responses  to Bullying</vt:lpstr>
      <vt:lpstr>Finding #10: A Variety of Laws in the U.S. Address Bullying</vt:lpstr>
      <vt:lpstr>Federal Laws and  Bullying and Harassment</vt:lpstr>
      <vt:lpstr>School Districts and Federal Civil Rights</vt:lpstr>
      <vt:lpstr>State Anti-Bullying Laws and Policies</vt:lpstr>
      <vt:lpstr>State Anti-Bullying Laws and Policies</vt:lpstr>
      <vt:lpstr>Chapter Check-in:</vt:lpstr>
      <vt:lpstr>Chapter Check-in:</vt:lpstr>
      <vt:lpstr>PowerPoint Presentation</vt:lpstr>
      <vt:lpstr>Misdirection #1:  Zero Tolerance for Bullying</vt:lpstr>
      <vt:lpstr>Misdirection #2: Conflict Resolution and Peer Mediation </vt:lpstr>
      <vt:lpstr>Misdirection #2: Conflict Resolution and Peer Mediation </vt:lpstr>
      <vt:lpstr>Misdirection #3:  Group Therapeutic Treatment</vt:lpstr>
      <vt:lpstr>Misdirection #4: Overstating or Simplifying the Relationship Between Bullying and Suicide</vt:lpstr>
      <vt:lpstr>Misdirection #4: Overstating or Simplifying the Relationship Between Bullying and Suicide</vt:lpstr>
      <vt:lpstr>Misdirection #5: Simple, Short-Term Solutions </vt:lpstr>
      <vt:lpstr>Chapter Check-in:</vt:lpstr>
      <vt:lpstr>Chapter Check-in:</vt:lpstr>
      <vt:lpstr>PowerPoint Presentation</vt:lpstr>
      <vt:lpstr>#1: Focus on the Social Climate</vt:lpstr>
      <vt:lpstr>#2: Conduct Community-Wide  Assessments of Bullying</vt:lpstr>
      <vt:lpstr>#3: Seek Out Support for Bullying Prevention</vt:lpstr>
      <vt:lpstr>#4: Coordinate and Integrate Prevention Efforts </vt:lpstr>
      <vt:lpstr>#4: Coordinate and Integrate Prevention Efforts  </vt:lpstr>
      <vt:lpstr>#4: Coordinate and Integrate Prevention Efforts </vt:lpstr>
      <vt:lpstr>#5: Provide Training in Bullying Prevention and Response</vt:lpstr>
      <vt:lpstr>#5: Provide Training in Bullying Prevention and Response</vt:lpstr>
      <vt:lpstr>#5: Provide Training in Bullying Prevention and Response</vt:lpstr>
      <vt:lpstr>#5: Provide Training in Bullying Prevention and Response</vt:lpstr>
      <vt:lpstr>#6: Organize a Community Event to Catalyze Efforts</vt:lpstr>
      <vt:lpstr>#6: Organize a Community Event to Catalyze Efforts</vt:lpstr>
      <vt:lpstr>#6: Organize a Community Event to Catalyze Efforts</vt:lpstr>
      <vt:lpstr>#7: Set Policies and Rules About Bullying</vt:lpstr>
      <vt:lpstr>#8: Respond Consistently and Appropriately When Bullying Happens</vt:lpstr>
      <vt:lpstr>#8: Respond Consistently and Appropriately When Bullying Happens</vt:lpstr>
      <vt:lpstr>#8: Respond Consistently and Appropriately When Bullying Happens </vt:lpstr>
      <vt:lpstr>#9: Spend Time Talking with Children and Youth About Bullying</vt:lpstr>
      <vt:lpstr>#9: Spend Time Talking with Children and Youth About Bullying</vt:lpstr>
      <vt:lpstr>#10: Continue Efforts Over Time and Renew Community Interests</vt:lpstr>
      <vt:lpstr>Chapter Check-in:</vt:lpstr>
      <vt:lpstr>In Conclusion</vt:lpstr>
      <vt:lpstr>References Ali, R. (2010) U. S. Department of Education, Office for Civil Rights (2010). Dear colleague letter:  Harassment and bullying.  Retrieved from  http://www2.ed.gov/about/offices/list/ocr/letters/colleague-201010.pdf  American Psychological Association Zero Tolerance Task Force (2008). Are zero tolerance  policies effective in the schools? An evidentiary review and recommendations.  American Psychologist, 63, 852-862.  Arsenault, L., Walsh, E., Trzesniewski, K., Newcombe, R., Caspi, A. and Moffitt, E. (2006)  Bullying victimization uniquely contributes to adjustment problems in young children: A  nationally representative cohort study, Pediatrics, 118, 130-138.   Baldry, A. C. (2003). Bullying in schools and exposure to domestic violence. Child Abuse &amp;  Neglect, 27, 713-732.   </vt:lpstr>
      <vt:lpstr>Baldry, A. C. (2004). The impact of direct and indirect bullying on the mental and physical health  of Italian youngsters. Aggressive Behavior, 30, 343-355.  Baldry, A. C., &amp; Farrington, D. P. (2005). Protective factors as moderators of risk factors in  adolescence bullying. Social Psychology of Education, 8, 263-284.  Berthold, K. A., &amp; Hoover, J. H. (2000). Correlates of bullying and victimization among  intermediate students in the Midwestern USA. School Psychology International, 21,  65-78.  Boulton, M. J., &amp; Underwood, K. (1992). Bully/victim problems among middle school children.  British Journal of Educational Psychology, 62, 73-87.  Bowes, L., Arseneault, L., Maughan, B., Taylor, A., Caspi, A., &amp; Moffitt, T. E. (2009). School,  neighborhood, and family factors are associated with children's bullying involvement:  A nationally representative longitudinal study. Journal of the American Academy of  Child &amp; Adolescent Psychiatry, 48, 545-553.    </vt:lpstr>
      <vt:lpstr>Buhs, E. S., Ladd, G. W., &amp; Herald, S. L. (2006). Peer exclusion and victimization: Processes that  mediate the relation between peer group rejection and children's classroom  engagement and achievement? Journal of educational psychology, 98, 1-13.  Byrne, B. J. 1994. Bullies and victims in school settings with reference to some Dublin schools.  Irish Journal of Psychology,15, 574-86.  Centers for Disease Control and Prevention. (2012a). Suicide: Facts at a glance. Retrieved from:  http://www.cdc.gov/ViolencePrevention/pdf/Suicide_DataSheet-a.pdf  Commission for the Prevention of Youth Violence. (2000). Youth and violence: Medicine, nursing,  and public health: Connecting the dots to prevent violence.   Cook, C. R., Williams, K. R., Guerra, N. G., &amp; Kim, T. E. (2010). Variability in the prevalence of  bullying and victimization: A cross-national and methodological analysis. In S. R.  Jimerson, S. M. Swearer, &amp; D. L. Espelage (Eds.), Handbook of bullying in schools:  An international perspective (pp. 347-362). New York: Routledge. </vt:lpstr>
      <vt:lpstr>Cook, C. R., Williams, K. R., Guerra, N. G., Kim, T. E., &amp; Sadek, S. (2010). Predictors of bullying  and victimization in childhood and adolescence: A meta-analytic investigation. School  Psychology Quarterly, 25, 65-83.  Copeland, W. E., Wolke, D., Angold, A., &amp; Costello, E. J. (2013). Adult psychiatric outcomes of  bullying and being bullied by peers in childhood and adolescence. JAMA Psychiatry,  70, 419-426.  Cornell, D., &amp; Limber, S. P. (2015). Law and policy on the concept of bullying at school. American  Psychologist, 70, 333-343.  Dawkins, J. L. (1996). Bullying, physical disability and the paediatric patient. Developmental  Medicine &amp; Child Neurology, 38, 603-612.  Dishion, T. J., McCord, J., &amp; Poulin, F. (1999). When interventions harm: Peer groups and  problem behavior. American Psychologist, 54, 755-764. </vt:lpstr>
      <vt:lpstr>Durlak, J. A., Weissberg, R. P., Dymnicki, A. B., Taylor, R. D., &amp; Schellinger, K. B. (2011). The  impact of enhancing students’ social and emotional learning: A meta-analysis of  school-based universal interventions. Child Development, 82, 405-432.  Espelage, D. L., &amp; Swearer, S. M. (2010). A social-ecological model for bullying prevention and  intervention. In S. R. Jimerson, S. M. Swearer, &amp; D. L. Espelage (Eds.), Handbook of  bullying in schools: An international perspective (pp. 61-72). New York: Routledge.  Espelage, D. L., Aragon, S. R., Birkett, M., &amp; Koenig, B. W. (2008). Homophobic teasing,  psychological outcomes, and sexual orientation among high school students: What  influence do parents and schools have? School Psychology Review, 37, 202-216.  Espelage, D. L., Basile, K. C., &amp; Hamburger, M. E. (2012). Bullying perpetration and subsequent  sexual violence perpetration among middle school students. Journal of Adolescent  Health, 50, 60-65.  Faris, R., &amp; Felmlee, D. (2014). Casualties of social combat: School networks of peer  victimization and their consequences. American Sociological Review, 79, 228-257.  </vt:lpstr>
      <vt:lpstr>Finkelhor, D., Turner, H., Ormrod, R., &amp; Hamby, S. L. (2009). Violence, abuse, and crime  exposure in a national sample of children and youth. Pediatrics, 124, 1411-1423.    Fonzi, A. Genta M.L., Menesini E., Bacchini D., Bonino S. &amp; Costabile A. (1999). The nature of  school bullying. In P.K. Smith, Y. Morita, J. Junger-Tas, D. Olweus, R. Catalano &amp; P.  Slee (Eds.). The nature of school bullying (pp. 174-187). London: Routledge  Gini, G. &amp; Pozzoli, T. (2013). Bullied children and psychosomatic problems: A meta-analysis.  Pediatrics, 132, 720-729.  Gladden, R. M., Vivolo-Kantor, A. M., Hamburger, M. E., &amp; Lumpkin, C. D. (2014). Bullying  surveillance among youths: Uniform definitions for public health and recommended  data elements, version 1.0. Atlanta, GA: National Center for Injury Prevention and  Control, Centers for Disease Control and Prevention and U.S. Department of  Education.   </vt:lpstr>
      <vt:lpstr>Glew, G. M., Fan, M. Y., Katon, W., Rivara, F. P., &amp; Kernic, M. A. (2005). Bullying, psychosocial  adjustment, and academic performance in elementary school. Archives of Pediatrics  &amp; Adolescent Medicine, 159, 1026-1031.  Gray, W. N., Kahhan, N. A., &amp; Janicke, D. M. (2009). Peer victimization and pediatric obesity: A  review of the literature. Psychology in the Schools, 46, 720-727.  Gregory, A., Cornell, D., Fan, X., Sheras, P., Shih, T. H., &amp; Huang, F. (2010). Authoritative school  discipline: High school practices associated with lower bullying and victimization.  Journal of Educational Psychology, 102, 483-496.  Hamiwka, L. D., Yu, C. G., Hamiwka, L. A., Sherman, E. M. S., Anderson, B., &amp; Wirrell, E. (2009).  Are children with epilepsy at greater risk for bullying than their peers? Epilepsy &amp;  Behavior, 15, 500-505. </vt:lpstr>
      <vt:lpstr>Hargreaves, A., Earl, L., &amp; Ryan, J. (1996). Schooling for change: reinventing schools for early  adolescents. London: Routledge Falmer.  Harris Interactive and GLSEN (2005). From teasing to torment: School climate in America, A  survey of students and teachers. New York: GLSEN.  Harris, S., Petrie, G., &amp; Willoughby, W. (2002). Bullying among 9th graders: An exploratory study.  NASSP Bulletin, 86(630), 3-14.  Hinduja, S. &amp; Patchin, J. W. (2010). Bullying, cyberbullying, and suicide. Archives of Suicide  Research, 14, 206-221.  Hodges, E., Boivin, M., Vitaro, F., &amp; Bukowski, W. M. (1999). The power of friendship: Friendship  as a factor in the cycle of victimization and maladjustment. Developmental  Psychology, 35, 94-101 </vt:lpstr>
      <vt:lpstr>Hong, J. S., &amp; Espelage, D. L. (2012). A review of research on bullying and peer victimization in  school: An ecological system analysis. Aggression and Violent Behavior, 17, 311-322.  Hoover, J. H., Oliver, R., &amp; Hazler, R. J. (1992). Bullying: Perceptions of adolescent victims in the  Midwestern USA. School Psychology International, 13, 5-16.  IOM (Institute of Medicine) and NRC (National Research Council). 2014. Building capacity to  reduce bullying: Workshop summary. Washington, DC: The National Academies  Press.  Juvonen, J., Wang, Y., &amp; Espinoza, G. (2013). Physical aggression, spreading of rumors, and  social prominence in early adolescence: reciprocal effects supporting gender  similarities? Journal of Youth and Adolescence, 42, 1801-1810. </vt:lpstr>
      <vt:lpstr>Kann, L., Kinchen, S., Shanklin, S. L., Flint, K. H., Kawkins, J., Harris, W. A., ... &amp; Zaza, S. (2014).  Youth risk behavior surveillance—United States, 2013. MMWR Surveillance  Summary, 63 (Suppl. 4), 1-168.  Karch, D. L., Logan, J., McDaniel, D. D., Floyd, C. F., &amp; Vagi, K. J. (2013). Precipitating  circumstances of suicide among youth aged 10-17 years by sex: Data from the  National Violent Death Reporting System, 16 states, 2005-2008. Journal of  Adolescent Health, 53, S51-S53.  Klomek, A. B., Sourander, A., Kumpulainen, K., Piha, J., Tamminen, T., Moilanen, I., Almqvist, F.,  &amp; Gould, M. S. (2008). Childhood bullying as a risk for later depression and suicidal  ideation among Finnish males. Journal of Affective Disorders, 109, 47-55.  Klomek, A. B., Sourander, A., Niemelä, S., Kumpulainen, K., Piha, J., Tamminen, T., ... &amp; Gould,  M. S. (2009). Childhood bullying behaviors as a risk for suicide attempts and  completed suicides: A population-based birth cohort study. Journal of the American  Academy of Child &amp; Adolescent Psychiatry, 48, 254-261.  </vt:lpstr>
      <vt:lpstr>Kochenderfer, B. J., &amp; Ladd, G. W. (1996). Peer victimization: Cause or consequence of school  maladjustment? Child Development, 67, 1305-1317.  Kosciw, J. G., Greytak, E. A., Bartkiewicz, M. J., Boesen, M. J., &amp; Palmer, N. A. GLSEN,  (2011). The 2011 National School Climate Survey. Retrieved from   http://glsen.org/sites/default/files/2011 National School Climate Survey Full  Report.pdf.  Kowalski, R. M., &amp; Fedina, C. (2011). Cyber bullying in ADHD and Asperger Syndrome  populations. Research in Autism Spectrum Disorders, 5, 1201-1208.  Kowalski, R. M., Limber, S., Limber, S. P., &amp; Agatston, P. W. (2012). Cyberbullying: Bullying in the  digital age. New York: Wiley/Blackwell. </vt:lpstr>
      <vt:lpstr>Lereya, S. T., Copeland, W. E., Costello, E. J., &amp; Wolke, D. (2015). Adult mental health  consequences of peer bullying and maltreatment in childhood: two cohorts in two  countries. The Lancet Psychiatry, 2, 524-531.  Lhamon (2014) Lhamon, C. E., U.S. Department of Education, Office of Civil Rights (2014). Dear  colleague letter: Responding to bullying of students with disabilities. Retrieved from  http://www2.ed.gov/about/offices/list/ocr/letters/colleague-bullying-201410.pdf  Limber, S. P. &amp; Snyder, M. (2006). What works and doesn’t work in bullying prevention and  intervention. The State Education Standard, July, 24-28.  Luxenberg, H., Limber, S. P., &amp; Olweus, D. (2014). Bullying in U.S. schools: 2013 status report.  Center City, MN: Hazelden Foundation.  Lynn Hawkins, D., Pepler, D. J., &amp; Craig, W. M. (2001). Naturalistic observations of peer  interventions in bullying. Social Development, 10, 512-527.  </vt:lpstr>
      <vt:lpstr>Magin, P., Adams, J., Heading, G., Pond, D., &amp; Smith, W. (2008). Experiences of appearance-r elated teasing and bullying in skin diseases and their psychological sequelae: results  of a qualitative study. Scandinavian Journal of Caring Sciences, 22, 430-436.  Martlew, M., &amp; Hodson, J. (1991). Children with mild learning difficulties in an integrated and in a  special school: Comparisons of behaviour, teasing and teachers’ attitudes. British  Journal of Educational Psychology, 61, 355-372.  Mepham, S. (2010). Disabled children: The right to feel safe. Child Care in Practice, 16, 19-34.  Merrell, K.W., Gueldner, B.A., Ross, S.W., &amp; Isava, D.M. (2008). How effective are school bullying  intervention programs? A meta-analysis of intervention research. School Psychology  Quarterly, 23, 26-42. </vt:lpstr>
      <vt:lpstr>Mishna, F. (2003). Learning disabilities and bullying: Double jeopardy. Journal of Learning  Disabilities, 36, 336-347.   Molnar-Main, S. (2014). Integrating bullying prevention and restorative practices in schools:  Considerations for practitioners and policy-makers. Retrieved from  http://www.safeschools.info/content/BPRPWhitePaper2014.pdf  Mulvey, E. P., &amp; Cauffman, E. (2001). The inherent limits of predicting school violence. American  psychologist, 56, 797-802.  Musgrove, M., &amp; Yudin, M. K., U. S. Department of Education, Office of Special Education and  Rehabilitative Services (2013). Dear colleague letter : Bullying of students with  disabilities. Retrieved from  http://www2.ed.gov/policy/speced/guid/idea/memosdcltrs/bullyingdcl-8-20-13.pdf  </vt:lpstr>
      <vt:lpstr>Nansel, T. R., Craig, W., Overpeck, M. D., Saluja, G., &amp; Ruan, W. J. (2004). Cross-national  consistency in the relationship between bullying behaviors and psychosocial  adjustment. Archives of Pediatrics &amp; Adolescent Medicine, 158, 730-736.   Nansel, T. R., Overpeck, M., Pilla, R. S., Ruan, W. J., Simons-Morton, B., &amp; Scheidt, P. (2001).  Bullying behaviors among US youth: Prevalence and association with psychosocial  adjustment. Journal of the American Medical Association, 285, 2094-2100.  Olweus, D. (1993). Bullying at school: What we know and what we can do. New York: Blackwell.  Olweus, D., &amp; Limber, S. P. (2010). Bullying in school: Evaluation and dissemination of the  Olweus Bullying Prevention Program. American Journal of Orthopsychiatry, 80, 124- 134.  </vt:lpstr>
      <vt:lpstr>Ouellet-Morin, I., Wong, C. C. Y., Danese, A., Pariante, C. M., Papadopoulos, A. S., Mill, J., &amp;  Arseneault, L. (2013). Increased serotonin transporter gene (SERT) DNA methylation  is associated with bullying victimization and blunted cortisol response to stress in  childhood: A longitudinal study of discordant monozygotic twins. Psychological  Medicine, 43, 1813-1823.  Payne, A. A., Gottfredson, D. C., &amp; Gottfredson, G. D. (2003). Schools as communities: The  relationships among communal school organization, student bonding, and school  disorder. Criminology, 41, 749-778.  Pellegrini, A. D. (1998).  Bullies and victims in school: A review and call for research.  Journal of  Applied Developmental Psychology, 19, 165-176.  Pellegrini, A. D., &amp; Bartini, M. (2000). An empirical comparison of methods of sampling  aggression and victimization in school settings. Journal of Educational Psychology,  92, 360-366.</vt:lpstr>
      <vt:lpstr>Puhl, R. M., Luedicke, J., &amp; Heuer, C. (2011). Weight‐Based Victimization Toward Overweight  Adolescents: Observations and Reactions of Peers. Journal of School Health, 81,  696-703.  Reijntjes, A., Kamphuis, J. H., Prinzie, P., &amp; Telch, M. (2010). Peer victimization and internalizing  problems in children: A meta-analysis of longitudinal studies. Child Abuse &amp; Neglect,  34, 244-252.   Reijntjes, A., Kamphuis, J. H., Prinzie, P., Boelen, P. A., Van der Schoot, M., &amp; Telch, M. J. (2011).  Prospective linkages between peer victimization and externalizing problems in  children: A meta‐analysis. Aggressive Behavior, 37, 215-222.  Rigby, K. &amp; Slee, P. T. (1993). Dimensions of interpersonal relation among Australian children and  implications for psychological well-being. British Journal of Educational Psychology,  133, 33-42. </vt:lpstr>
      <vt:lpstr>Storch, E. A., Roth, D. A., Coles, M. E., Heimberg, R. G., Bravata, E. A., &amp; Moser, J. (2004). The  measurement and impact of childhood teasing in a sample of young adults. Journal of  Anxiety Disorders, 18, 681-694.  Substance Abuse and Mental Health Services Administration (2014). SAMHSA’s Concept of  Trauma and Guidance for a Trauma-Informed Approach. Rockville, MD: Substance  Abuse and Mental Health Services Administration.  Retrieved from  http://www.traumainformedcareproject.org/resources/SAMHSA%20TIC.pdf  Sugden, K., Arseneault, L., Harrington, H., Moffitt, T. E., Williams, B., &amp; Caspi, A. (2010).  Serotonin transporter gene moderates the development of emotional problems among  children following bullying victimization. Journal of the American Academy of Child &amp;  Adolescent Psychiatry, 49, 830-840.  Swearer, S. M., &amp; Doll, B. (2001). Bullying in schools: An ecological framework. Journal of  Emotional Abuse, 2, 7-23.</vt:lpstr>
      <vt:lpstr>Swearer, S. M., Espelage, D. L., Koenig, B., Berry, B., Collins, A., &amp; Lembeck, P. (2012). A social- ecological model of bullying prevention and intervention in early adolescence. In S. R.  Jimerson, A. B. Nickerson, M. J. Mayer, &amp; M. J. Furlong (Eds.), Handbook of school  violence and school safety: International research and practice (pp. 333-355). New  York: Routledge.  Swearer, S. M., Espelage, D. L., Vaillancourt, T., &amp; Hymel, S. (2010). What can be done about  school bullying? Linking research to educational practice. Educational Researcher,  39, 38-47.  Trach, J., Hymel, S., Waterhouse, T., &amp; Neale, K. (2010). Bystander responses to school bullying:  A cross-sectional investigation of grade and sex differences. Canadian Journal of  School Psychology, 25, 114-130.  Ttofi, M. M. &amp; Farrington, D. P. (2009). What works in preventing bullying: Effective elements of  anti-bullying programmes. Journal of Aggression, Conflict and Peace Research, 1, 13- 24. </vt:lpstr>
      <vt:lpstr>Ttofi, M. M. &amp; Farrington, D.P. (2011). Effectiveness of school-based programs to reduce bullying:  A systematic meta-analytic review. Journal of Experimental Criminology, 7, 27-56.  Ttofi, M. M., Farrington, D. P., Lösel, F., &amp; Loeber, R. (2011a). Do the victims of school bullies  tend to become depressed later in life? A systematic review and meta-analysis of  longitudinal studies. Journal of Aggression, Conflict and Peace Research, 3, 63-73.  Ttofi, M. M., Farrington, D. P., Lösel, F., &amp; Loeber, R. (2011b). The predictive efficiency of school  bullying versus later offending: A systematic/meta-analytic review of longitudinal  studies. Criminal Behaviour and Mental Health, 21, 80-89.   Twyman, K. A., Saylor, C. F., Saia, D., Macias, M. M., Taylor, L. A., &amp; Spratt, E. (2010). Bullying  and ostracism experiences in children with special health care needs. Journal of  Developmental &amp; Behavioral Pediatrics, 31, 1-8.  U.S. Department of Education (2011). Analysis of state bullying laws and policies. Washington,  DC: Author.  </vt:lpstr>
      <vt:lpstr>U.S. Department of Education (2014). Guiding principles: A resource guide for improving school  climate and discipline. Washington, DC: Author.    U.S. Department of Education (2015). Student reports of bullying and cyber-bullying: Results  from the 2013 School Crime Supplement to the National Crime Victimization Survey.  Retrieved from: http://nces.ed.gov/pubs2015/2015056.pdf.  Vaillancourt, T. and Edgerton, E. (April, 2015). Bullying gets under your skin: Health effects of  bullying on children and youth. Retrieved from:  http://www.stopbullying.gov/blog/2015/04/21/bullying-gets-under-your-skin-health- effects-bullying-children-and-youth  Wang, J., Iannotti, R. J., &amp; Luk, J. W. (2010). Bullying victimization among underweight and  overweight US youth: Differential associations for boys and girls. Journal of  Adolescent Health, 47, 99-101. </vt:lpstr>
      <vt:lpstr>Whitney, I., &amp; Smith, P. K. (1993). A survey of the nature and extent of bullying in junior/middle  and secondary schools. Educational Research, 35, 3-25.  Wiener, J., &amp; Mak, M. (2009). Peer victimization in children with Attention‐Deficit/Hyperactivity  Disorder. Psychology in the Schools, 46, 116-131.  Wilkins, N., Tsao, B., Hertz, M., Davis, R., Klevens, J. (2014). Connecting the dots: An overview  of the links among multiple forms of violence. Atlanta, GA: National Center for Injury  Prevention and Control, Centers for Disease Control and Prevention.   </vt:lpstr>
    </vt:vector>
  </TitlesOfParts>
  <Company>Widmeyer Communications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Bullying Prevention and Response Training and Continuing Education Online Program</dc:title>
  <dc:creator>John Chibnall</dc:creator>
  <cp:lastModifiedBy>Jeremy Rubenstein</cp:lastModifiedBy>
  <cp:revision>7</cp:revision>
  <dcterms:created xsi:type="dcterms:W3CDTF">2016-02-03T21:41:05Z</dcterms:created>
  <dcterms:modified xsi:type="dcterms:W3CDTF">2017-12-30T21:57:14Z</dcterms:modified>
</cp:coreProperties>
</file>