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371" r:id="rId2"/>
    <p:sldId id="372" r:id="rId3"/>
    <p:sldId id="373"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1" r:id="rId76"/>
    <p:sldId id="332" r:id="rId77"/>
    <p:sldId id="333" r:id="rId78"/>
    <p:sldId id="334" r:id="rId79"/>
    <p:sldId id="335" r:id="rId80"/>
    <p:sldId id="337" r:id="rId81"/>
    <p:sldId id="338" r:id="rId82"/>
    <p:sldId id="339" r:id="rId83"/>
    <p:sldId id="340" r:id="rId84"/>
    <p:sldId id="342" r:id="rId85"/>
    <p:sldId id="344" r:id="rId86"/>
    <p:sldId id="346" r:id="rId87"/>
    <p:sldId id="347" r:id="rId88"/>
    <p:sldId id="391" r:id="rId89"/>
    <p:sldId id="349" r:id="rId90"/>
    <p:sldId id="351" r:id="rId91"/>
    <p:sldId id="352" r:id="rId92"/>
    <p:sldId id="353" r:id="rId93"/>
    <p:sldId id="354" r:id="rId94"/>
    <p:sldId id="355" r:id="rId95"/>
    <p:sldId id="357" r:id="rId96"/>
    <p:sldId id="358" r:id="rId97"/>
    <p:sldId id="360" r:id="rId98"/>
    <p:sldId id="361" r:id="rId99"/>
    <p:sldId id="363" r:id="rId100"/>
    <p:sldId id="364" r:id="rId101"/>
    <p:sldId id="365" r:id="rId102"/>
    <p:sldId id="366" r:id="rId103"/>
    <p:sldId id="367" r:id="rId104"/>
    <p:sldId id="368" r:id="rId105"/>
    <p:sldId id="369" r:id="rId106"/>
    <p:sldId id="370" r:id="rId10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04" autoAdjust="0"/>
  </p:normalViewPr>
  <p:slideViewPr>
    <p:cSldViewPr>
      <p:cViewPr>
        <p:scale>
          <a:sx n="90" d="100"/>
          <a:sy n="90" d="100"/>
        </p:scale>
        <p:origin x="216" y="192"/>
      </p:cViewPr>
      <p:guideLst>
        <p:guide orient="horz" pos="216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notesMaster" Target="notesMasters/notesMaster1.xml"/><Relationship Id="rId109"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C09F47D9-965D-E84B-BA30-F1298350D205}" type="datetimeFigureOut">
              <a:rPr lang="en-US" smtClean="0"/>
              <a:t>12/31/17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4EDB1D78-1A4E-054C-A1AF-A2C8936E3B44}" type="slidenum">
              <a:rPr lang="en-US" smtClean="0"/>
              <a:t>‹#›</a:t>
            </a:fld>
            <a:endParaRPr lang="en-US"/>
          </a:p>
        </p:txBody>
      </p:sp>
    </p:spTree>
    <p:extLst>
      <p:ext uri="{BB962C8B-B14F-4D97-AF65-F5344CB8AC3E}">
        <p14:creationId xmlns:p14="http://schemas.microsoft.com/office/powerpoint/2010/main" val="14332663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1: Welcome to the Box Out</a:t>
            </a:r>
            <a:r>
              <a:rPr lang="en-US" baseline="0" dirty="0" smtClean="0"/>
              <a:t> Bullying </a:t>
            </a:r>
            <a:r>
              <a:rPr lang="en-US" dirty="0" smtClean="0"/>
              <a:t>Bullying Prevention and Response Training and Continuing Education Online Program. I’m (</a:t>
            </a:r>
            <a:r>
              <a:rPr lang="en-US" dirty="0" err="1" smtClean="0"/>
              <a:t>fname</a:t>
            </a:r>
            <a:r>
              <a:rPr lang="en-US" dirty="0" smtClean="0"/>
              <a:t> </a:t>
            </a:r>
            <a:r>
              <a:rPr lang="en-US" dirty="0" err="1" smtClean="0"/>
              <a:t>lsmae</a:t>
            </a:r>
            <a:r>
              <a:rPr lang="en-US" dirty="0" smtClean="0"/>
              <a:t>)</a:t>
            </a:r>
            <a:r>
              <a:rPr lang="en-US" baseline="0" dirty="0" smtClean="0"/>
              <a:t> with (name of organization).  I will be delivering this training.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1</a:t>
            </a:fld>
            <a:endParaRPr lang="en-US" dirty="0"/>
          </a:p>
        </p:txBody>
      </p:sp>
    </p:spTree>
    <p:extLst>
      <p:ext uri="{BB962C8B-B14F-4D97-AF65-F5344CB8AC3E}">
        <p14:creationId xmlns:p14="http://schemas.microsoft.com/office/powerpoint/2010/main" val="250180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12: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Power imbalances can be characterized by physical differences between children, such as age, size, and strength. But they need not be physical. Power can also be characterized by: </a:t>
            </a:r>
          </a:p>
          <a:p>
            <a:r>
              <a:rPr lang="en-US" sz="1200" b="0" i="0" u="none" strike="noStrike" kern="1200" baseline="0" dirty="0" smtClean="0">
                <a:solidFill>
                  <a:schemeClr val="tx1"/>
                </a:solidFill>
                <a:latin typeface="+mn-lt"/>
                <a:ea typeface="+mn-ea"/>
                <a:cs typeface="+mn-cs"/>
              </a:rPr>
              <a:t>Popularity </a:t>
            </a:r>
          </a:p>
          <a:p>
            <a:r>
              <a:rPr lang="en-US" sz="1200" b="0" i="0" u="none" strike="noStrike" kern="1200" baseline="0" dirty="0" smtClean="0">
                <a:solidFill>
                  <a:schemeClr val="tx1"/>
                </a:solidFill>
                <a:latin typeface="+mn-lt"/>
                <a:ea typeface="+mn-ea"/>
                <a:cs typeface="+mn-cs"/>
              </a:rPr>
              <a:t>Background/demographic characteristics (such as whether or not a child is a member of a majority racial or ethnic group, whether he or she has a high socio-economic status, etc.) </a:t>
            </a:r>
          </a:p>
          <a:p>
            <a:r>
              <a:rPr lang="en-US" sz="1200" b="0" i="0" u="none" strike="noStrike" kern="1200" baseline="0" dirty="0" smtClean="0">
                <a:solidFill>
                  <a:schemeClr val="tx1"/>
                </a:solidFill>
                <a:latin typeface="+mn-lt"/>
                <a:ea typeface="+mn-ea"/>
                <a:cs typeface="+mn-cs"/>
              </a:rPr>
              <a:t>By social, academic, physical or other skills or abilities </a:t>
            </a:r>
          </a:p>
          <a:p>
            <a:r>
              <a:rPr lang="en-US" sz="1200" b="0" i="0" u="none" strike="noStrike" kern="1200" baseline="0" dirty="0" smtClean="0">
                <a:solidFill>
                  <a:schemeClr val="tx1"/>
                </a:solidFill>
                <a:latin typeface="+mn-lt"/>
                <a:ea typeface="+mn-ea"/>
                <a:cs typeface="+mn-cs"/>
              </a:rPr>
              <a:t>Or by access to money, resources, or information—such as being able to reach an entire student body with a single e-mail button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One also can exert power over others by outnumbering them (for example, having a group of friends join in the bullying of a single child) or by having a weapon. </a:t>
            </a:r>
          </a:p>
          <a:p>
            <a:r>
              <a:rPr lang="en-US" sz="1200" b="0" i="0" u="none" strike="noStrike" kern="1200" baseline="0" dirty="0" smtClean="0">
                <a:solidFill>
                  <a:schemeClr val="tx1"/>
                </a:solidFill>
                <a:latin typeface="+mn-lt"/>
                <a:ea typeface="+mn-ea"/>
                <a:cs typeface="+mn-cs"/>
              </a:rPr>
              <a:t>Reference: </a:t>
            </a:r>
          </a:p>
          <a:p>
            <a:r>
              <a:rPr lang="en-US" sz="1200" b="0" i="0" u="none" strike="noStrike" kern="1200" baseline="0" dirty="0" smtClean="0">
                <a:solidFill>
                  <a:schemeClr val="tx1"/>
                </a:solidFill>
                <a:latin typeface="+mn-lt"/>
                <a:ea typeface="+mn-ea"/>
                <a:cs typeface="+mn-cs"/>
              </a:rPr>
              <a:t>Gladden, </a:t>
            </a:r>
            <a:r>
              <a:rPr lang="en-US" sz="1200" b="0" i="0" u="none" strike="noStrike" kern="1200" baseline="0" dirty="0" err="1" smtClean="0">
                <a:solidFill>
                  <a:schemeClr val="tx1"/>
                </a:solidFill>
                <a:latin typeface="+mn-lt"/>
                <a:ea typeface="+mn-ea"/>
                <a:cs typeface="+mn-cs"/>
              </a:rPr>
              <a:t>Vivolo</a:t>
            </a:r>
            <a:r>
              <a:rPr lang="en-US" sz="1200" b="0" i="0" u="none" strike="noStrike" kern="1200" baseline="0" dirty="0" smtClean="0">
                <a:solidFill>
                  <a:schemeClr val="tx1"/>
                </a:solidFill>
                <a:latin typeface="+mn-lt"/>
                <a:ea typeface="+mn-ea"/>
                <a:cs typeface="+mn-cs"/>
              </a:rPr>
              <a:t>-Kantor, Hamburger, and Lumpkin (2014)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12</a:t>
            </a:fld>
            <a:endParaRPr lang="en-US"/>
          </a:p>
        </p:txBody>
      </p:sp>
    </p:spTree>
    <p:extLst>
      <p:ext uri="{BB962C8B-B14F-4D97-AF65-F5344CB8AC3E}">
        <p14:creationId xmlns:p14="http://schemas.microsoft.com/office/powerpoint/2010/main" val="41858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15: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What does bullying look </a:t>
            </a:r>
            <a:r>
              <a:rPr lang="en-US" sz="1200" b="0" i="0" u="none" strike="noStrike" kern="1200" baseline="0" dirty="0" err="1" smtClean="0">
                <a:solidFill>
                  <a:schemeClr val="tx1"/>
                </a:solidFill>
                <a:latin typeface="+mn-lt"/>
                <a:ea typeface="+mn-ea"/>
                <a:cs typeface="+mn-cs"/>
              </a:rPr>
              <a:t>like?'The</a:t>
            </a:r>
            <a:r>
              <a:rPr lang="en-US" sz="1200" b="0" i="0" u="none" strike="noStrike" kern="1200" baseline="0" dirty="0" smtClean="0">
                <a:solidFill>
                  <a:schemeClr val="tx1"/>
                </a:solidFill>
                <a:latin typeface="+mn-lt"/>
                <a:ea typeface="+mn-ea"/>
                <a:cs typeface="+mn-cs"/>
              </a:rPr>
              <a:t> CDC’s uniform definition document recognized that there are two distinct modes of bullying:'</a:t>
            </a:r>
          </a:p>
          <a:p>
            <a:r>
              <a:rPr lang="en-US" sz="1200" b="0" i="0" u="none" strike="noStrike" kern="1200" baseline="0" dirty="0" smtClean="0">
                <a:solidFill>
                  <a:schemeClr val="tx1"/>
                </a:solidFill>
                <a:latin typeface="+mn-lt"/>
                <a:ea typeface="+mn-ea"/>
                <a:cs typeface="+mn-cs"/>
              </a:rPr>
              <a:t>Direct bullying, which occurs in the presence of a targeted youth, and </a:t>
            </a:r>
          </a:p>
          <a:p>
            <a:r>
              <a:rPr lang="en-US" sz="1200" b="0" i="0" u="none" strike="noStrike" kern="1200" baseline="0" dirty="0" smtClean="0">
                <a:solidFill>
                  <a:schemeClr val="tx1"/>
                </a:solidFill>
                <a:latin typeface="+mn-lt"/>
                <a:ea typeface="+mn-ea"/>
                <a:cs typeface="+mn-cs"/>
              </a:rPr>
              <a:t>Indirect bullying—such as rumor spreading or encouraging others to exclude a peer—which are not directly communicated but reach the target indirectly.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Reference:'Gladden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Vivolo</a:t>
            </a:r>
            <a:r>
              <a:rPr lang="en-US" sz="1200" b="0" i="0" u="none" strike="noStrike" kern="1200" baseline="0" dirty="0" smtClean="0">
                <a:solidFill>
                  <a:schemeClr val="tx1"/>
                </a:solidFill>
                <a:latin typeface="+mn-lt"/>
                <a:ea typeface="+mn-ea"/>
                <a:cs typeface="+mn-cs"/>
              </a:rPr>
              <a:t>-Kantor, Hamburger, and Lumpkin (2014)'</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15</a:t>
            </a:fld>
            <a:endParaRPr lang="en-US"/>
          </a:p>
        </p:txBody>
      </p:sp>
    </p:spTree>
    <p:extLst>
      <p:ext uri="{BB962C8B-B14F-4D97-AF65-F5344CB8AC3E}">
        <p14:creationId xmlns:p14="http://schemas.microsoft.com/office/powerpoint/2010/main" val="13205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16:</a:t>
            </a:r>
          </a:p>
          <a:p>
            <a:r>
              <a:rPr lang="en-US" dirty="0" smtClean="0"/>
              <a:t>The uniform definition document also recognized that within these different modes, there are also distinct types of bullying:</a:t>
            </a:r>
          </a:p>
          <a:p>
            <a:r>
              <a:rPr lang="en-US" dirty="0" smtClean="0"/>
              <a:t>•</a:t>
            </a:r>
          </a:p>
          <a:p>
            <a:r>
              <a:rPr lang="en-US" dirty="0" smtClean="0"/>
              <a:t>Physical bullying</a:t>
            </a:r>
          </a:p>
          <a:p>
            <a:r>
              <a:rPr lang="en-US" dirty="0" smtClean="0"/>
              <a:t>•</a:t>
            </a:r>
          </a:p>
          <a:p>
            <a:r>
              <a:rPr lang="en-US" dirty="0" smtClean="0"/>
              <a:t>Verbal bullying</a:t>
            </a:r>
          </a:p>
          <a:p>
            <a:r>
              <a:rPr lang="en-US" dirty="0" smtClean="0"/>
              <a:t>•</a:t>
            </a:r>
          </a:p>
          <a:p>
            <a:r>
              <a:rPr lang="en-US" dirty="0" smtClean="0"/>
              <a:t>Relational bullying—which is designed to harm the reputation and relationships of a peer</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16</a:t>
            </a:fld>
            <a:endParaRPr lang="en-US"/>
          </a:p>
        </p:txBody>
      </p:sp>
    </p:spTree>
    <p:extLst>
      <p:ext uri="{BB962C8B-B14F-4D97-AF65-F5344CB8AC3E}">
        <p14:creationId xmlns:p14="http://schemas.microsoft.com/office/powerpoint/2010/main" val="741173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19:</a:t>
            </a:r>
          </a:p>
          <a:p>
            <a:r>
              <a:rPr lang="en-US" dirty="0" smtClean="0"/>
              <a:t>The first finding is that many children are involved in bullying. Let’s take a look at what we know about the prevalence of bullying.</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19</a:t>
            </a:fld>
            <a:endParaRPr lang="en-US"/>
          </a:p>
        </p:txBody>
      </p:sp>
    </p:spTree>
    <p:extLst>
      <p:ext uri="{BB962C8B-B14F-4D97-AF65-F5344CB8AC3E}">
        <p14:creationId xmlns:p14="http://schemas.microsoft.com/office/powerpoint/2010/main" val="105360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20: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National estimates of bullying vary and depend on such variables as the definition used, the age of the study’s participants, and the time frame examined. However, studies are consistent in showing that substantial percentages of children are involved: as those who bully others, those who are bullied, or both. </a:t>
            </a:r>
          </a:p>
          <a:p>
            <a:r>
              <a:rPr lang="en-US" sz="1200" b="0" i="0" u="none" strike="noStrike" kern="1200" baseline="0" dirty="0" smtClean="0">
                <a:solidFill>
                  <a:schemeClr val="tx1"/>
                </a:solidFill>
                <a:latin typeface="+mn-lt"/>
                <a:ea typeface="+mn-ea"/>
                <a:cs typeface="+mn-cs"/>
              </a:rPr>
              <a:t>For example, the School Crime Supplement to the National Crime Victimization Survey reported that 22% of students ages 12-18 had been bullied at school during the 2012-2013 school year. </a:t>
            </a:r>
          </a:p>
          <a:p>
            <a:r>
              <a:rPr lang="en-US" sz="1200" b="0" i="0" u="none" strike="noStrike" kern="1200" baseline="0" dirty="0" smtClean="0">
                <a:solidFill>
                  <a:schemeClr val="tx1"/>
                </a:solidFill>
                <a:latin typeface="+mn-lt"/>
                <a:ea typeface="+mn-ea"/>
                <a:cs typeface="+mn-cs"/>
              </a:rPr>
              <a:t>Another national survey, the Youth Risk Behavior Survey, published by the Centers for Disease Control and Prevention, found that 20% of high school students (grades 9-12) had been bullied on school property at least once in the previous 12 months. </a:t>
            </a:r>
          </a:p>
          <a:p>
            <a:r>
              <a:rPr lang="en-US" sz="1200" b="0" i="0" u="none" strike="noStrike" kern="1200" baseline="0" dirty="0" smtClean="0">
                <a:solidFill>
                  <a:schemeClr val="tx1"/>
                </a:solidFill>
                <a:latin typeface="+mn-lt"/>
                <a:ea typeface="+mn-ea"/>
                <a:cs typeface="+mn-cs"/>
              </a:rPr>
              <a:t>References: </a:t>
            </a:r>
          </a:p>
          <a:p>
            <a:r>
              <a:rPr lang="en-US" sz="1200" b="0" i="0" u="none" strike="noStrike" kern="1200" baseline="0" dirty="0" smtClean="0">
                <a:solidFill>
                  <a:schemeClr val="tx1"/>
                </a:solidFill>
                <a:latin typeface="+mn-lt"/>
                <a:ea typeface="+mn-ea"/>
                <a:cs typeface="+mn-cs"/>
              </a:rPr>
              <a:t>Cook, Williams, Guerra, and Kim (2010) </a:t>
            </a:r>
          </a:p>
          <a:p>
            <a:r>
              <a:rPr lang="en-US" sz="1200" b="0" i="0" u="none" strike="noStrike" kern="1200" baseline="0" dirty="0" err="1" smtClean="0">
                <a:solidFill>
                  <a:schemeClr val="tx1"/>
                </a:solidFill>
                <a:latin typeface="+mn-lt"/>
                <a:ea typeface="+mn-ea"/>
                <a:cs typeface="+mn-cs"/>
              </a:rPr>
              <a:t>Kann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Kinchen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Shanklin</a:t>
            </a:r>
            <a:r>
              <a:rPr lang="en-US" sz="1200" b="0" i="0" u="none" strike="noStrike" kern="1200" baseline="0" dirty="0" smtClean="0">
                <a:solidFill>
                  <a:schemeClr val="tx1"/>
                </a:solidFill>
                <a:latin typeface="+mn-lt"/>
                <a:ea typeface="+mn-ea"/>
                <a:cs typeface="+mn-cs"/>
              </a:rPr>
              <a:t> et al. (2014) </a:t>
            </a:r>
          </a:p>
          <a:p>
            <a:r>
              <a:rPr lang="en-US" sz="1200" b="0" i="0" u="none" strike="noStrike" kern="1200" baseline="0" dirty="0" smtClean="0">
                <a:solidFill>
                  <a:schemeClr val="tx1"/>
                </a:solidFill>
                <a:latin typeface="+mn-lt"/>
                <a:ea typeface="+mn-ea"/>
                <a:cs typeface="+mn-cs"/>
              </a:rPr>
              <a:t>U.S. Department of Education (2015)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20</a:t>
            </a:fld>
            <a:endParaRPr lang="en-US"/>
          </a:p>
        </p:txBody>
      </p:sp>
    </p:spTree>
    <p:extLst>
      <p:ext uri="{BB962C8B-B14F-4D97-AF65-F5344CB8AC3E}">
        <p14:creationId xmlns:p14="http://schemas.microsoft.com/office/powerpoint/2010/main" val="2158073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21: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National Crime Victimization Survey of 12-18-year-olds examined different types of bullying that students had experienced. The most common forms of bullying were verbal bullying and rumor-spreading. 14% of 12-18-year-olds said they had been made fun, called names, or insulted, and 13% had been the subject of rumors. </a:t>
            </a:r>
          </a:p>
          <a:p>
            <a:r>
              <a:rPr lang="en-US" sz="1200" b="0" i="0" u="none" strike="noStrike" kern="1200" baseline="0" dirty="0" smtClean="0">
                <a:solidFill>
                  <a:schemeClr val="tx1"/>
                </a:solidFill>
                <a:latin typeface="+mn-lt"/>
                <a:ea typeface="+mn-ea"/>
                <a:cs typeface="+mn-cs"/>
              </a:rPr>
              <a:t>6% had been pushed, shoved, tripped, or spit on; 5% had been excluded from activities; 4% had been threatened with harm; 2% had been forced to do things they didn’t want to do; and 2% had property destroyed. </a:t>
            </a:r>
          </a:p>
          <a:p>
            <a:r>
              <a:rPr lang="en-US" sz="1200" b="0" i="0" u="none" strike="noStrike" kern="1200" baseline="0" dirty="0" smtClean="0">
                <a:solidFill>
                  <a:schemeClr val="tx1"/>
                </a:solidFill>
                <a:latin typeface="+mn-lt"/>
                <a:ea typeface="+mn-ea"/>
                <a:cs typeface="+mn-cs"/>
              </a:rPr>
              <a:t>The study also found 7% had been </a:t>
            </a:r>
            <a:r>
              <a:rPr lang="en-US" sz="1200" b="0" i="0" u="none" strike="noStrike" kern="1200" baseline="0" dirty="0" err="1" smtClean="0">
                <a:solidFill>
                  <a:schemeClr val="tx1"/>
                </a:solidFill>
                <a:latin typeface="+mn-lt"/>
                <a:ea typeface="+mn-ea"/>
                <a:cs typeface="+mn-cs"/>
              </a:rPr>
              <a:t>cyberbullied</a:t>
            </a:r>
            <a:r>
              <a:rPr lang="en-US" sz="1200" b="0" i="0" u="none" strike="noStrike" kern="1200" baseline="0" dirty="0" smtClean="0">
                <a:solidFill>
                  <a:schemeClr val="tx1"/>
                </a:solidFill>
                <a:latin typeface="+mn-lt"/>
                <a:ea typeface="+mn-ea"/>
                <a:cs typeface="+mn-cs"/>
              </a:rPr>
              <a:t> anywhere – in other words, not just on school property </a:t>
            </a:r>
          </a:p>
          <a:p>
            <a:r>
              <a:rPr lang="en-US" sz="1200" b="0" i="0" u="none" strike="noStrike" kern="1200" baseline="0" dirty="0" smtClean="0">
                <a:solidFill>
                  <a:schemeClr val="tx1"/>
                </a:solidFill>
                <a:latin typeface="+mn-lt"/>
                <a:ea typeface="+mn-ea"/>
                <a:cs typeface="+mn-cs"/>
              </a:rPr>
              <a:t>– in the previous 12 months. </a:t>
            </a:r>
          </a:p>
          <a:p>
            <a:r>
              <a:rPr lang="en-US" sz="1200" b="0" i="0" u="none" strike="noStrike" kern="1200" baseline="0" dirty="0" smtClean="0">
                <a:solidFill>
                  <a:schemeClr val="tx1"/>
                </a:solidFill>
                <a:latin typeface="+mn-lt"/>
                <a:ea typeface="+mn-ea"/>
                <a:cs typeface="+mn-cs"/>
              </a:rPr>
              <a:t>Reference: </a:t>
            </a:r>
          </a:p>
          <a:p>
            <a:r>
              <a:rPr lang="en-US" sz="1200" b="0" i="0" u="none" strike="noStrike" kern="1200" baseline="0" dirty="0" smtClean="0">
                <a:solidFill>
                  <a:schemeClr val="tx1"/>
                </a:solidFill>
                <a:latin typeface="+mn-lt"/>
                <a:ea typeface="+mn-ea"/>
                <a:cs typeface="+mn-cs"/>
              </a:rPr>
              <a:t>U.S. Department of Education (2015)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21</a:t>
            </a:fld>
            <a:endParaRPr lang="en-US"/>
          </a:p>
        </p:txBody>
      </p:sp>
    </p:spTree>
    <p:extLst>
      <p:ext uri="{BB962C8B-B14F-4D97-AF65-F5344CB8AC3E}">
        <p14:creationId xmlns:p14="http://schemas.microsoft.com/office/powerpoint/2010/main" val="11866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22:</a:t>
            </a:r>
          </a:p>
          <a:p>
            <a:r>
              <a:rPr lang="en-US" dirty="0" smtClean="0"/>
              <a:t>The second key finding is that there are both similarities and differences in boys’ and girls’ experiences with bullying.</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22</a:t>
            </a:fld>
            <a:endParaRPr lang="en-US"/>
          </a:p>
        </p:txBody>
      </p:sp>
    </p:spTree>
    <p:extLst>
      <p:ext uri="{BB962C8B-B14F-4D97-AF65-F5344CB8AC3E}">
        <p14:creationId xmlns:p14="http://schemas.microsoft.com/office/powerpoint/2010/main" val="1563762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23: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Most studies find either small differences or no differences in the likelihood that </a:t>
            </a:r>
            <a:r>
              <a:rPr lang="en-US" sz="1200" b="0" i="0" u="none" strike="noStrike" kern="1200" baseline="0" dirty="0" err="1" smtClean="0">
                <a:solidFill>
                  <a:schemeClr val="tx1"/>
                </a:solidFill>
                <a:latin typeface="+mn-lt"/>
                <a:ea typeface="+mn-ea"/>
                <a:cs typeface="+mn-cs"/>
              </a:rPr>
              <a:t>boys'and</a:t>
            </a:r>
            <a:r>
              <a:rPr lang="en-US" sz="1200" b="0" i="0" u="none" strike="noStrike" kern="1200" baseline="0" dirty="0" smtClean="0">
                <a:solidFill>
                  <a:schemeClr val="tx1"/>
                </a:solidFill>
                <a:latin typeface="+mn-lt"/>
                <a:ea typeface="+mn-ea"/>
                <a:cs typeface="+mn-cs"/>
              </a:rPr>
              <a:t> girls are bullied. For example, in the School Crime Supplement to the National Crime </a:t>
            </a:r>
            <a:r>
              <a:rPr lang="en-US" sz="1200" b="0" i="0" u="none" strike="noStrike" kern="1200" baseline="0" dirty="0" err="1" smtClean="0">
                <a:solidFill>
                  <a:schemeClr val="tx1"/>
                </a:solidFill>
                <a:latin typeface="+mn-lt"/>
                <a:ea typeface="+mn-ea"/>
                <a:cs typeface="+mn-cs"/>
              </a:rPr>
              <a:t>Victimization'Survey</a:t>
            </a:r>
            <a:r>
              <a:rPr lang="en-US" sz="1200" b="0" i="0" u="none" strike="noStrike" kern="1200" baseline="0" dirty="0" smtClean="0">
                <a:solidFill>
                  <a:schemeClr val="tx1"/>
                </a:solidFill>
                <a:latin typeface="+mn-lt"/>
                <a:ea typeface="+mn-ea"/>
                <a:cs typeface="+mn-cs"/>
              </a:rPr>
              <a:t> (NCVS), 20% of boys reported that they had been bullied at school during the 2012-2013 </a:t>
            </a:r>
            <a:r>
              <a:rPr lang="en-US" sz="1200" b="0" i="0" u="none" strike="noStrike" kern="1200" baseline="0" dirty="0" err="1" smtClean="0">
                <a:solidFill>
                  <a:schemeClr val="tx1"/>
                </a:solidFill>
                <a:latin typeface="+mn-lt"/>
                <a:ea typeface="+mn-ea"/>
                <a:cs typeface="+mn-cs"/>
              </a:rPr>
              <a:t>school'year</a:t>
            </a:r>
            <a:r>
              <a:rPr lang="en-US" sz="1200" b="0" i="0" u="none" strike="noStrike" kern="1200" baseline="0" dirty="0" smtClean="0">
                <a:solidFill>
                  <a:schemeClr val="tx1"/>
                </a:solidFill>
                <a:latin typeface="+mn-lt"/>
                <a:ea typeface="+mn-ea"/>
                <a:cs typeface="+mn-cs"/>
              </a:rPr>
              <a:t>, and 24% of girls said they had been bullied.'</a:t>
            </a:r>
          </a:p>
          <a:p>
            <a:r>
              <a:rPr lang="en-US" sz="1200" b="0" i="0" u="none" strike="noStrike" kern="1200" baseline="0" dirty="0" smtClean="0">
                <a:solidFill>
                  <a:schemeClr val="tx1"/>
                </a:solidFill>
                <a:latin typeface="+mn-lt"/>
                <a:ea typeface="+mn-ea"/>
                <a:cs typeface="+mn-cs"/>
              </a:rPr>
              <a:t>Important differences do emerge, however, in the frequency with which boys and girls bully </a:t>
            </a:r>
            <a:r>
              <a:rPr lang="en-US" sz="1200" b="0" i="0" u="none" strike="noStrike" kern="1200" baseline="0" dirty="0" err="1" smtClean="0">
                <a:solidFill>
                  <a:schemeClr val="tx1"/>
                </a:solidFill>
                <a:latin typeface="+mn-lt"/>
                <a:ea typeface="+mn-ea"/>
                <a:cs typeface="+mn-cs"/>
              </a:rPr>
              <a:t>others.'Boys</a:t>
            </a:r>
            <a:r>
              <a:rPr lang="en-US" sz="1200" b="0" i="0" u="none" strike="noStrike" kern="1200" baseline="0" dirty="0" smtClean="0">
                <a:solidFill>
                  <a:schemeClr val="tx1"/>
                </a:solidFill>
                <a:latin typeface="+mn-lt"/>
                <a:ea typeface="+mn-ea"/>
                <a:cs typeface="+mn-cs"/>
              </a:rPr>
              <a:t> are, on average 1.7 times more likely to bully others, and 2.5 times more likely to both bully </a:t>
            </a:r>
            <a:r>
              <a:rPr lang="en-US" sz="1200" b="0" i="0" u="none" strike="noStrike" kern="1200" baseline="0" dirty="0" err="1" smtClean="0">
                <a:solidFill>
                  <a:schemeClr val="tx1"/>
                </a:solidFill>
                <a:latin typeface="+mn-lt"/>
                <a:ea typeface="+mn-ea"/>
                <a:cs typeface="+mn-cs"/>
              </a:rPr>
              <a:t>others'and</a:t>
            </a:r>
            <a:r>
              <a:rPr lang="en-US" sz="1200" b="0" i="0" u="none" strike="noStrike" kern="1200" baseline="0" dirty="0" smtClean="0">
                <a:solidFill>
                  <a:schemeClr val="tx1"/>
                </a:solidFill>
                <a:latin typeface="+mn-lt"/>
                <a:ea typeface="+mn-ea"/>
                <a:cs typeface="+mn-cs"/>
              </a:rPr>
              <a:t> be bullied (i.e., be “bully-victims”).'</a:t>
            </a:r>
          </a:p>
          <a:p>
            <a:r>
              <a:rPr lang="en-US" sz="1200" b="0" i="0" u="none" strike="noStrike" kern="1200" baseline="0" dirty="0" smtClean="0">
                <a:solidFill>
                  <a:schemeClr val="tx1"/>
                </a:solidFill>
                <a:latin typeface="+mn-lt"/>
                <a:ea typeface="+mn-ea"/>
                <a:cs typeface="+mn-cs"/>
              </a:rPr>
              <a:t>There also are some interesting similarities and differences in the types of bullying that boys and </a:t>
            </a:r>
            <a:r>
              <a:rPr lang="en-US" sz="1200" b="0" i="0" u="none" strike="noStrike" kern="1200" baseline="0" dirty="0" err="1" smtClean="0">
                <a:solidFill>
                  <a:schemeClr val="tx1"/>
                </a:solidFill>
                <a:latin typeface="+mn-lt"/>
                <a:ea typeface="+mn-ea"/>
                <a:cs typeface="+mn-cs"/>
              </a:rPr>
              <a:t>girls'experience</a:t>
            </a:r>
            <a:r>
              <a:rPr lang="en-US" sz="1200" b="0" i="0" u="none" strike="noStrike" kern="1200" baseline="0" dirty="0" smtClean="0">
                <a:solidFill>
                  <a:schemeClr val="tx1"/>
                </a:solidFill>
                <a:latin typeface="+mn-lt"/>
                <a:ea typeface="+mn-ea"/>
                <a:cs typeface="+mn-cs"/>
              </a:rPr>
              <a:t>. For example, the 2012-2013 NCVS found that girls aged 12-18 were more likely than boys </a:t>
            </a:r>
            <a:r>
              <a:rPr lang="en-US" sz="1200" b="0" i="0" u="none" strike="noStrike" kern="1200" baseline="0" dirty="0" err="1" smtClean="0">
                <a:solidFill>
                  <a:schemeClr val="tx1"/>
                </a:solidFill>
                <a:latin typeface="+mn-lt"/>
                <a:ea typeface="+mn-ea"/>
                <a:cs typeface="+mn-cs"/>
              </a:rPr>
              <a:t>to'say</a:t>
            </a:r>
            <a:r>
              <a:rPr lang="en-US" sz="1200" b="0" i="0" u="none" strike="noStrike" kern="1200" baseline="0" dirty="0" smtClean="0">
                <a:solidFill>
                  <a:schemeClr val="tx1"/>
                </a:solidFill>
                <a:latin typeface="+mn-lt"/>
                <a:ea typeface="+mn-ea"/>
                <a:cs typeface="+mn-cs"/>
              </a:rPr>
              <a:t> that they had been bullied through rumor-spreading (17%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10%), name-calling (15% vs. 13%), social exclusion (6% vs. 4%), and </a:t>
            </a:r>
            <a:r>
              <a:rPr lang="en-US" sz="1200" b="0" i="0" u="none" strike="noStrike" kern="1200" baseline="0" dirty="0" err="1" smtClean="0">
                <a:solidFill>
                  <a:schemeClr val="tx1"/>
                </a:solidFill>
                <a:latin typeface="+mn-lt"/>
                <a:ea typeface="+mn-ea"/>
                <a:cs typeface="+mn-cs"/>
              </a:rPr>
              <a:t>cyberbullying</a:t>
            </a:r>
            <a:r>
              <a:rPr lang="en-US" sz="1200" b="0" i="0" u="none" strike="noStrike" kern="1200" baseline="0" dirty="0" smtClean="0">
                <a:solidFill>
                  <a:schemeClr val="tx1"/>
                </a:solidFill>
                <a:latin typeface="+mn-lt"/>
                <a:ea typeface="+mn-ea"/>
                <a:cs typeface="+mn-cs"/>
              </a:rPr>
              <a:t> (9% vs. 5%). Boys were more likely than girls to say </a:t>
            </a:r>
            <a:r>
              <a:rPr lang="en-US" sz="1200" b="0" i="0" u="none" strike="noStrike" kern="1200" baseline="0" dirty="0" err="1" smtClean="0">
                <a:solidFill>
                  <a:schemeClr val="tx1"/>
                </a:solidFill>
                <a:latin typeface="+mn-lt"/>
                <a:ea typeface="+mn-ea"/>
                <a:cs typeface="+mn-cs"/>
              </a:rPr>
              <a:t>they'had</a:t>
            </a:r>
            <a:r>
              <a:rPr lang="en-US" sz="1200" b="0" i="0" u="none" strike="noStrike" kern="1200" baseline="0" dirty="0" smtClean="0">
                <a:solidFill>
                  <a:schemeClr val="tx1"/>
                </a:solidFill>
                <a:latin typeface="+mn-lt"/>
                <a:ea typeface="+mn-ea"/>
                <a:cs typeface="+mn-cs"/>
              </a:rPr>
              <a:t> been physically bullied (7% vs. 5%).'</a:t>
            </a:r>
          </a:p>
          <a:p>
            <a:r>
              <a:rPr lang="en-US" sz="1200" b="0" i="0" u="none" strike="noStrike" kern="1200" baseline="0" dirty="0" err="1" smtClean="0">
                <a:solidFill>
                  <a:schemeClr val="tx1"/>
                </a:solidFill>
                <a:latin typeface="+mn-lt"/>
                <a:ea typeface="+mn-ea"/>
                <a:cs typeface="+mn-cs"/>
              </a:rPr>
              <a:t>References:'Cook</a:t>
            </a:r>
            <a:r>
              <a:rPr lang="en-US" sz="1200" b="0" i="0" u="none" strike="noStrike" kern="1200" baseline="0" dirty="0" smtClean="0">
                <a:solidFill>
                  <a:schemeClr val="tx1"/>
                </a:solidFill>
                <a:latin typeface="+mn-lt"/>
                <a:ea typeface="+mn-ea"/>
                <a:cs typeface="+mn-cs"/>
              </a:rPr>
              <a:t> et al. (2010)'</a:t>
            </a:r>
          </a:p>
          <a:p>
            <a:r>
              <a:rPr lang="en-US" sz="1200" b="0" i="0" u="none" strike="noStrike" kern="1200" baseline="0" dirty="0" smtClean="0">
                <a:solidFill>
                  <a:schemeClr val="tx1"/>
                </a:solidFill>
                <a:latin typeface="+mn-lt"/>
                <a:ea typeface="+mn-ea"/>
                <a:cs typeface="+mn-cs"/>
              </a:rPr>
              <a:t>U.S. Department of Education (2015)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23</a:t>
            </a:fld>
            <a:endParaRPr lang="en-US"/>
          </a:p>
        </p:txBody>
      </p:sp>
    </p:spTree>
    <p:extLst>
      <p:ext uri="{BB962C8B-B14F-4D97-AF65-F5344CB8AC3E}">
        <p14:creationId xmlns:p14="http://schemas.microsoft.com/office/powerpoint/2010/main" val="3207958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24: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Most studies find either small differences or no differences in the likelihood that </a:t>
            </a:r>
            <a:r>
              <a:rPr lang="en-US" sz="1200" b="0" i="0" u="none" strike="noStrike" kern="1200" baseline="0" dirty="0" err="1" smtClean="0">
                <a:solidFill>
                  <a:schemeClr val="tx1"/>
                </a:solidFill>
                <a:latin typeface="+mn-lt"/>
                <a:ea typeface="+mn-ea"/>
                <a:cs typeface="+mn-cs"/>
              </a:rPr>
              <a:t>boys'and</a:t>
            </a:r>
            <a:r>
              <a:rPr lang="en-US" sz="1200" b="0" i="0" u="none" strike="noStrike" kern="1200" baseline="0" dirty="0" smtClean="0">
                <a:solidFill>
                  <a:schemeClr val="tx1"/>
                </a:solidFill>
                <a:latin typeface="+mn-lt"/>
                <a:ea typeface="+mn-ea"/>
                <a:cs typeface="+mn-cs"/>
              </a:rPr>
              <a:t> girls are bullied. For example, in the School Crime Supplement to the National Crime </a:t>
            </a:r>
            <a:r>
              <a:rPr lang="en-US" sz="1200" b="0" i="0" u="none" strike="noStrike" kern="1200" baseline="0" dirty="0" err="1" smtClean="0">
                <a:solidFill>
                  <a:schemeClr val="tx1"/>
                </a:solidFill>
                <a:latin typeface="+mn-lt"/>
                <a:ea typeface="+mn-ea"/>
                <a:cs typeface="+mn-cs"/>
              </a:rPr>
              <a:t>Victimization'Survey</a:t>
            </a:r>
            <a:r>
              <a:rPr lang="en-US" sz="1200" b="0" i="0" u="none" strike="noStrike" kern="1200" baseline="0" dirty="0" smtClean="0">
                <a:solidFill>
                  <a:schemeClr val="tx1"/>
                </a:solidFill>
                <a:latin typeface="+mn-lt"/>
                <a:ea typeface="+mn-ea"/>
                <a:cs typeface="+mn-cs"/>
              </a:rPr>
              <a:t> (NCVS), 20% of boys reported that they had been bullied at school during the 2012-2013 </a:t>
            </a:r>
            <a:r>
              <a:rPr lang="en-US" sz="1200" b="0" i="0" u="none" strike="noStrike" kern="1200" baseline="0" dirty="0" err="1" smtClean="0">
                <a:solidFill>
                  <a:schemeClr val="tx1"/>
                </a:solidFill>
                <a:latin typeface="+mn-lt"/>
                <a:ea typeface="+mn-ea"/>
                <a:cs typeface="+mn-cs"/>
              </a:rPr>
              <a:t>school'year</a:t>
            </a:r>
            <a:r>
              <a:rPr lang="en-US" sz="1200" b="0" i="0" u="none" strike="noStrike" kern="1200" baseline="0" dirty="0" smtClean="0">
                <a:solidFill>
                  <a:schemeClr val="tx1"/>
                </a:solidFill>
                <a:latin typeface="+mn-lt"/>
                <a:ea typeface="+mn-ea"/>
                <a:cs typeface="+mn-cs"/>
              </a:rPr>
              <a:t>, and 24% of girls said they had been bullied.'</a:t>
            </a:r>
          </a:p>
          <a:p>
            <a:r>
              <a:rPr lang="en-US" sz="1200" b="0" i="0" u="none" strike="noStrike" kern="1200" baseline="0" dirty="0" smtClean="0">
                <a:solidFill>
                  <a:schemeClr val="tx1"/>
                </a:solidFill>
                <a:latin typeface="+mn-lt"/>
                <a:ea typeface="+mn-ea"/>
                <a:cs typeface="+mn-cs"/>
              </a:rPr>
              <a:t>Important differences do emerge, however, in the frequency with which boys and girls bully </a:t>
            </a:r>
            <a:r>
              <a:rPr lang="en-US" sz="1200" b="0" i="0" u="none" strike="noStrike" kern="1200" baseline="0" dirty="0" err="1" smtClean="0">
                <a:solidFill>
                  <a:schemeClr val="tx1"/>
                </a:solidFill>
                <a:latin typeface="+mn-lt"/>
                <a:ea typeface="+mn-ea"/>
                <a:cs typeface="+mn-cs"/>
              </a:rPr>
              <a:t>others.'Boys</a:t>
            </a:r>
            <a:r>
              <a:rPr lang="en-US" sz="1200" b="0" i="0" u="none" strike="noStrike" kern="1200" baseline="0" dirty="0" smtClean="0">
                <a:solidFill>
                  <a:schemeClr val="tx1"/>
                </a:solidFill>
                <a:latin typeface="+mn-lt"/>
                <a:ea typeface="+mn-ea"/>
                <a:cs typeface="+mn-cs"/>
              </a:rPr>
              <a:t> are, on average 1.7 times more likely to bully others, and 2.5 times more likely to both bully </a:t>
            </a:r>
            <a:r>
              <a:rPr lang="en-US" sz="1200" b="0" i="0" u="none" strike="noStrike" kern="1200" baseline="0" dirty="0" err="1" smtClean="0">
                <a:solidFill>
                  <a:schemeClr val="tx1"/>
                </a:solidFill>
                <a:latin typeface="+mn-lt"/>
                <a:ea typeface="+mn-ea"/>
                <a:cs typeface="+mn-cs"/>
              </a:rPr>
              <a:t>others'and</a:t>
            </a:r>
            <a:r>
              <a:rPr lang="en-US" sz="1200" b="0" i="0" u="none" strike="noStrike" kern="1200" baseline="0" dirty="0" smtClean="0">
                <a:solidFill>
                  <a:schemeClr val="tx1"/>
                </a:solidFill>
                <a:latin typeface="+mn-lt"/>
                <a:ea typeface="+mn-ea"/>
                <a:cs typeface="+mn-cs"/>
              </a:rPr>
              <a:t> be bullied (i.e., be “bully-victims”).'</a:t>
            </a:r>
          </a:p>
          <a:p>
            <a:r>
              <a:rPr lang="en-US" sz="1200" b="0" i="0" u="none" strike="noStrike" kern="1200" baseline="0" dirty="0" smtClean="0">
                <a:solidFill>
                  <a:schemeClr val="tx1"/>
                </a:solidFill>
                <a:latin typeface="+mn-lt"/>
                <a:ea typeface="+mn-ea"/>
                <a:cs typeface="+mn-cs"/>
              </a:rPr>
              <a:t>There also are some interesting similarities and differences in the types of bullying that boys and </a:t>
            </a:r>
            <a:r>
              <a:rPr lang="en-US" sz="1200" b="0" i="0" u="none" strike="noStrike" kern="1200" baseline="0" dirty="0" err="1" smtClean="0">
                <a:solidFill>
                  <a:schemeClr val="tx1"/>
                </a:solidFill>
                <a:latin typeface="+mn-lt"/>
                <a:ea typeface="+mn-ea"/>
                <a:cs typeface="+mn-cs"/>
              </a:rPr>
              <a:t>girls'experience</a:t>
            </a:r>
            <a:r>
              <a:rPr lang="en-US" sz="1200" b="0" i="0" u="none" strike="noStrike" kern="1200" baseline="0" dirty="0" smtClean="0">
                <a:solidFill>
                  <a:schemeClr val="tx1"/>
                </a:solidFill>
                <a:latin typeface="+mn-lt"/>
                <a:ea typeface="+mn-ea"/>
                <a:cs typeface="+mn-cs"/>
              </a:rPr>
              <a:t>. For example, the 2012-2013 NCVS found that girls aged 12-18 were more likely than boys </a:t>
            </a:r>
            <a:r>
              <a:rPr lang="en-US" sz="1200" b="0" i="0" u="none" strike="noStrike" kern="1200" baseline="0" dirty="0" err="1" smtClean="0">
                <a:solidFill>
                  <a:schemeClr val="tx1"/>
                </a:solidFill>
                <a:latin typeface="+mn-lt"/>
                <a:ea typeface="+mn-ea"/>
                <a:cs typeface="+mn-cs"/>
              </a:rPr>
              <a:t>to'say</a:t>
            </a:r>
            <a:r>
              <a:rPr lang="en-US" sz="1200" b="0" i="0" u="none" strike="noStrike" kern="1200" baseline="0" dirty="0" smtClean="0">
                <a:solidFill>
                  <a:schemeClr val="tx1"/>
                </a:solidFill>
                <a:latin typeface="+mn-lt"/>
                <a:ea typeface="+mn-ea"/>
                <a:cs typeface="+mn-cs"/>
              </a:rPr>
              <a:t> that they had been bullied through rumor-spreading (17% </a:t>
            </a:r>
            <a:r>
              <a:rPr lang="en-US" sz="1200" b="0" i="0" u="none" strike="noStrike" kern="1200" baseline="0" dirty="0" err="1" smtClean="0">
                <a:solidFill>
                  <a:schemeClr val="tx1"/>
                </a:solidFill>
                <a:latin typeface="+mn-lt"/>
                <a:ea typeface="+mn-ea"/>
                <a:cs typeface="+mn-cs"/>
              </a:rPr>
              <a:t>vs</a:t>
            </a:r>
            <a:r>
              <a:rPr lang="en-US" sz="1200" b="0" i="0" u="none" strike="noStrike" kern="1200" baseline="0" dirty="0" smtClean="0">
                <a:solidFill>
                  <a:schemeClr val="tx1"/>
                </a:solidFill>
                <a:latin typeface="+mn-lt"/>
                <a:ea typeface="+mn-ea"/>
                <a:cs typeface="+mn-cs"/>
              </a:rPr>
              <a:t> 10%), name-calling (15% vs. 13%), social exclusion (6% vs. 4%), and </a:t>
            </a:r>
            <a:r>
              <a:rPr lang="en-US" sz="1200" b="0" i="0" u="none" strike="noStrike" kern="1200" baseline="0" dirty="0" err="1" smtClean="0">
                <a:solidFill>
                  <a:schemeClr val="tx1"/>
                </a:solidFill>
                <a:latin typeface="+mn-lt"/>
                <a:ea typeface="+mn-ea"/>
                <a:cs typeface="+mn-cs"/>
              </a:rPr>
              <a:t>cyberbullying</a:t>
            </a:r>
            <a:r>
              <a:rPr lang="en-US" sz="1200" b="0" i="0" u="none" strike="noStrike" kern="1200" baseline="0" dirty="0" smtClean="0">
                <a:solidFill>
                  <a:schemeClr val="tx1"/>
                </a:solidFill>
                <a:latin typeface="+mn-lt"/>
                <a:ea typeface="+mn-ea"/>
                <a:cs typeface="+mn-cs"/>
              </a:rPr>
              <a:t> (9% vs. 5%). Boys were more likely than girls to say </a:t>
            </a:r>
            <a:r>
              <a:rPr lang="en-US" sz="1200" b="0" i="0" u="none" strike="noStrike" kern="1200" baseline="0" dirty="0" err="1" smtClean="0">
                <a:solidFill>
                  <a:schemeClr val="tx1"/>
                </a:solidFill>
                <a:latin typeface="+mn-lt"/>
                <a:ea typeface="+mn-ea"/>
                <a:cs typeface="+mn-cs"/>
              </a:rPr>
              <a:t>they'had</a:t>
            </a:r>
            <a:r>
              <a:rPr lang="en-US" sz="1200" b="0" i="0" u="none" strike="noStrike" kern="1200" baseline="0" dirty="0" smtClean="0">
                <a:solidFill>
                  <a:schemeClr val="tx1"/>
                </a:solidFill>
                <a:latin typeface="+mn-lt"/>
                <a:ea typeface="+mn-ea"/>
                <a:cs typeface="+mn-cs"/>
              </a:rPr>
              <a:t> been physically bullied (7% vs. 5%).'</a:t>
            </a:r>
          </a:p>
          <a:p>
            <a:r>
              <a:rPr lang="en-US" sz="1200" b="0" i="0" u="none" strike="noStrike" kern="1200" baseline="0" dirty="0" err="1" smtClean="0">
                <a:solidFill>
                  <a:schemeClr val="tx1"/>
                </a:solidFill>
                <a:latin typeface="+mn-lt"/>
                <a:ea typeface="+mn-ea"/>
                <a:cs typeface="+mn-cs"/>
              </a:rPr>
              <a:t>References:'Cook</a:t>
            </a:r>
            <a:r>
              <a:rPr lang="en-US" sz="1200" b="0" i="0" u="none" strike="noStrike" kern="1200" baseline="0" dirty="0" smtClean="0">
                <a:solidFill>
                  <a:schemeClr val="tx1"/>
                </a:solidFill>
                <a:latin typeface="+mn-lt"/>
                <a:ea typeface="+mn-ea"/>
                <a:cs typeface="+mn-cs"/>
              </a:rPr>
              <a:t> et al. (2010)'</a:t>
            </a:r>
          </a:p>
          <a:p>
            <a:r>
              <a:rPr lang="en-US" sz="1200" b="0" i="0" u="none" strike="noStrike" kern="1200" baseline="0" dirty="0" smtClean="0">
                <a:solidFill>
                  <a:schemeClr val="tx1"/>
                </a:solidFill>
                <a:latin typeface="+mn-lt"/>
                <a:ea typeface="+mn-ea"/>
                <a:cs typeface="+mn-cs"/>
              </a:rPr>
              <a:t>U.S. Department of Education (2015)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24</a:t>
            </a:fld>
            <a:endParaRPr lang="en-US"/>
          </a:p>
        </p:txBody>
      </p:sp>
    </p:spTree>
    <p:extLst>
      <p:ext uri="{BB962C8B-B14F-4D97-AF65-F5344CB8AC3E}">
        <p14:creationId xmlns:p14="http://schemas.microsoft.com/office/powerpoint/2010/main" val="1661586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25:</a:t>
            </a:r>
          </a:p>
          <a:p>
            <a:r>
              <a:rPr lang="en-US" dirty="0" smtClean="0"/>
              <a:t>The third finding is that children’s experiences with bullying also vary with age.</a:t>
            </a:r>
          </a:p>
        </p:txBody>
      </p:sp>
      <p:sp>
        <p:nvSpPr>
          <p:cNvPr id="4" name="Slide Number Placeholder 3"/>
          <p:cNvSpPr>
            <a:spLocks noGrp="1"/>
          </p:cNvSpPr>
          <p:nvPr>
            <p:ph type="sldNum" sz="quarter" idx="10"/>
          </p:nvPr>
        </p:nvSpPr>
        <p:spPr/>
        <p:txBody>
          <a:bodyPr/>
          <a:lstStyle/>
          <a:p>
            <a:fld id="{4EDB1D78-1A4E-054C-A1AF-A2C8936E3B44}" type="slidenum">
              <a:rPr lang="en-US" smtClean="0"/>
              <a:t>25</a:t>
            </a:fld>
            <a:endParaRPr lang="en-US"/>
          </a:p>
        </p:txBody>
      </p:sp>
    </p:spTree>
    <p:extLst>
      <p:ext uri="{BB962C8B-B14F-4D97-AF65-F5344CB8AC3E}">
        <p14:creationId xmlns:p14="http://schemas.microsoft.com/office/powerpoint/2010/main" val="363013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2: Erin </a:t>
            </a:r>
            <a:r>
              <a:rPr lang="en-US" dirty="0" err="1" smtClean="0"/>
              <a:t>Reiney</a:t>
            </a:r>
            <a:r>
              <a:rPr lang="en-US" dirty="0" smtClean="0"/>
              <a:t>: HRSA. Thanks so much for joining us today.  I wanted to give you a quick welcome</a:t>
            </a:r>
            <a:r>
              <a:rPr lang="en-US" baseline="0" dirty="0" smtClean="0"/>
              <a:t> on behalf of Jeremy Rubenstein.  He is the founder and creative director of Box Out Productions, which produces Box Out Bullying.  He’s an educator, producer, and social </a:t>
            </a:r>
            <a:r>
              <a:rPr lang="en-US" baseline="0" dirty="0" err="1" smtClean="0"/>
              <a:t>entrepreaneur</a:t>
            </a:r>
            <a:r>
              <a:rPr lang="en-US" baseline="0" dirty="0" smtClean="0"/>
              <a:t> who has </a:t>
            </a:r>
            <a:r>
              <a:rPr lang="en-US" dirty="0" smtClean="0"/>
              <a:t>a mission to improve the health, safety, and well-being of infants, mothers, children, youth, and their families. It's a very large mission and since the early 2000s, we have seen bullying as a priority issue to help us meet our mission. In the early 2000s, we did a lot of work around raising awareness and helping people understand that bullying is a serious problem. The great news is awareness is very high, and now folks say, "I'm aware. agree this is a problem. And now, what are we going to do about it?" And so during today’s training you will learn how to take a public health approach to preventing bullying. You will also learn how to engage a variety of community stakeholders to address bullying</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a:t>
            </a:fld>
            <a:endParaRPr lang="en-US"/>
          </a:p>
        </p:txBody>
      </p:sp>
    </p:spTree>
    <p:extLst>
      <p:ext uri="{BB962C8B-B14F-4D97-AF65-F5344CB8AC3E}">
        <p14:creationId xmlns:p14="http://schemas.microsoft.com/office/powerpoint/2010/main" val="2924641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26:</a:t>
            </a:r>
            <a:r>
              <a:rPr lang="en-US" sz="1200" b="0" i="0" u="none" strike="noStrike" kern="1200" baseline="0" dirty="0" smtClean="0">
                <a:solidFill>
                  <a:schemeClr val="tx1"/>
                </a:solidFill>
                <a:latin typeface="+mn-lt"/>
                <a:ea typeface="+mn-ea"/>
                <a:cs typeface="+mn-cs"/>
              </a:rPr>
              <a:t>&amp;</a:t>
            </a:r>
          </a:p>
          <a:p>
            <a:r>
              <a:rPr lang="en-US" sz="1200" b="0" i="0" u="none" strike="noStrike" kern="1200" baseline="0" dirty="0" smtClean="0">
                <a:solidFill>
                  <a:schemeClr val="tx1"/>
                </a:solidFill>
                <a:latin typeface="+mn-lt"/>
                <a:ea typeface="+mn-ea"/>
                <a:cs typeface="+mn-cs"/>
              </a:rPr>
              <a:t>Children and youth are most likely to be bullied in elementary school. Anonymous self-report surveys of children and youth indicate that the likelihood that they will be bullied decreases steadily through middle school and high school.'</a:t>
            </a:r>
          </a:p>
          <a:p>
            <a:r>
              <a:rPr lang="en-US" sz="1200" b="0" i="0" u="none" strike="noStrike" kern="1200" baseline="0" dirty="0" smtClean="0">
                <a:solidFill>
                  <a:schemeClr val="tx1"/>
                </a:solidFill>
                <a:latin typeface="+mn-lt"/>
                <a:ea typeface="+mn-ea"/>
                <a:cs typeface="+mn-cs"/>
              </a:rPr>
              <a:t>Here, you can see data from the National Crime Victimization Survey, which assessed the frequency </a:t>
            </a:r>
            <a:r>
              <a:rPr lang="en-US" sz="1200" b="0" i="0" u="none" strike="noStrike" kern="1200" baseline="0" dirty="0" err="1" smtClean="0">
                <a:solidFill>
                  <a:schemeClr val="tx1"/>
                </a:solidFill>
                <a:latin typeface="+mn-lt"/>
                <a:ea typeface="+mn-ea"/>
                <a:cs typeface="+mn-cs"/>
              </a:rPr>
              <a:t>with'which</a:t>
            </a:r>
            <a:r>
              <a:rPr lang="en-US" sz="1200" b="0" i="0" u="none" strike="noStrike" kern="1200" baseline="0" dirty="0" smtClean="0">
                <a:solidFill>
                  <a:schemeClr val="tx1"/>
                </a:solidFill>
                <a:latin typeface="+mn-lt"/>
                <a:ea typeface="+mn-ea"/>
                <a:cs typeface="+mn-cs"/>
              </a:rPr>
              <a:t> middle and high school youth were bullied during the 2012-2013 school year.'</a:t>
            </a:r>
          </a:p>
          <a:p>
            <a:r>
              <a:rPr lang="en-US" sz="1200" b="0" i="0" u="none" strike="noStrike" kern="1200" baseline="0" dirty="0" smtClean="0">
                <a:solidFill>
                  <a:schemeClr val="tx1"/>
                </a:solidFill>
                <a:latin typeface="+mn-lt"/>
                <a:ea typeface="+mn-ea"/>
                <a:cs typeface="+mn-cs"/>
              </a:rPr>
              <a:t>Of course, somewhat different age trends emerge for different forms of bullying. For example, </a:t>
            </a:r>
            <a:r>
              <a:rPr lang="en-US" sz="1200" b="0" i="0" u="none" strike="noStrike" kern="1200" baseline="0" dirty="0" err="1" smtClean="0">
                <a:solidFill>
                  <a:schemeClr val="tx1"/>
                </a:solidFill>
                <a:latin typeface="+mn-lt"/>
                <a:ea typeface="+mn-ea"/>
                <a:cs typeface="+mn-cs"/>
              </a:rPr>
              <a:t>although'verbal</a:t>
            </a:r>
            <a:r>
              <a:rPr lang="en-US" sz="1200" b="0" i="0" u="none" strike="noStrike" kern="1200" baseline="0" dirty="0" smtClean="0">
                <a:solidFill>
                  <a:schemeClr val="tx1"/>
                </a:solidFill>
                <a:latin typeface="+mn-lt"/>
                <a:ea typeface="+mn-ea"/>
                <a:cs typeface="+mn-cs"/>
              </a:rPr>
              <a:t> bullying, and physical bullying decrease steadily through middle and high school, youth are </a:t>
            </a:r>
            <a:r>
              <a:rPr lang="en-US" sz="1200" b="0" i="0" u="none" strike="noStrike" kern="1200" baseline="0" dirty="0" err="1" smtClean="0">
                <a:solidFill>
                  <a:schemeClr val="tx1"/>
                </a:solidFill>
                <a:latin typeface="+mn-lt"/>
                <a:ea typeface="+mn-ea"/>
                <a:cs typeface="+mn-cs"/>
              </a:rPr>
              <a:t>most'likely</a:t>
            </a:r>
            <a:r>
              <a:rPr lang="en-US" sz="1200" b="0" i="0" u="none" strike="noStrike" kern="1200" baseline="0" dirty="0" smtClean="0">
                <a:solidFill>
                  <a:schemeClr val="tx1"/>
                </a:solidFill>
                <a:latin typeface="+mn-lt"/>
                <a:ea typeface="+mn-ea"/>
                <a:cs typeface="+mn-cs"/>
              </a:rPr>
              <a:t> to report being </a:t>
            </a:r>
            <a:r>
              <a:rPr lang="en-US" sz="1200" b="0" i="0" u="none" strike="noStrike" kern="1200" baseline="0" dirty="0" err="1" smtClean="0">
                <a:solidFill>
                  <a:schemeClr val="tx1"/>
                </a:solidFill>
                <a:latin typeface="+mn-lt"/>
                <a:ea typeface="+mn-ea"/>
                <a:cs typeface="+mn-cs"/>
              </a:rPr>
              <a:t>cyberbullied</a:t>
            </a:r>
            <a:r>
              <a:rPr lang="en-US" sz="1200" b="0" i="0" u="none" strike="noStrike" kern="1200" baseline="0" dirty="0" smtClean="0">
                <a:solidFill>
                  <a:schemeClr val="tx1"/>
                </a:solidFill>
                <a:latin typeface="+mn-lt"/>
                <a:ea typeface="+mn-ea"/>
                <a:cs typeface="+mn-cs"/>
              </a:rPr>
              <a:t> in high school (10th and 11th grade), according to the National </a:t>
            </a:r>
            <a:r>
              <a:rPr lang="en-US" sz="1200" b="0" i="0" u="none" strike="noStrike" kern="1200" baseline="0" dirty="0" err="1" smtClean="0">
                <a:solidFill>
                  <a:schemeClr val="tx1"/>
                </a:solidFill>
                <a:latin typeface="+mn-lt"/>
                <a:ea typeface="+mn-ea"/>
                <a:cs typeface="+mn-cs"/>
              </a:rPr>
              <a:t>Crime'Victimization</a:t>
            </a:r>
            <a:r>
              <a:rPr lang="en-US" sz="1200" b="0" i="0" u="none" strike="noStrike" kern="1200" baseline="0" dirty="0" smtClean="0">
                <a:solidFill>
                  <a:schemeClr val="tx1"/>
                </a:solidFill>
                <a:latin typeface="+mn-lt"/>
                <a:ea typeface="+mn-ea"/>
                <a:cs typeface="+mn-cs"/>
              </a:rPr>
              <a:t> Survey.'</a:t>
            </a:r>
          </a:p>
          <a:p>
            <a:r>
              <a:rPr lang="en-US" sz="1200" b="0" i="0" u="none" strike="noStrike" kern="1200" baseline="0" dirty="0" smtClean="0">
                <a:solidFill>
                  <a:schemeClr val="tx1"/>
                </a:solidFill>
                <a:latin typeface="+mn-lt"/>
                <a:ea typeface="+mn-ea"/>
                <a:cs typeface="+mn-cs"/>
              </a:rPr>
              <a:t>References:'</a:t>
            </a:r>
            <a:r>
              <a:rPr lang="en-US" sz="1200" b="0" i="0" u="none" strike="noStrike" kern="1200" baseline="0" dirty="0" err="1" smtClean="0">
                <a:solidFill>
                  <a:schemeClr val="tx1"/>
                </a:solidFill>
                <a:latin typeface="+mn-lt"/>
                <a:ea typeface="+mn-ea"/>
                <a:cs typeface="+mn-cs"/>
              </a:rPr>
              <a:t>Finkelhor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Ormrod</a:t>
            </a:r>
            <a:r>
              <a:rPr lang="en-US" sz="1200" b="0" i="0" u="none" strike="noStrike" kern="1200" baseline="0" dirty="0" smtClean="0">
                <a:solidFill>
                  <a:schemeClr val="tx1"/>
                </a:solidFill>
                <a:latin typeface="+mn-lt"/>
                <a:ea typeface="+mn-ea"/>
                <a:cs typeface="+mn-cs"/>
              </a:rPr>
              <a:t>, Turner, and Hamby (2009)'</a:t>
            </a:r>
            <a:r>
              <a:rPr lang="en-US" sz="1200" b="0" i="0" u="none" strike="noStrike" kern="1200" baseline="0" dirty="0" err="1" smtClean="0">
                <a:solidFill>
                  <a:schemeClr val="tx1"/>
                </a:solidFill>
                <a:latin typeface="+mn-lt"/>
                <a:ea typeface="+mn-ea"/>
                <a:cs typeface="+mn-cs"/>
              </a:rPr>
              <a:t>Luxenberg</a:t>
            </a:r>
            <a:r>
              <a:rPr lang="en-US" sz="1200" b="0" i="0" u="none" strike="noStrike" kern="1200" baseline="0" dirty="0" smtClean="0">
                <a:solidFill>
                  <a:schemeClr val="tx1"/>
                </a:solidFill>
                <a:latin typeface="+mn-lt"/>
                <a:ea typeface="+mn-ea"/>
                <a:cs typeface="+mn-cs"/>
              </a:rPr>
              <a:t>, Limber and </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(2014)'</a:t>
            </a:r>
            <a:r>
              <a:rPr lang="en-US" sz="1200" b="0" i="0" u="none" strike="noStrike" kern="1200" baseline="0" dirty="0" err="1" smtClean="0">
                <a:solidFill>
                  <a:schemeClr val="tx1"/>
                </a:solidFill>
                <a:latin typeface="+mn-lt"/>
                <a:ea typeface="+mn-ea"/>
                <a:cs typeface="+mn-cs"/>
              </a:rPr>
              <a:t>Nansel</a:t>
            </a:r>
            <a:r>
              <a:rPr lang="en-US" sz="1200" b="0" i="0" u="none" strike="noStrike" kern="1200" baseline="0" dirty="0" smtClean="0">
                <a:solidFill>
                  <a:schemeClr val="tx1"/>
                </a:solidFill>
                <a:latin typeface="+mn-lt"/>
                <a:ea typeface="+mn-ea"/>
                <a:cs typeface="+mn-cs"/>
              </a:rPr>
              <a:t> et al. (2001)'</a:t>
            </a:r>
          </a:p>
          <a:p>
            <a:r>
              <a:rPr lang="en-US" sz="1200" b="0" i="0" u="none" strike="noStrike" kern="1200" baseline="0" dirty="0" smtClean="0">
                <a:solidFill>
                  <a:schemeClr val="tx1"/>
                </a:solidFill>
                <a:latin typeface="+mn-lt"/>
                <a:ea typeface="+mn-ea"/>
                <a:cs typeface="+mn-cs"/>
              </a:rPr>
              <a:t>U.S. Department of Education (2015)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26</a:t>
            </a:fld>
            <a:endParaRPr lang="en-US"/>
          </a:p>
        </p:txBody>
      </p:sp>
    </p:spTree>
    <p:extLst>
      <p:ext uri="{BB962C8B-B14F-4D97-AF65-F5344CB8AC3E}">
        <p14:creationId xmlns:p14="http://schemas.microsoft.com/office/powerpoint/2010/main" val="2939203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27: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fourth key finding from research is that there is not one single cause of bullying. There are many different factors that place children and youth at risk for being involved in bullying. There also are protective factors that can reduce or eliminate these risks.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27</a:t>
            </a:fld>
            <a:endParaRPr lang="en-US"/>
          </a:p>
        </p:txBody>
      </p:sp>
    </p:spTree>
    <p:extLst>
      <p:ext uri="{BB962C8B-B14F-4D97-AF65-F5344CB8AC3E}">
        <p14:creationId xmlns:p14="http://schemas.microsoft.com/office/powerpoint/2010/main" val="1203220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28: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Another way of saying this is that bullying results from a complex interaction </a:t>
            </a:r>
            <a:r>
              <a:rPr lang="en-US" sz="1200" b="0" i="0" u="none" strike="noStrike" kern="1200" baseline="0" dirty="0" err="1" smtClean="0">
                <a:solidFill>
                  <a:schemeClr val="tx1"/>
                </a:solidFill>
                <a:latin typeface="+mn-lt"/>
                <a:ea typeface="+mn-ea"/>
                <a:cs typeface="+mn-cs"/>
              </a:rPr>
              <a:t>between'individuals</a:t>
            </a:r>
            <a:r>
              <a:rPr lang="en-US" sz="1200" b="0" i="0" u="none" strike="noStrike" kern="1200" baseline="0" dirty="0" smtClean="0">
                <a:solidFill>
                  <a:schemeClr val="tx1"/>
                </a:solidFill>
                <a:latin typeface="+mn-lt"/>
                <a:ea typeface="+mn-ea"/>
                <a:cs typeface="+mn-cs"/>
              </a:rPr>
              <a:t> and their broader social environment, including families, peers, school and community.'</a:t>
            </a:r>
          </a:p>
          <a:p>
            <a:r>
              <a:rPr lang="en-US" sz="1200" b="0" i="0" u="none" strike="noStrike" kern="1200" baseline="0" dirty="0" smtClean="0">
                <a:solidFill>
                  <a:schemeClr val="tx1"/>
                </a:solidFill>
                <a:latin typeface="+mn-lt"/>
                <a:ea typeface="+mn-ea"/>
                <a:cs typeface="+mn-cs"/>
              </a:rPr>
              <a:t>References:'</a:t>
            </a:r>
          </a:p>
          <a:p>
            <a:r>
              <a:rPr lang="en-US" sz="1200" b="0" i="0" u="none" strike="noStrike" kern="1200" baseline="0" dirty="0" smtClean="0">
                <a:solidFill>
                  <a:schemeClr val="tx1"/>
                </a:solidFill>
                <a:latin typeface="+mn-lt"/>
                <a:ea typeface="+mn-ea"/>
                <a:cs typeface="+mn-cs"/>
              </a:rPr>
              <a:t>Cook, Williams, Guerra, Kim, and </a:t>
            </a:r>
            <a:r>
              <a:rPr lang="en-US" sz="1200" b="0" i="0" u="none" strike="noStrike" kern="1200" baseline="0" dirty="0" err="1" smtClean="0">
                <a:solidFill>
                  <a:schemeClr val="tx1"/>
                </a:solidFill>
                <a:latin typeface="+mn-lt"/>
                <a:ea typeface="+mn-ea"/>
                <a:cs typeface="+mn-cs"/>
              </a:rPr>
              <a:t>Sadek</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and Swearer (2010)'Kowalski, Limber, and </a:t>
            </a:r>
            <a:r>
              <a:rPr lang="en-US" sz="1200" b="0" i="0" u="none" strike="noStrike" kern="1200" baseline="0" dirty="0" err="1" smtClean="0">
                <a:solidFill>
                  <a:schemeClr val="tx1"/>
                </a:solidFill>
                <a:latin typeface="+mn-lt"/>
                <a:ea typeface="+mn-ea"/>
                <a:cs typeface="+mn-cs"/>
              </a:rPr>
              <a:t>Agatston</a:t>
            </a:r>
            <a:r>
              <a:rPr lang="en-US" sz="1200" b="0" i="0" u="none" strike="noStrike" kern="1200" baseline="0" dirty="0" smtClean="0">
                <a:solidFill>
                  <a:schemeClr val="tx1"/>
                </a:solidFill>
                <a:latin typeface="+mn-lt"/>
                <a:ea typeface="+mn-ea"/>
                <a:cs typeface="+mn-cs"/>
              </a:rPr>
              <a:t> (2012)Swearer and Doll (2001)'Swearer, </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Koenig, Berry, Collins, and </a:t>
            </a:r>
            <a:r>
              <a:rPr lang="en-US" sz="1200" b="0" i="0" u="none" strike="noStrike" kern="1200" baseline="0" dirty="0" err="1" smtClean="0">
                <a:solidFill>
                  <a:schemeClr val="tx1"/>
                </a:solidFill>
                <a:latin typeface="+mn-lt"/>
                <a:ea typeface="+mn-ea"/>
                <a:cs typeface="+mn-cs"/>
              </a:rPr>
              <a:t>Lembeck</a:t>
            </a:r>
            <a:r>
              <a:rPr lang="en-US" sz="1200" b="0" i="0" u="none" strike="noStrike" kern="1200" baseline="0" dirty="0" smtClean="0">
                <a:solidFill>
                  <a:schemeClr val="tx1"/>
                </a:solidFill>
                <a:latin typeface="+mn-lt"/>
                <a:ea typeface="+mn-ea"/>
                <a:cs typeface="+mn-cs"/>
              </a:rPr>
              <a:t> (2012)'</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28</a:t>
            </a:fld>
            <a:endParaRPr lang="en-US"/>
          </a:p>
        </p:txBody>
      </p:sp>
    </p:spTree>
    <p:extLst>
      <p:ext uri="{BB962C8B-B14F-4D97-AF65-F5344CB8AC3E}">
        <p14:creationId xmlns:p14="http://schemas.microsoft.com/office/powerpoint/2010/main" val="135648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29: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Research has confirmed that there are individual factors or variables that are related </a:t>
            </a:r>
            <a:r>
              <a:rPr lang="en-US" sz="1200" b="0" i="0" u="none" strike="noStrike" kern="1200" baseline="0" dirty="0" err="1" smtClean="0">
                <a:solidFill>
                  <a:schemeClr val="tx1"/>
                </a:solidFill>
                <a:latin typeface="+mn-lt"/>
                <a:ea typeface="+mn-ea"/>
                <a:cs typeface="+mn-cs"/>
              </a:rPr>
              <a:t>to'a</a:t>
            </a:r>
            <a:r>
              <a:rPr lang="en-US" sz="1200" b="0" i="0" u="none" strike="noStrike" kern="1200" baseline="0" dirty="0" smtClean="0">
                <a:solidFill>
                  <a:schemeClr val="tx1"/>
                </a:solidFill>
                <a:latin typeface="+mn-lt"/>
                <a:ea typeface="+mn-ea"/>
                <a:cs typeface="+mn-cs"/>
              </a:rPr>
              <a:t> child or adolescent’s involvement in bullying.'</a:t>
            </a:r>
          </a:p>
          <a:p>
            <a:r>
              <a:rPr lang="en-US" sz="1200" b="0" i="0" u="none" strike="noStrike" kern="1200" baseline="0" dirty="0" smtClean="0">
                <a:solidFill>
                  <a:schemeClr val="tx1"/>
                </a:solidFill>
                <a:latin typeface="+mn-lt"/>
                <a:ea typeface="+mn-ea"/>
                <a:cs typeface="+mn-cs"/>
              </a:rPr>
              <a:t>For example, individual temperament may play a role. Children and youth who bully are more likely </a:t>
            </a:r>
            <a:r>
              <a:rPr lang="en-US" sz="1200" b="0" i="0" u="none" strike="noStrike" kern="1200" baseline="0" dirty="0" err="1" smtClean="0">
                <a:solidFill>
                  <a:schemeClr val="tx1"/>
                </a:solidFill>
                <a:latin typeface="+mn-lt"/>
                <a:ea typeface="+mn-ea"/>
                <a:cs typeface="+mn-cs"/>
              </a:rPr>
              <a:t>to'have</a:t>
            </a:r>
            <a:r>
              <a:rPr lang="en-US" sz="1200" b="0" i="0" u="none" strike="noStrike" kern="1200" baseline="0" dirty="0" smtClean="0">
                <a:solidFill>
                  <a:schemeClr val="tx1"/>
                </a:solidFill>
                <a:latin typeface="+mn-lt"/>
                <a:ea typeface="+mn-ea"/>
                <a:cs typeface="+mn-cs"/>
              </a:rPr>
              <a:t> an active, “hot-headed” temperament, while children who are bullied are more likely to have </a:t>
            </a:r>
            <a:r>
              <a:rPr lang="en-US" sz="1200" b="0" i="0" u="none" strike="noStrike" kern="1200" baseline="0" dirty="0" err="1" smtClean="0">
                <a:solidFill>
                  <a:schemeClr val="tx1"/>
                </a:solidFill>
                <a:latin typeface="+mn-lt"/>
                <a:ea typeface="+mn-ea"/>
                <a:cs typeface="+mn-cs"/>
              </a:rPr>
              <a:t>a'quiet</a:t>
            </a:r>
            <a:r>
              <a:rPr lang="en-US" sz="1200" b="0" i="0" u="none" strike="noStrike" kern="1200" baseline="0" dirty="0" smtClean="0">
                <a:solidFill>
                  <a:schemeClr val="tx1"/>
                </a:solidFill>
                <a:latin typeface="+mn-lt"/>
                <a:ea typeface="+mn-ea"/>
                <a:cs typeface="+mn-cs"/>
              </a:rPr>
              <a:t>, passive temperament.'</a:t>
            </a:r>
          </a:p>
          <a:p>
            <a:r>
              <a:rPr lang="en-US" sz="1200" b="0" i="0" u="none" strike="noStrike" kern="1200" baseline="0" dirty="0" smtClean="0">
                <a:solidFill>
                  <a:schemeClr val="tx1"/>
                </a:solidFill>
                <a:latin typeface="+mn-lt"/>
                <a:ea typeface="+mn-ea"/>
                <a:cs typeface="+mn-cs"/>
              </a:rPr>
              <a:t>The social competence of children and youth is also related to involvement in bullying. Children who are bullied and particularly those who are bullied and who also bully others are more likely than their </a:t>
            </a:r>
            <a:r>
              <a:rPr lang="en-US" sz="1200" b="0" i="0" u="none" strike="noStrike" kern="1200" baseline="0" dirty="0" err="1" smtClean="0">
                <a:solidFill>
                  <a:schemeClr val="tx1"/>
                </a:solidFill>
                <a:latin typeface="+mn-lt"/>
                <a:ea typeface="+mn-ea"/>
                <a:cs typeface="+mn-cs"/>
              </a:rPr>
              <a:t>peers'to</a:t>
            </a:r>
            <a:r>
              <a:rPr lang="en-US" sz="1200" b="0" i="0" u="none" strike="noStrike" kern="1200" baseline="0" dirty="0" smtClean="0">
                <a:solidFill>
                  <a:schemeClr val="tx1"/>
                </a:solidFill>
                <a:latin typeface="+mn-lt"/>
                <a:ea typeface="+mn-ea"/>
                <a:cs typeface="+mn-cs"/>
              </a:rPr>
              <a:t> lack social skills.'</a:t>
            </a:r>
          </a:p>
          <a:p>
            <a:r>
              <a:rPr lang="en-US" sz="1200" b="0" i="0" u="none" strike="noStrike" kern="1200" baseline="0" dirty="0" smtClean="0">
                <a:solidFill>
                  <a:schemeClr val="tx1"/>
                </a:solidFill>
                <a:latin typeface="+mn-lt"/>
                <a:ea typeface="+mn-ea"/>
                <a:cs typeface="+mn-cs"/>
              </a:rPr>
              <a:t>As we’ll discuss in more detail in a few minutes, children and youth are at a higher risk of being bullied </a:t>
            </a:r>
            <a:r>
              <a:rPr lang="en-US" sz="1200" b="0" i="0" u="none" strike="noStrike" kern="1200" baseline="0" dirty="0" err="1" smtClean="0">
                <a:solidFill>
                  <a:schemeClr val="tx1"/>
                </a:solidFill>
                <a:latin typeface="+mn-lt"/>
                <a:ea typeface="+mn-ea"/>
                <a:cs typeface="+mn-cs"/>
              </a:rPr>
              <a:t>if'they</a:t>
            </a:r>
            <a:r>
              <a:rPr lang="en-US" sz="1200" b="0" i="0" u="none" strike="noStrike" kern="1200" baseline="0" dirty="0" smtClean="0">
                <a:solidFill>
                  <a:schemeClr val="tx1"/>
                </a:solidFill>
                <a:latin typeface="+mn-lt"/>
                <a:ea typeface="+mn-ea"/>
                <a:cs typeface="+mn-cs"/>
              </a:rPr>
              <a:t> are socially isolated, if they have a disability, or if they are gay, lesbian, bisexual, transgender or </a:t>
            </a:r>
            <a:r>
              <a:rPr lang="en-US" sz="1200" b="0" i="0" u="none" strike="noStrike" kern="1200" baseline="0" dirty="0" err="1" smtClean="0">
                <a:solidFill>
                  <a:schemeClr val="tx1"/>
                </a:solidFill>
                <a:latin typeface="+mn-lt"/>
                <a:ea typeface="+mn-ea"/>
                <a:cs typeface="+mn-cs"/>
              </a:rPr>
              <a:t>if'they</a:t>
            </a:r>
            <a:r>
              <a:rPr lang="en-US" sz="1200" b="0" i="0" u="none" strike="noStrike" kern="1200" baseline="0" dirty="0" smtClean="0">
                <a:solidFill>
                  <a:schemeClr val="tx1"/>
                </a:solidFill>
                <a:latin typeface="+mn-lt"/>
                <a:ea typeface="+mn-ea"/>
                <a:cs typeface="+mn-cs"/>
              </a:rPr>
              <a:t> are questioning their sexual identity.'</a:t>
            </a:r>
          </a:p>
          <a:p>
            <a:r>
              <a:rPr lang="en-US" sz="1200" b="0" i="0" u="none" strike="noStrike" kern="1200" baseline="0" dirty="0" smtClean="0">
                <a:solidFill>
                  <a:schemeClr val="tx1"/>
                </a:solidFill>
                <a:latin typeface="+mn-lt"/>
                <a:ea typeface="+mn-ea"/>
                <a:cs typeface="+mn-cs"/>
              </a:rPr>
              <a:t>References:'</a:t>
            </a:r>
          </a:p>
          <a:p>
            <a:r>
              <a:rPr lang="en-US" sz="1200" b="0" i="0" u="none" strike="noStrike" kern="1200" baseline="0" dirty="0" smtClean="0">
                <a:solidFill>
                  <a:schemeClr val="tx1"/>
                </a:solidFill>
                <a:latin typeface="+mn-lt"/>
                <a:ea typeface="+mn-ea"/>
                <a:cs typeface="+mn-cs"/>
              </a:rPr>
              <a:t>Cook, Williams, Guerra, Kim, &amp; </a:t>
            </a:r>
            <a:r>
              <a:rPr lang="en-US" sz="1200" b="0" i="0" u="none" strike="noStrike" kern="1200" baseline="0" dirty="0" err="1" smtClean="0">
                <a:solidFill>
                  <a:schemeClr val="tx1"/>
                </a:solidFill>
                <a:latin typeface="+mn-lt"/>
                <a:ea typeface="+mn-ea"/>
                <a:cs typeface="+mn-cs"/>
              </a:rPr>
              <a:t>Sadek</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(1993)'</a:t>
            </a:r>
            <a:r>
              <a:rPr lang="en-US" sz="1200" b="0" i="0" u="none" strike="noStrike" kern="1200" baseline="0" dirty="0" err="1" smtClean="0">
                <a:solidFill>
                  <a:schemeClr val="tx1"/>
                </a:solidFill>
                <a:latin typeface="+mn-lt"/>
                <a:ea typeface="+mn-ea"/>
                <a:cs typeface="+mn-cs"/>
              </a:rPr>
              <a:t>Reijntjes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Kamphuis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Prinzie</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Telch</a:t>
            </a:r>
            <a:r>
              <a:rPr lang="en-US" sz="1200" b="0" i="0" u="none" strike="noStrike" kern="1200" baseline="0" dirty="0" smtClean="0">
                <a:solidFill>
                  <a:schemeClr val="tx1"/>
                </a:solidFill>
                <a:latin typeface="+mn-lt"/>
                <a:ea typeface="+mn-ea"/>
                <a:cs typeface="+mn-cs"/>
              </a:rPr>
              <a:t> (2010)'Swearer et al. (2012)'</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29</a:t>
            </a:fld>
            <a:endParaRPr lang="en-US"/>
          </a:p>
        </p:txBody>
      </p:sp>
    </p:spTree>
    <p:extLst>
      <p:ext uri="{BB962C8B-B14F-4D97-AF65-F5344CB8AC3E}">
        <p14:creationId xmlns:p14="http://schemas.microsoft.com/office/powerpoint/2010/main" val="1917797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30: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also are important peer factors that make it more or less likely that a child </a:t>
            </a:r>
            <a:r>
              <a:rPr lang="en-US" sz="1200" b="0" i="0" u="none" strike="noStrike" kern="1200" baseline="0" dirty="0" err="1" smtClean="0">
                <a:solidFill>
                  <a:schemeClr val="tx1"/>
                </a:solidFill>
                <a:latin typeface="+mn-lt"/>
                <a:ea typeface="+mn-ea"/>
                <a:cs typeface="+mn-cs"/>
              </a:rPr>
              <a:t>or'adolescent</a:t>
            </a:r>
            <a:r>
              <a:rPr lang="en-US" sz="1200" b="0" i="0" u="none" strike="noStrike" kern="1200" baseline="0" dirty="0" smtClean="0">
                <a:solidFill>
                  <a:schemeClr val="tx1"/>
                </a:solidFill>
                <a:latin typeface="+mn-lt"/>
                <a:ea typeface="+mn-ea"/>
                <a:cs typeface="+mn-cs"/>
              </a:rPr>
              <a:t> will be involved in bullying. The peer group is a particularly important influence </a:t>
            </a:r>
            <a:r>
              <a:rPr lang="en-US" sz="1200" b="0" i="0" u="none" strike="noStrike" kern="1200" baseline="0" dirty="0" err="1" smtClean="0">
                <a:solidFill>
                  <a:schemeClr val="tx1"/>
                </a:solidFill>
                <a:latin typeface="+mn-lt"/>
                <a:ea typeface="+mn-ea"/>
                <a:cs typeface="+mn-cs"/>
              </a:rPr>
              <a:t>during'adolescence</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Research has shown that exposure to aggressive, violent, or delinquent peers may increase </a:t>
            </a:r>
            <a:r>
              <a:rPr lang="en-US" sz="1200" b="0" i="0" u="none" strike="noStrike" kern="1200" baseline="0" dirty="0" err="1" smtClean="0">
                <a:solidFill>
                  <a:schemeClr val="tx1"/>
                </a:solidFill>
                <a:latin typeface="+mn-lt"/>
                <a:ea typeface="+mn-ea"/>
                <a:cs typeface="+mn-cs"/>
              </a:rPr>
              <a:t>the'likelihood</a:t>
            </a:r>
            <a:r>
              <a:rPr lang="en-US" sz="1200" b="0" i="0" u="none" strike="noStrike" kern="1200" baseline="0" dirty="0" smtClean="0">
                <a:solidFill>
                  <a:schemeClr val="tx1"/>
                </a:solidFill>
                <a:latin typeface="+mn-lt"/>
                <a:ea typeface="+mn-ea"/>
                <a:cs typeface="+mn-cs"/>
              </a:rPr>
              <a:t> that child or adolescent will bully others.'</a:t>
            </a:r>
          </a:p>
          <a:p>
            <a:r>
              <a:rPr lang="en-US" sz="1200" b="0" i="0" u="none" strike="noStrike" kern="1200" baseline="0" dirty="0" smtClean="0">
                <a:solidFill>
                  <a:schemeClr val="tx1"/>
                </a:solidFill>
                <a:latin typeface="+mn-lt"/>
                <a:ea typeface="+mn-ea"/>
                <a:cs typeface="+mn-cs"/>
              </a:rPr>
              <a:t>Of course, peers can also have positive or protective influences. Children and youth who are bullied </a:t>
            </a:r>
            <a:r>
              <a:rPr lang="en-US" sz="1200" b="0" i="0" u="none" strike="noStrike" kern="1200" baseline="0" dirty="0" err="1" smtClean="0">
                <a:solidFill>
                  <a:schemeClr val="tx1"/>
                </a:solidFill>
                <a:latin typeface="+mn-lt"/>
                <a:ea typeface="+mn-ea"/>
                <a:cs typeface="+mn-cs"/>
              </a:rPr>
              <a:t>tend'to</a:t>
            </a:r>
            <a:r>
              <a:rPr lang="en-US" sz="1200" b="0" i="0" u="none" strike="noStrike" kern="1200" baseline="0" dirty="0" smtClean="0">
                <a:solidFill>
                  <a:schemeClr val="tx1"/>
                </a:solidFill>
                <a:latin typeface="+mn-lt"/>
                <a:ea typeface="+mn-ea"/>
                <a:cs typeface="+mn-cs"/>
              </a:rPr>
              <a:t> be socially isolated. Research has found that those who have at least one friend are less likely to </a:t>
            </a:r>
            <a:r>
              <a:rPr lang="en-US" sz="1200" b="0" i="0" u="none" strike="noStrike" kern="1200" baseline="0" dirty="0" err="1" smtClean="0">
                <a:solidFill>
                  <a:schemeClr val="tx1"/>
                </a:solidFill>
                <a:latin typeface="+mn-lt"/>
                <a:ea typeface="+mn-ea"/>
                <a:cs typeface="+mn-cs"/>
              </a:rPr>
              <a:t>be'bullied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Not only having a friend but feeling supported by peers is important. For example, children and </a:t>
            </a:r>
            <a:r>
              <a:rPr lang="en-US" sz="1200" b="0" i="0" u="none" strike="noStrike" kern="1200" baseline="0" dirty="0" err="1" smtClean="0">
                <a:solidFill>
                  <a:schemeClr val="tx1"/>
                </a:solidFill>
                <a:latin typeface="+mn-lt"/>
                <a:ea typeface="+mn-ea"/>
                <a:cs typeface="+mn-cs"/>
              </a:rPr>
              <a:t>youth'who</a:t>
            </a:r>
            <a:r>
              <a:rPr lang="en-US" sz="1200" b="0" i="0" u="none" strike="noStrike" kern="1200" baseline="0" dirty="0" smtClean="0">
                <a:solidFill>
                  <a:schemeClr val="tx1"/>
                </a:solidFill>
                <a:latin typeface="+mn-lt"/>
                <a:ea typeface="+mn-ea"/>
                <a:cs typeface="+mn-cs"/>
              </a:rPr>
              <a:t> feel supported by their peers are less likely to experience negative psychological effects </a:t>
            </a:r>
            <a:r>
              <a:rPr lang="en-US" sz="1200" b="0" i="0" u="none" strike="noStrike" kern="1200" baseline="0" dirty="0" err="1" smtClean="0">
                <a:solidFill>
                  <a:schemeClr val="tx1"/>
                </a:solidFill>
                <a:latin typeface="+mn-lt"/>
                <a:ea typeface="+mn-ea"/>
                <a:cs typeface="+mn-cs"/>
              </a:rPr>
              <a:t>from'bullying</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References:'</a:t>
            </a:r>
          </a:p>
          <a:p>
            <a:r>
              <a:rPr lang="en-US" sz="1200" b="0" i="0" u="none" strike="noStrike" kern="1200" baseline="0" dirty="0" smtClean="0">
                <a:solidFill>
                  <a:schemeClr val="tx1"/>
                </a:solidFill>
                <a:latin typeface="+mn-lt"/>
                <a:ea typeface="+mn-ea"/>
                <a:cs typeface="+mn-cs"/>
              </a:rPr>
              <a:t>Cook, Williams, Guerra, Kim, &amp; </a:t>
            </a:r>
            <a:r>
              <a:rPr lang="en-US" sz="1200" b="0" i="0" u="none" strike="noStrike" kern="1200" baseline="0" dirty="0" err="1" smtClean="0">
                <a:solidFill>
                  <a:schemeClr val="tx1"/>
                </a:solidFill>
                <a:latin typeface="+mn-lt"/>
                <a:ea typeface="+mn-ea"/>
                <a:cs typeface="+mn-cs"/>
              </a:rPr>
              <a:t>Sadek</a:t>
            </a:r>
            <a:r>
              <a:rPr lang="en-US" sz="1200" b="0" i="0" u="none" strike="noStrike" kern="1200" baseline="0" dirty="0" smtClean="0">
                <a:solidFill>
                  <a:schemeClr val="tx1"/>
                </a:solidFill>
                <a:latin typeface="+mn-lt"/>
                <a:ea typeface="+mn-ea"/>
                <a:cs typeface="+mn-cs"/>
              </a:rPr>
              <a:t> (2010)'Hodges, </a:t>
            </a:r>
            <a:r>
              <a:rPr lang="en-US" sz="1200" b="0" i="0" u="none" strike="noStrike" kern="1200" baseline="0" dirty="0" err="1" smtClean="0">
                <a:solidFill>
                  <a:schemeClr val="tx1"/>
                </a:solidFill>
                <a:latin typeface="+mn-lt"/>
                <a:ea typeface="+mn-ea"/>
                <a:cs typeface="+mn-cs"/>
              </a:rPr>
              <a:t>Boivin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Vitaro</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Bukowski</a:t>
            </a:r>
            <a:r>
              <a:rPr lang="en-US" sz="1200" b="0" i="0" u="none" strike="noStrike" kern="1200" baseline="0" dirty="0" smtClean="0">
                <a:solidFill>
                  <a:schemeClr val="tx1"/>
                </a:solidFill>
                <a:latin typeface="+mn-lt"/>
                <a:ea typeface="+mn-ea"/>
                <a:cs typeface="+mn-cs"/>
              </a:rPr>
              <a:t> (1999)'</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(1993)'Swearer et al. (2012)'</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30</a:t>
            </a:fld>
            <a:endParaRPr lang="en-US"/>
          </a:p>
        </p:txBody>
      </p:sp>
    </p:spTree>
    <p:extLst>
      <p:ext uri="{BB962C8B-B14F-4D97-AF65-F5344CB8AC3E}">
        <p14:creationId xmlns:p14="http://schemas.microsoft.com/office/powerpoint/2010/main" val="257598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31: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Many family variables are related to children’s involvement in bullying. A number </a:t>
            </a:r>
            <a:r>
              <a:rPr lang="en-US" sz="1200" b="0" i="0" u="none" strike="noStrike" kern="1200" baseline="0" dirty="0" err="1" smtClean="0">
                <a:solidFill>
                  <a:schemeClr val="tx1"/>
                </a:solidFill>
                <a:latin typeface="+mn-lt"/>
                <a:ea typeface="+mn-ea"/>
                <a:cs typeface="+mn-cs"/>
              </a:rPr>
              <a:t>of'examples</a:t>
            </a:r>
            <a:r>
              <a:rPr lang="en-US" sz="1200" b="0" i="0" u="none" strike="noStrike" kern="1200" baseline="0" dirty="0" smtClean="0">
                <a:solidFill>
                  <a:schemeClr val="tx1"/>
                </a:solidFill>
                <a:latin typeface="+mn-lt"/>
                <a:ea typeface="+mn-ea"/>
                <a:cs typeface="+mn-cs"/>
              </a:rPr>
              <a:t> are listed here.'</a:t>
            </a:r>
          </a:p>
          <a:p>
            <a:r>
              <a:rPr lang="en-US" sz="1200" b="0" i="0" u="none" strike="noStrike" kern="1200" baseline="0" dirty="0" smtClean="0">
                <a:solidFill>
                  <a:schemeClr val="tx1"/>
                </a:solidFill>
                <a:latin typeface="+mn-lt"/>
                <a:ea typeface="+mn-ea"/>
                <a:cs typeface="+mn-cs"/>
              </a:rPr>
              <a:t>Having disengaged parents increases the risk that a child will bully others, while having warm, </a:t>
            </a:r>
            <a:r>
              <a:rPr lang="en-US" sz="1200" b="0" i="0" u="none" strike="noStrike" kern="1200" baseline="0" dirty="0" err="1" smtClean="0">
                <a:solidFill>
                  <a:schemeClr val="tx1"/>
                </a:solidFill>
                <a:latin typeface="+mn-lt"/>
                <a:ea typeface="+mn-ea"/>
                <a:cs typeface="+mn-cs"/>
              </a:rPr>
              <a:t>involved'parents</a:t>
            </a:r>
            <a:r>
              <a:rPr lang="en-US" sz="1200" b="0" i="0" u="none" strike="noStrike" kern="1200" baseline="0" dirty="0" smtClean="0">
                <a:solidFill>
                  <a:schemeClr val="tx1"/>
                </a:solidFill>
                <a:latin typeface="+mn-lt"/>
                <a:ea typeface="+mn-ea"/>
                <a:cs typeface="+mn-cs"/>
              </a:rPr>
              <a:t> reduces this risk.'</a:t>
            </a:r>
          </a:p>
          <a:p>
            <a:r>
              <a:rPr lang="en-US" sz="1200" b="0" i="0" u="none" strike="noStrike" kern="1200" baseline="0" dirty="0" smtClean="0">
                <a:solidFill>
                  <a:schemeClr val="tx1"/>
                </a:solidFill>
                <a:latin typeface="+mn-lt"/>
                <a:ea typeface="+mn-ea"/>
                <a:cs typeface="+mn-cs"/>
              </a:rPr>
              <a:t>Exposure to parental conflict, parental use of drugs &amp; alcohol, and domestic violence increases </a:t>
            </a:r>
            <a:r>
              <a:rPr lang="en-US" sz="1200" b="0" i="0" u="none" strike="noStrike" kern="1200" baseline="0" dirty="0" err="1" smtClean="0">
                <a:solidFill>
                  <a:schemeClr val="tx1"/>
                </a:solidFill>
                <a:latin typeface="+mn-lt"/>
                <a:ea typeface="+mn-ea"/>
                <a:cs typeface="+mn-cs"/>
              </a:rPr>
              <a:t>the'likelihood</a:t>
            </a:r>
            <a:r>
              <a:rPr lang="en-US" sz="1200" b="0" i="0" u="none" strike="noStrike" kern="1200" baseline="0" dirty="0" smtClean="0">
                <a:solidFill>
                  <a:schemeClr val="tx1"/>
                </a:solidFill>
                <a:latin typeface="+mn-lt"/>
                <a:ea typeface="+mn-ea"/>
                <a:cs typeface="+mn-cs"/>
              </a:rPr>
              <a:t> that a child will bully others and the likelihood that a child will be bullied.'</a:t>
            </a:r>
          </a:p>
          <a:p>
            <a:r>
              <a:rPr lang="en-US" sz="1200" b="0" i="0" u="none" strike="noStrike" kern="1200" baseline="0" dirty="0" smtClean="0">
                <a:solidFill>
                  <a:schemeClr val="tx1"/>
                </a:solidFill>
                <a:latin typeface="+mn-lt"/>
                <a:ea typeface="+mn-ea"/>
                <a:cs typeface="+mn-cs"/>
              </a:rPr>
              <a:t>Youth who have had a parent in jail or prison are more likely than peers to be involved in bullying.'</a:t>
            </a:r>
          </a:p>
          <a:p>
            <a:r>
              <a:rPr lang="en-US" sz="1200" b="0" i="0" u="none" strike="noStrike" kern="1200" baseline="0" dirty="0" smtClean="0">
                <a:solidFill>
                  <a:schemeClr val="tx1"/>
                </a:solidFill>
                <a:latin typeface="+mn-lt"/>
                <a:ea typeface="+mn-ea"/>
                <a:cs typeface="+mn-cs"/>
              </a:rPr>
              <a:t>Child abuse has been found to be related to a greater likelihood of bullying others and also being </a:t>
            </a:r>
            <a:r>
              <a:rPr lang="en-US" sz="1200" b="0" i="0" u="none" strike="noStrike" kern="1200" baseline="0" dirty="0" err="1" smtClean="0">
                <a:solidFill>
                  <a:schemeClr val="tx1"/>
                </a:solidFill>
                <a:latin typeface="+mn-lt"/>
                <a:ea typeface="+mn-ea"/>
                <a:cs typeface="+mn-cs"/>
              </a:rPr>
              <a:t>bullied'by</a:t>
            </a:r>
            <a:r>
              <a:rPr lang="en-US" sz="1200" b="0" i="0" u="none" strike="noStrike" kern="1200" baseline="0" dirty="0" smtClean="0">
                <a:solidFill>
                  <a:schemeClr val="tx1"/>
                </a:solidFill>
                <a:latin typeface="+mn-lt"/>
                <a:ea typeface="+mn-ea"/>
                <a:cs typeface="+mn-cs"/>
              </a:rPr>
              <a:t> peers.'</a:t>
            </a:r>
          </a:p>
          <a:p>
            <a:r>
              <a:rPr lang="en-US" sz="1200" b="0" i="0" u="none" strike="noStrike" kern="1200" baseline="0" dirty="0" smtClean="0">
                <a:solidFill>
                  <a:schemeClr val="tx1"/>
                </a:solidFill>
                <a:latin typeface="+mn-lt"/>
                <a:ea typeface="+mn-ea"/>
                <a:cs typeface="+mn-cs"/>
              </a:rPr>
              <a:t>References:'</a:t>
            </a:r>
          </a:p>
          <a:p>
            <a:r>
              <a:rPr lang="en-US" sz="1200" b="0" i="0" u="none" strike="noStrike" kern="1200" baseline="0" dirty="0" err="1" smtClean="0">
                <a:solidFill>
                  <a:schemeClr val="tx1"/>
                </a:solidFill>
                <a:latin typeface="+mn-lt"/>
                <a:ea typeface="+mn-ea"/>
                <a:cs typeface="+mn-cs"/>
              </a:rPr>
              <a:t>Baldry</a:t>
            </a:r>
            <a:r>
              <a:rPr lang="en-US" sz="1200" b="0" i="0" u="none" strike="noStrike" kern="1200" baseline="0" dirty="0" smtClean="0">
                <a:solidFill>
                  <a:schemeClr val="tx1"/>
                </a:solidFill>
                <a:latin typeface="+mn-lt"/>
                <a:ea typeface="+mn-ea"/>
                <a:cs typeface="+mn-cs"/>
              </a:rPr>
              <a:t> (2003)'Bowes, </a:t>
            </a:r>
            <a:r>
              <a:rPr lang="en-US" sz="1200" b="0" i="0" u="none" strike="noStrike" kern="1200" baseline="0" dirty="0" err="1" smtClean="0">
                <a:solidFill>
                  <a:schemeClr val="tx1"/>
                </a:solidFill>
                <a:latin typeface="+mn-lt"/>
                <a:ea typeface="+mn-ea"/>
                <a:cs typeface="+mn-cs"/>
              </a:rPr>
              <a:t>Arseneault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Maughan</a:t>
            </a:r>
            <a:r>
              <a:rPr lang="en-US" sz="1200" b="0" i="0" u="none" strike="noStrike" kern="1200" baseline="0" dirty="0" smtClean="0">
                <a:solidFill>
                  <a:schemeClr val="tx1"/>
                </a:solidFill>
                <a:latin typeface="+mn-lt"/>
                <a:ea typeface="+mn-ea"/>
                <a:cs typeface="+mn-cs"/>
              </a:rPr>
              <a:t>, Taylor, </a:t>
            </a:r>
            <a:r>
              <a:rPr lang="en-US" sz="1200" b="0" i="0" u="none" strike="noStrike" kern="1200" baseline="0" dirty="0" err="1" smtClean="0">
                <a:solidFill>
                  <a:schemeClr val="tx1"/>
                </a:solidFill>
                <a:latin typeface="+mn-lt"/>
                <a:ea typeface="+mn-ea"/>
                <a:cs typeface="+mn-cs"/>
              </a:rPr>
              <a:t>Casi</a:t>
            </a:r>
            <a:r>
              <a:rPr lang="en-US" sz="1200" b="0" i="0" u="none" strike="noStrike" kern="1200" baseline="0" dirty="0" smtClean="0">
                <a:solidFill>
                  <a:schemeClr val="tx1"/>
                </a:solidFill>
                <a:latin typeface="+mn-lt"/>
                <a:ea typeface="+mn-ea"/>
                <a:cs typeface="+mn-cs"/>
              </a:rPr>
              <a:t>, &amp; Moffitt (2009)'</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(1993)'</a:t>
            </a:r>
            <a:r>
              <a:rPr lang="en-US" sz="1200" b="0" i="0" u="none" strike="noStrike" kern="1200" baseline="0" dirty="0" err="1" smtClean="0">
                <a:solidFill>
                  <a:schemeClr val="tx1"/>
                </a:solidFill>
                <a:latin typeface="+mn-lt"/>
                <a:ea typeface="+mn-ea"/>
                <a:cs typeface="+mn-cs"/>
              </a:rPr>
              <a:t>Pellegrini</a:t>
            </a:r>
            <a:r>
              <a:rPr lang="en-US" sz="1200" b="0" i="0" u="none" strike="noStrike" kern="1200" baseline="0" dirty="0" smtClean="0">
                <a:solidFill>
                  <a:schemeClr val="tx1"/>
                </a:solidFill>
                <a:latin typeface="+mn-lt"/>
                <a:ea typeface="+mn-ea"/>
                <a:cs typeface="+mn-cs"/>
              </a:rPr>
              <a:t> (1998)'Swearer, </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Koenig, Berry, Collins, &amp; </a:t>
            </a:r>
            <a:r>
              <a:rPr lang="en-US" sz="1200" b="0" i="0" u="none" strike="noStrike" kern="1200" baseline="0" dirty="0" err="1" smtClean="0">
                <a:solidFill>
                  <a:schemeClr val="tx1"/>
                </a:solidFill>
                <a:latin typeface="+mn-lt"/>
                <a:ea typeface="+mn-ea"/>
                <a:cs typeface="+mn-cs"/>
              </a:rPr>
              <a:t>Lembeck</a:t>
            </a:r>
            <a:r>
              <a:rPr lang="en-US" sz="1200" b="0" i="0" u="none" strike="noStrike" kern="1200" baseline="0" dirty="0" smtClean="0">
                <a:solidFill>
                  <a:schemeClr val="tx1"/>
                </a:solidFill>
                <a:latin typeface="+mn-lt"/>
                <a:ea typeface="+mn-ea"/>
                <a:cs typeface="+mn-cs"/>
              </a:rPr>
              <a:t> (2012)'</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31</a:t>
            </a:fld>
            <a:endParaRPr lang="en-US"/>
          </a:p>
        </p:txBody>
      </p:sp>
    </p:spTree>
    <p:extLst>
      <p:ext uri="{BB962C8B-B14F-4D97-AF65-F5344CB8AC3E}">
        <p14:creationId xmlns:p14="http://schemas.microsoft.com/office/powerpoint/2010/main" val="1723943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32: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Factors within the school environment are also related to the likelihood of bullying. </a:t>
            </a:r>
          </a:p>
          <a:p>
            <a:r>
              <a:rPr lang="en-US" sz="1200" b="0" i="0" u="none" strike="noStrike" kern="1200" baseline="0" dirty="0" smtClean="0">
                <a:solidFill>
                  <a:schemeClr val="tx1"/>
                </a:solidFill>
                <a:latin typeface="+mn-lt"/>
                <a:ea typeface="+mn-ea"/>
                <a:cs typeface="+mn-cs"/>
              </a:rPr>
              <a:t>Variables related to school climate have been found to be important. For example, having a sense </a:t>
            </a:r>
            <a:r>
              <a:rPr lang="en-US" sz="1200" b="0" i="0" u="none" strike="noStrike" kern="1200" baseline="0" dirty="0" err="1" smtClean="0">
                <a:solidFill>
                  <a:schemeClr val="tx1"/>
                </a:solidFill>
                <a:latin typeface="+mn-lt"/>
                <a:ea typeface="+mn-ea"/>
                <a:cs typeface="+mn-cs"/>
              </a:rPr>
              <a:t>of'belonging</a:t>
            </a:r>
            <a:r>
              <a:rPr lang="en-US" sz="1200" b="0" i="0" u="none" strike="noStrike" kern="1200" baseline="0" dirty="0" smtClean="0">
                <a:solidFill>
                  <a:schemeClr val="tx1"/>
                </a:solidFill>
                <a:latin typeface="+mn-lt"/>
                <a:ea typeface="+mn-ea"/>
                <a:cs typeface="+mn-cs"/>
              </a:rPr>
              <a:t> to one’s school is associated with less involvement in bullying (bullying others and </a:t>
            </a:r>
            <a:r>
              <a:rPr lang="en-US" sz="1200" b="0" i="0" u="none" strike="noStrike" kern="1200" baseline="0" dirty="0" err="1" smtClean="0">
                <a:solidFill>
                  <a:schemeClr val="tx1"/>
                </a:solidFill>
                <a:latin typeface="+mn-lt"/>
                <a:ea typeface="+mn-ea"/>
                <a:cs typeface="+mn-cs"/>
              </a:rPr>
              <a:t>being'bullied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degree to which staff actively supervise behavior, are aware of bullying issues, and are responsive </a:t>
            </a:r>
            <a:r>
              <a:rPr lang="en-US" sz="1200" b="0" i="0" u="none" strike="noStrike" kern="1200" baseline="0" dirty="0" err="1" smtClean="0">
                <a:solidFill>
                  <a:schemeClr val="tx1"/>
                </a:solidFill>
                <a:latin typeface="+mn-lt"/>
                <a:ea typeface="+mn-ea"/>
                <a:cs typeface="+mn-cs"/>
              </a:rPr>
              <a:t>to'bullying</a:t>
            </a:r>
            <a:r>
              <a:rPr lang="en-US" sz="1200" b="0" i="0" u="none" strike="noStrike" kern="1200" baseline="0" dirty="0" smtClean="0">
                <a:solidFill>
                  <a:schemeClr val="tx1"/>
                </a:solidFill>
                <a:latin typeface="+mn-lt"/>
                <a:ea typeface="+mn-ea"/>
                <a:cs typeface="+mn-cs"/>
              </a:rPr>
              <a:t> problems is also critical.'</a:t>
            </a:r>
          </a:p>
          <a:p>
            <a:r>
              <a:rPr lang="en-US" sz="1200" b="0" i="0" u="none" strike="noStrike" kern="1200" baseline="0" dirty="0" err="1" smtClean="0">
                <a:solidFill>
                  <a:schemeClr val="tx1"/>
                </a:solidFill>
                <a:latin typeface="+mn-lt"/>
                <a:ea typeface="+mn-ea"/>
                <a:cs typeface="+mn-cs"/>
              </a:rPr>
              <a:t>References:'Cook</a:t>
            </a:r>
            <a:r>
              <a:rPr lang="en-US" sz="1200" b="0" i="0" u="none" strike="noStrike" kern="1200" baseline="0" dirty="0" smtClean="0">
                <a:solidFill>
                  <a:schemeClr val="tx1"/>
                </a:solidFill>
                <a:latin typeface="+mn-lt"/>
                <a:ea typeface="+mn-ea"/>
                <a:cs typeface="+mn-cs"/>
              </a:rPr>
              <a:t>, Williams, Guerra, Kim, &amp; </a:t>
            </a:r>
            <a:r>
              <a:rPr lang="en-US" sz="1200" b="0" i="0" u="none" strike="noStrike" kern="1200" baseline="0" dirty="0" err="1" smtClean="0">
                <a:solidFill>
                  <a:schemeClr val="tx1"/>
                </a:solidFill>
                <a:latin typeface="+mn-lt"/>
                <a:ea typeface="+mn-ea"/>
                <a:cs typeface="+mn-cs"/>
              </a:rPr>
              <a:t>Sadek</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(1993)'</a:t>
            </a:r>
            <a:r>
              <a:rPr lang="en-US" sz="1200" b="0" i="0" u="none" strike="noStrike" kern="1200" baseline="0" dirty="0" err="1" smtClean="0">
                <a:solidFill>
                  <a:schemeClr val="tx1"/>
                </a:solidFill>
                <a:latin typeface="+mn-lt"/>
                <a:ea typeface="+mn-ea"/>
                <a:cs typeface="+mn-cs"/>
              </a:rPr>
              <a:t>Pellegrini</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Bartini</a:t>
            </a:r>
            <a:r>
              <a:rPr lang="en-US" sz="1200" b="0" i="0" u="none" strike="noStrike" kern="1200" baseline="0" dirty="0" smtClean="0">
                <a:solidFill>
                  <a:schemeClr val="tx1"/>
                </a:solidFill>
                <a:latin typeface="+mn-lt"/>
                <a:ea typeface="+mn-ea"/>
                <a:cs typeface="+mn-cs"/>
              </a:rPr>
              <a:t> (2000)'Swearer, </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Koenig, Berry, Collins, &amp; </a:t>
            </a:r>
            <a:r>
              <a:rPr lang="en-US" sz="1200" b="0" i="0" u="none" strike="noStrike" kern="1200" baseline="0" dirty="0" err="1" smtClean="0">
                <a:solidFill>
                  <a:schemeClr val="tx1"/>
                </a:solidFill>
                <a:latin typeface="+mn-lt"/>
                <a:ea typeface="+mn-ea"/>
                <a:cs typeface="+mn-cs"/>
              </a:rPr>
              <a:t>Lembeck</a:t>
            </a:r>
            <a:r>
              <a:rPr lang="en-US" sz="1200" b="0" i="0" u="none" strike="noStrike" kern="1200" baseline="0" dirty="0" smtClean="0">
                <a:solidFill>
                  <a:schemeClr val="tx1"/>
                </a:solidFill>
                <a:latin typeface="+mn-lt"/>
                <a:ea typeface="+mn-ea"/>
                <a:cs typeface="+mn-cs"/>
              </a:rPr>
              <a:t> (2012)'</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32</a:t>
            </a:fld>
            <a:endParaRPr lang="en-US"/>
          </a:p>
        </p:txBody>
      </p:sp>
    </p:spTree>
    <p:extLst>
      <p:ext uri="{BB962C8B-B14F-4D97-AF65-F5344CB8AC3E}">
        <p14:creationId xmlns:p14="http://schemas.microsoft.com/office/powerpoint/2010/main" val="3285723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33: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Finally, factors within the larger community are also related to the likelihood of bullying. </a:t>
            </a:r>
          </a:p>
          <a:p>
            <a:r>
              <a:rPr lang="en-US" sz="1200" b="0" i="0" u="none" strike="noStrike" kern="1200" baseline="0" dirty="0" smtClean="0">
                <a:solidFill>
                  <a:schemeClr val="tx1"/>
                </a:solidFill>
                <a:latin typeface="+mn-lt"/>
                <a:ea typeface="+mn-ea"/>
                <a:cs typeface="+mn-cs"/>
              </a:rPr>
              <a:t>For example, research has found that children and youth are more likely to be bullied if they </a:t>
            </a:r>
            <a:r>
              <a:rPr lang="en-US" sz="1200" b="0" i="0" u="none" strike="noStrike" kern="1200" baseline="0" dirty="0" err="1" smtClean="0">
                <a:solidFill>
                  <a:schemeClr val="tx1"/>
                </a:solidFill>
                <a:latin typeface="+mn-lt"/>
                <a:ea typeface="+mn-ea"/>
                <a:cs typeface="+mn-cs"/>
              </a:rPr>
              <a:t>perceived'that</a:t>
            </a:r>
            <a:r>
              <a:rPr lang="en-US" sz="1200" b="0" i="0" u="none" strike="noStrike" kern="1200" baseline="0" dirty="0" smtClean="0">
                <a:solidFill>
                  <a:schemeClr val="tx1"/>
                </a:solidFill>
                <a:latin typeface="+mn-lt"/>
                <a:ea typeface="+mn-ea"/>
                <a:cs typeface="+mn-cs"/>
              </a:rPr>
              <a:t> their neighborhood is less safe and if they felt they were not known by neighbors.'</a:t>
            </a:r>
          </a:p>
          <a:p>
            <a:r>
              <a:rPr lang="en-US" sz="1200" b="0" i="0" u="none" strike="noStrike" kern="1200" baseline="0" dirty="0" err="1" smtClean="0">
                <a:solidFill>
                  <a:schemeClr val="tx1"/>
                </a:solidFill>
                <a:latin typeface="+mn-lt"/>
                <a:ea typeface="+mn-ea"/>
                <a:cs typeface="+mn-cs"/>
              </a:rPr>
              <a:t>References:'Cook</a:t>
            </a:r>
            <a:r>
              <a:rPr lang="en-US" sz="1200" b="0" i="0" u="none" strike="noStrike" kern="1200" baseline="0" dirty="0" smtClean="0">
                <a:solidFill>
                  <a:schemeClr val="tx1"/>
                </a:solidFill>
                <a:latin typeface="+mn-lt"/>
                <a:ea typeface="+mn-ea"/>
                <a:cs typeface="+mn-cs"/>
              </a:rPr>
              <a:t>, Williams, Guerra, Kim, &amp; </a:t>
            </a:r>
            <a:r>
              <a:rPr lang="en-US" sz="1200" b="0" i="0" u="none" strike="noStrike" kern="1200" baseline="0" dirty="0" err="1" smtClean="0">
                <a:solidFill>
                  <a:schemeClr val="tx1"/>
                </a:solidFill>
                <a:latin typeface="+mn-lt"/>
                <a:ea typeface="+mn-ea"/>
                <a:cs typeface="+mn-cs"/>
              </a:rPr>
              <a:t>Sadek</a:t>
            </a:r>
            <a:r>
              <a:rPr lang="en-US" sz="1200" b="0" i="0" u="none" strike="noStrike" kern="1200" baseline="0" dirty="0" smtClean="0">
                <a:solidFill>
                  <a:schemeClr val="tx1"/>
                </a:solidFill>
                <a:latin typeface="+mn-lt"/>
                <a:ea typeface="+mn-ea"/>
                <a:cs typeface="+mn-cs"/>
              </a:rPr>
              <a:t> (2010)'Swearer, </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Koenig, Berry, Collins, &amp; </a:t>
            </a:r>
            <a:r>
              <a:rPr lang="en-US" sz="1200" b="0" i="0" u="none" strike="noStrike" kern="1200" baseline="0" dirty="0" err="1" smtClean="0">
                <a:solidFill>
                  <a:schemeClr val="tx1"/>
                </a:solidFill>
                <a:latin typeface="+mn-lt"/>
                <a:ea typeface="+mn-ea"/>
                <a:cs typeface="+mn-cs"/>
              </a:rPr>
              <a:t>Lembeck</a:t>
            </a:r>
            <a:r>
              <a:rPr lang="en-US" sz="1200" b="0" i="0" u="none" strike="noStrike" kern="1200" baseline="0" dirty="0" smtClean="0">
                <a:solidFill>
                  <a:schemeClr val="tx1"/>
                </a:solidFill>
                <a:latin typeface="+mn-lt"/>
                <a:ea typeface="+mn-ea"/>
                <a:cs typeface="+mn-cs"/>
              </a:rPr>
              <a:t> (2012)'</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33</a:t>
            </a:fld>
            <a:endParaRPr lang="en-US"/>
          </a:p>
        </p:txBody>
      </p:sp>
    </p:spTree>
    <p:extLst>
      <p:ext uri="{BB962C8B-B14F-4D97-AF65-F5344CB8AC3E}">
        <p14:creationId xmlns:p14="http://schemas.microsoft.com/office/powerpoint/2010/main" val="48313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34: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Protective factors can reduce the likelihood that a child will be involved in </a:t>
            </a:r>
            <a:r>
              <a:rPr lang="en-US" sz="1200" b="0" i="0" u="none" strike="noStrike" kern="1200" baseline="0" dirty="0" err="1" smtClean="0">
                <a:solidFill>
                  <a:schemeClr val="tx1"/>
                </a:solidFill>
                <a:latin typeface="+mn-lt"/>
                <a:ea typeface="+mn-ea"/>
                <a:cs typeface="+mn-cs"/>
              </a:rPr>
              <a:t>bullying.'Here</a:t>
            </a:r>
            <a:r>
              <a:rPr lang="en-US" sz="1200" b="0" i="0" u="none" strike="noStrike" kern="1200" baseline="0" dirty="0" smtClean="0">
                <a:solidFill>
                  <a:schemeClr val="tx1"/>
                </a:solidFill>
                <a:latin typeface="+mn-lt"/>
                <a:ea typeface="+mn-ea"/>
                <a:cs typeface="+mn-cs"/>
              </a:rPr>
              <a:t> are examples of characteristics of individuals, families, peer interactions and school environments that have been found to protect children and youth from involvement in bullying.'</a:t>
            </a:r>
          </a:p>
          <a:p>
            <a:r>
              <a:rPr lang="en-US" sz="1200" b="0" i="0" u="none" strike="noStrike" kern="1200" baseline="0" dirty="0" smtClean="0">
                <a:solidFill>
                  <a:schemeClr val="tx1"/>
                </a:solidFill>
                <a:latin typeface="+mn-lt"/>
                <a:ea typeface="+mn-ea"/>
                <a:cs typeface="+mn-cs"/>
              </a:rPr>
              <a:t>Individuals who are secure, caring and self-confident children are less likely to be bullied. </a:t>
            </a:r>
            <a:r>
              <a:rPr lang="en-US" sz="1200" b="0" i="0" u="none" strike="noStrike" kern="1200" baseline="0" dirty="0" err="1" smtClean="0">
                <a:solidFill>
                  <a:schemeClr val="tx1"/>
                </a:solidFill>
                <a:latin typeface="+mn-lt"/>
                <a:ea typeface="+mn-ea"/>
                <a:cs typeface="+mn-cs"/>
              </a:rPr>
              <a:t>Protective'factors</a:t>
            </a:r>
            <a:r>
              <a:rPr lang="en-US" sz="1200" b="0" i="0" u="none" strike="noStrike" kern="1200" baseline="0" dirty="0" smtClean="0">
                <a:solidFill>
                  <a:schemeClr val="tx1"/>
                </a:solidFill>
                <a:latin typeface="+mn-lt"/>
                <a:ea typeface="+mn-ea"/>
                <a:cs typeface="+mn-cs"/>
              </a:rPr>
              <a:t> within the family include: supportive parenting and modeling of positive relationships </a:t>
            </a:r>
            <a:r>
              <a:rPr lang="en-US" sz="1200" b="0" i="0" u="none" strike="noStrike" kern="1200" baseline="0" dirty="0" err="1" smtClean="0">
                <a:solidFill>
                  <a:schemeClr val="tx1"/>
                </a:solidFill>
                <a:latin typeface="+mn-lt"/>
                <a:ea typeface="+mn-ea"/>
                <a:cs typeface="+mn-cs"/>
              </a:rPr>
              <a:t>and'consistent</a:t>
            </a:r>
            <a:r>
              <a:rPr lang="en-US" sz="1200" b="0" i="0" u="none" strike="noStrike" kern="1200" baseline="0" dirty="0" smtClean="0">
                <a:solidFill>
                  <a:schemeClr val="tx1"/>
                </a:solidFill>
                <a:latin typeface="+mn-lt"/>
                <a:ea typeface="+mn-ea"/>
                <a:cs typeface="+mn-cs"/>
              </a:rPr>
              <a:t> and affectionate parent-child interactions.'</a:t>
            </a:r>
          </a:p>
          <a:p>
            <a:r>
              <a:rPr lang="en-US" sz="1200" b="0" i="0" u="none" strike="noStrike" kern="1200" baseline="0" dirty="0" smtClean="0">
                <a:solidFill>
                  <a:schemeClr val="tx1"/>
                </a:solidFill>
                <a:latin typeface="+mn-lt"/>
                <a:ea typeface="+mn-ea"/>
                <a:cs typeface="+mn-cs"/>
              </a:rPr>
              <a:t>Having close positive friendships with peers can reduce the likelihood that a child is bullied and </a:t>
            </a:r>
            <a:r>
              <a:rPr lang="en-US" sz="1200" b="0" i="0" u="none" strike="noStrike" kern="1200" baseline="0" dirty="0" err="1" smtClean="0">
                <a:solidFill>
                  <a:schemeClr val="tx1"/>
                </a:solidFill>
                <a:latin typeface="+mn-lt"/>
                <a:ea typeface="+mn-ea"/>
                <a:cs typeface="+mn-cs"/>
              </a:rPr>
              <a:t>the'support</a:t>
            </a:r>
            <a:r>
              <a:rPr lang="en-US" sz="1200" b="0" i="0" u="none" strike="noStrike" kern="1200" baseline="0" dirty="0" smtClean="0">
                <a:solidFill>
                  <a:schemeClr val="tx1"/>
                </a:solidFill>
                <a:latin typeface="+mn-lt"/>
                <a:ea typeface="+mn-ea"/>
                <a:cs typeface="+mn-cs"/>
              </a:rPr>
              <a:t> of peers--even one good friend--can also lessen the negative psychological effects from bullying.'</a:t>
            </a:r>
          </a:p>
          <a:p>
            <a:r>
              <a:rPr lang="en-US" sz="1200" b="0" i="0" u="none" strike="noStrike" kern="1200" baseline="0" dirty="0" smtClean="0">
                <a:solidFill>
                  <a:schemeClr val="tx1"/>
                </a:solidFill>
                <a:latin typeface="+mn-lt"/>
                <a:ea typeface="+mn-ea"/>
                <a:cs typeface="+mn-cs"/>
              </a:rPr>
              <a:t>Positive school climates, where teachers and staff closely supervise behaviors and are aware of </a:t>
            </a:r>
            <a:r>
              <a:rPr lang="en-US" sz="1200" b="0" i="0" u="none" strike="noStrike" kern="1200" baseline="0" dirty="0" err="1" smtClean="0">
                <a:solidFill>
                  <a:schemeClr val="tx1"/>
                </a:solidFill>
                <a:latin typeface="+mn-lt"/>
                <a:ea typeface="+mn-ea"/>
                <a:cs typeface="+mn-cs"/>
              </a:rPr>
              <a:t>and'responsive</a:t>
            </a:r>
            <a:r>
              <a:rPr lang="en-US" sz="1200" b="0" i="0" u="none" strike="noStrike" kern="1200" baseline="0" dirty="0" smtClean="0">
                <a:solidFill>
                  <a:schemeClr val="tx1"/>
                </a:solidFill>
                <a:latin typeface="+mn-lt"/>
                <a:ea typeface="+mn-ea"/>
                <a:cs typeface="+mn-cs"/>
              </a:rPr>
              <a:t> to behavior issues reduces the likelihood of bullying.'</a:t>
            </a:r>
          </a:p>
          <a:p>
            <a:r>
              <a:rPr lang="en-US" sz="1200" b="0" i="0" u="none" strike="noStrike" kern="1200" baseline="0" dirty="0" err="1" smtClean="0">
                <a:solidFill>
                  <a:schemeClr val="tx1"/>
                </a:solidFill>
                <a:latin typeface="+mn-lt"/>
                <a:ea typeface="+mn-ea"/>
                <a:cs typeface="+mn-cs"/>
              </a:rPr>
              <a:t>References:'Cook</a:t>
            </a:r>
            <a:r>
              <a:rPr lang="en-US" sz="1200" b="0" i="0" u="none" strike="noStrike" kern="1200" baseline="0" dirty="0" smtClean="0">
                <a:solidFill>
                  <a:schemeClr val="tx1"/>
                </a:solidFill>
                <a:latin typeface="+mn-lt"/>
                <a:ea typeface="+mn-ea"/>
                <a:cs typeface="+mn-cs"/>
              </a:rPr>
              <a:t>, Williams, Guerra, Kim, and </a:t>
            </a:r>
            <a:r>
              <a:rPr lang="en-US" sz="1200" b="0" i="0" u="none" strike="noStrike" kern="1200" baseline="0" dirty="0" err="1" smtClean="0">
                <a:solidFill>
                  <a:schemeClr val="tx1"/>
                </a:solidFill>
                <a:latin typeface="+mn-lt"/>
                <a:ea typeface="+mn-ea"/>
                <a:cs typeface="+mn-cs"/>
              </a:rPr>
              <a:t>Sadek</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Baldry</a:t>
            </a:r>
            <a:r>
              <a:rPr lang="en-US" sz="1200" b="0" i="0" u="none" strike="noStrike" kern="1200" baseline="0" dirty="0" smtClean="0">
                <a:solidFill>
                  <a:schemeClr val="tx1"/>
                </a:solidFill>
                <a:latin typeface="+mn-lt"/>
                <a:ea typeface="+mn-ea"/>
                <a:cs typeface="+mn-cs"/>
              </a:rPr>
              <a:t>, and Farrington (2005)'</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(1993)'</a:t>
            </a:r>
            <a:r>
              <a:rPr lang="en-US" sz="1200" b="0" i="0" u="none" strike="noStrike" kern="1200" baseline="0" dirty="0" err="1" smtClean="0">
                <a:solidFill>
                  <a:schemeClr val="tx1"/>
                </a:solidFill>
                <a:latin typeface="+mn-lt"/>
                <a:ea typeface="+mn-ea"/>
                <a:cs typeface="+mn-cs"/>
              </a:rPr>
              <a:t>Pellegrini</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Bartini</a:t>
            </a:r>
            <a:r>
              <a:rPr lang="en-US" sz="1200" b="0" i="0" u="none" strike="noStrike" kern="1200" baseline="0" dirty="0" smtClean="0">
                <a:solidFill>
                  <a:schemeClr val="tx1"/>
                </a:solidFill>
                <a:latin typeface="+mn-lt"/>
                <a:ea typeface="+mn-ea"/>
                <a:cs typeface="+mn-cs"/>
              </a:rPr>
              <a:t> (2000)'Swearer, </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Koenig, Berry, Collins, and </a:t>
            </a:r>
            <a:r>
              <a:rPr lang="en-US" sz="1200" b="0" i="0" u="none" strike="noStrike" kern="1200" baseline="0" dirty="0" err="1" smtClean="0">
                <a:solidFill>
                  <a:schemeClr val="tx1"/>
                </a:solidFill>
                <a:latin typeface="+mn-lt"/>
                <a:ea typeface="+mn-ea"/>
                <a:cs typeface="+mn-cs"/>
              </a:rPr>
              <a:t>Lembeck</a:t>
            </a:r>
            <a:r>
              <a:rPr lang="en-US" sz="1200" b="0" i="0" u="none" strike="noStrike" kern="1200" baseline="0" dirty="0" smtClean="0">
                <a:solidFill>
                  <a:schemeClr val="tx1"/>
                </a:solidFill>
                <a:latin typeface="+mn-lt"/>
                <a:ea typeface="+mn-ea"/>
                <a:cs typeface="+mn-cs"/>
              </a:rPr>
              <a:t> (2012)'</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34</a:t>
            </a:fld>
            <a:endParaRPr lang="en-US"/>
          </a:p>
        </p:txBody>
      </p:sp>
    </p:spTree>
    <p:extLst>
      <p:ext uri="{BB962C8B-B14F-4D97-AF65-F5344CB8AC3E}">
        <p14:creationId xmlns:p14="http://schemas.microsoft.com/office/powerpoint/2010/main" val="1316987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35: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Children and youth need to feel safe and cared for by adults everywhere. Collective attitudes and social norms within neighborhoods and communities also influence risk and protective factors for bullying. Bullying is less likely in communities where cultural norms and beliefs are pro-social and non-violent, where there are positive adult-child connections, and where neighborhoods are safe. </a:t>
            </a:r>
          </a:p>
          <a:p>
            <a:r>
              <a:rPr lang="en-US" sz="1200" b="0" i="0" u="none" strike="noStrike" kern="1200" baseline="0" dirty="0" smtClean="0">
                <a:solidFill>
                  <a:schemeClr val="tx1"/>
                </a:solidFill>
                <a:latin typeface="+mn-lt"/>
                <a:ea typeface="+mn-ea"/>
                <a:cs typeface="+mn-cs"/>
              </a:rPr>
              <a:t>Health professionals from medicine, nursing and public health issued a Call-to-Action in 2000 that instructs communities to adopt a coordinated public health approach to preventing bullying and other forms of youth violence. They advocate for reforms in policies and practices that: </a:t>
            </a:r>
          </a:p>
          <a:p>
            <a:r>
              <a:rPr lang="en-US" sz="1200" b="0" i="0" u="none" strike="noStrike" kern="1200" baseline="0" dirty="0" smtClean="0">
                <a:solidFill>
                  <a:schemeClr val="tx1"/>
                </a:solidFill>
                <a:latin typeface="+mn-lt"/>
                <a:ea typeface="+mn-ea"/>
                <a:cs typeface="+mn-cs"/>
              </a:rPr>
              <a:t>Give parents and caregivers the education and support needed to nurture and discipline children in ways that are supportive, developmentally appropriate, and non-physical (corporal punishment); </a:t>
            </a:r>
          </a:p>
          <a:p>
            <a:r>
              <a:rPr lang="en-US" sz="1200" b="0" i="0" u="none" strike="noStrike" kern="1200" baseline="0" dirty="0" smtClean="0">
                <a:solidFill>
                  <a:schemeClr val="tx1"/>
                </a:solidFill>
                <a:latin typeface="+mn-lt"/>
                <a:ea typeface="+mn-ea"/>
                <a:cs typeface="+mn-cs"/>
              </a:rPr>
              <a:t>Incorporate social skills training and social-emotional lessons in classrooms and youth programs; </a:t>
            </a:r>
          </a:p>
          <a:p>
            <a:r>
              <a:rPr lang="en-US" sz="1200" b="0" i="0" u="none" strike="noStrike" kern="1200" baseline="0" dirty="0" smtClean="0">
                <a:solidFill>
                  <a:schemeClr val="tx1"/>
                </a:solidFill>
                <a:latin typeface="+mn-lt"/>
                <a:ea typeface="+mn-ea"/>
                <a:cs typeface="+mn-cs"/>
              </a:rPr>
              <a:t>Coordinate intervention strategies across disciplines and institutions; </a:t>
            </a:r>
          </a:p>
          <a:p>
            <a:r>
              <a:rPr lang="en-US" sz="1200" b="0" i="0" u="none" strike="noStrike" kern="1200" baseline="0" dirty="0" smtClean="0">
                <a:solidFill>
                  <a:schemeClr val="tx1"/>
                </a:solidFill>
                <a:latin typeface="+mn-lt"/>
                <a:ea typeface="+mn-ea"/>
                <a:cs typeface="+mn-cs"/>
              </a:rPr>
              <a:t>Reduce risks within communities related to the ease of access by children and youth to alcohol and drugs, media violence, and firearms; </a:t>
            </a:r>
          </a:p>
          <a:p>
            <a:r>
              <a:rPr lang="en-US" sz="1200" b="0" i="0" u="none" strike="noStrike" kern="1200" baseline="0" dirty="0" smtClean="0">
                <a:solidFill>
                  <a:schemeClr val="tx1"/>
                </a:solidFill>
                <a:latin typeface="+mn-lt"/>
                <a:ea typeface="+mn-ea"/>
                <a:cs typeface="+mn-cs"/>
              </a:rPr>
              <a:t>And, most importantly, realize that violence is learned behavior: In other words, what adults do to children and each other, children will also do (Commission for the Prevention of Youth Violence, 2000)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References:'Hong</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(2012)'Cook, Williams, Guerra, Kim, and </a:t>
            </a:r>
            <a:r>
              <a:rPr lang="en-US" sz="1200" b="0" i="0" u="none" strike="noStrike" kern="1200" baseline="0" dirty="0" err="1" smtClean="0">
                <a:solidFill>
                  <a:schemeClr val="tx1"/>
                </a:solidFill>
                <a:latin typeface="+mn-lt"/>
                <a:ea typeface="+mn-ea"/>
                <a:cs typeface="+mn-cs"/>
              </a:rPr>
              <a:t>Sadek</a:t>
            </a:r>
            <a:r>
              <a:rPr lang="en-US" sz="1200" b="0" i="0" u="none" strike="noStrike" kern="1200" baseline="0" dirty="0" smtClean="0">
                <a:solidFill>
                  <a:schemeClr val="tx1"/>
                </a:solidFill>
                <a:latin typeface="+mn-lt"/>
                <a:ea typeface="+mn-ea"/>
                <a:cs typeface="+mn-cs"/>
              </a:rPr>
              <a:t> (2010)'Swearer, </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Koenig, Berry, Collins, and </a:t>
            </a:r>
            <a:r>
              <a:rPr lang="en-US" sz="1200" b="0" i="0" u="none" strike="noStrike" kern="1200" baseline="0" dirty="0" err="1" smtClean="0">
                <a:solidFill>
                  <a:schemeClr val="tx1"/>
                </a:solidFill>
                <a:latin typeface="+mn-lt"/>
                <a:ea typeface="+mn-ea"/>
                <a:cs typeface="+mn-cs"/>
              </a:rPr>
              <a:t>Lembeck</a:t>
            </a:r>
            <a:r>
              <a:rPr lang="en-US" sz="1200" b="0" i="0" u="none" strike="noStrike" kern="1200" baseline="0" dirty="0" smtClean="0">
                <a:solidFill>
                  <a:schemeClr val="tx1"/>
                </a:solidFill>
                <a:latin typeface="+mn-lt"/>
                <a:ea typeface="+mn-ea"/>
                <a:cs typeface="+mn-cs"/>
              </a:rPr>
              <a:t> (2012)'Commission for the Prevention of Youth Violence (2000)'Wilkins, </a:t>
            </a:r>
            <a:r>
              <a:rPr lang="en-US" sz="1200" b="0" i="0" u="none" strike="noStrike" kern="1200" baseline="0" dirty="0" err="1" smtClean="0">
                <a:solidFill>
                  <a:schemeClr val="tx1"/>
                </a:solidFill>
                <a:latin typeface="+mn-lt"/>
                <a:ea typeface="+mn-ea"/>
                <a:cs typeface="+mn-cs"/>
              </a:rPr>
              <a:t>Tsao</a:t>
            </a:r>
            <a:r>
              <a:rPr lang="en-US" sz="1200" b="0" i="0" u="none" strike="noStrike" kern="1200" baseline="0" dirty="0" smtClean="0">
                <a:solidFill>
                  <a:schemeClr val="tx1"/>
                </a:solidFill>
                <a:latin typeface="+mn-lt"/>
                <a:ea typeface="+mn-ea"/>
                <a:cs typeface="+mn-cs"/>
              </a:rPr>
              <a:t>, Hertz, Davis, and </a:t>
            </a:r>
            <a:r>
              <a:rPr lang="en-US" sz="1200" b="0" i="0" u="none" strike="noStrike" kern="1200" baseline="0" dirty="0" err="1" smtClean="0">
                <a:solidFill>
                  <a:schemeClr val="tx1"/>
                </a:solidFill>
                <a:latin typeface="+mn-lt"/>
                <a:ea typeface="+mn-ea"/>
                <a:cs typeface="+mn-cs"/>
              </a:rPr>
              <a:t>Klevens</a:t>
            </a:r>
            <a:r>
              <a:rPr lang="en-US" sz="1200" b="0" i="0" u="none" strike="noStrike" kern="1200" baseline="0" dirty="0" smtClean="0">
                <a:solidFill>
                  <a:schemeClr val="tx1"/>
                </a:solidFill>
                <a:latin typeface="+mn-lt"/>
                <a:ea typeface="+mn-ea"/>
                <a:cs typeface="+mn-cs"/>
              </a:rPr>
              <a:t> (2014).'</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35</a:t>
            </a:fld>
            <a:endParaRPr lang="en-US"/>
          </a:p>
        </p:txBody>
      </p:sp>
    </p:spTree>
    <p:extLst>
      <p:ext uri="{BB962C8B-B14F-4D97-AF65-F5344CB8AC3E}">
        <p14:creationId xmlns:p14="http://schemas.microsoft.com/office/powerpoint/2010/main" val="201618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3 Please note, that this course is focused on long-term bullying prevention strategies. When it comes to stopping bullying for good, we know that a one size fits all approach won’t work. That is why this course is not intended to provide prescriptive step -by-step interventions. Research -based do’s and do, buts for addressing bullying on the spot, as well as common strategies to avoid will be discussed, but it is important to remember that the overarching goal of this course is to empower you to understand bullying and how to take research on best practices and implement comprehensive, long- term prevention strategies</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a:t>
            </a:fld>
            <a:endParaRPr lang="en-US"/>
          </a:p>
        </p:txBody>
      </p:sp>
    </p:spTree>
    <p:extLst>
      <p:ext uri="{BB962C8B-B14F-4D97-AF65-F5344CB8AC3E}">
        <p14:creationId xmlns:p14="http://schemas.microsoft.com/office/powerpoint/2010/main" val="2347669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36: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fifth key finding is that any child or youth may be bullied by peers, but some groups of children and youth are at a particularly high risk of being bullied.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36</a:t>
            </a:fld>
            <a:endParaRPr lang="en-US"/>
          </a:p>
        </p:txBody>
      </p:sp>
    </p:spTree>
    <p:extLst>
      <p:ext uri="{BB962C8B-B14F-4D97-AF65-F5344CB8AC3E}">
        <p14:creationId xmlns:p14="http://schemas.microsoft.com/office/powerpoint/2010/main" val="3936107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37: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 single factor puts a child at risk of being bullied or bullying others. Bullying can happen anywhere—cities, suburbs, or rural towns. Depending on the environment, some groups may be at an increased risk of being bullied. </a:t>
            </a:r>
          </a:p>
          <a:p>
            <a:r>
              <a:rPr lang="en-US" sz="1200" b="0" i="0" u="none" strike="noStrike" kern="1200" baseline="0" dirty="0" smtClean="0">
                <a:solidFill>
                  <a:schemeClr val="tx1"/>
                </a:solidFill>
                <a:latin typeface="+mn-lt"/>
                <a:ea typeface="+mn-ea"/>
                <a:cs typeface="+mn-cs"/>
              </a:rPr>
              <a:t>Children and youth with learning disabilities are at greater risk of being teased and physically bullied, compared with other children; </a:t>
            </a:r>
          </a:p>
          <a:p>
            <a:r>
              <a:rPr lang="en-US" sz="1200" b="0" i="0" u="none" strike="noStrike" kern="1200" baseline="0" dirty="0" smtClean="0">
                <a:solidFill>
                  <a:schemeClr val="tx1"/>
                </a:solidFill>
                <a:latin typeface="+mn-lt"/>
                <a:ea typeface="+mn-ea"/>
                <a:cs typeface="+mn-cs"/>
              </a:rPr>
              <a:t>Those with attention-deficit/hyperactivity disorder are more likely to be bullied (and also to bully their peers); </a:t>
            </a:r>
          </a:p>
          <a:p>
            <a:r>
              <a:rPr lang="en-US" sz="1200" b="0" i="0" u="none" strike="noStrike" kern="1200" baseline="0" dirty="0" smtClean="0">
                <a:solidFill>
                  <a:schemeClr val="tx1"/>
                </a:solidFill>
                <a:latin typeface="+mn-lt"/>
                <a:ea typeface="+mn-ea"/>
                <a:cs typeface="+mn-cs"/>
              </a:rPr>
              <a:t>Those with autism spectrum disorder are more likely to be ostracized; </a:t>
            </a:r>
          </a:p>
          <a:p>
            <a:r>
              <a:rPr lang="en-US" sz="1200" b="0" i="0" u="none" strike="noStrike" kern="1200" baseline="0" dirty="0" smtClean="0">
                <a:solidFill>
                  <a:schemeClr val="tx1"/>
                </a:solidFill>
                <a:latin typeface="+mn-lt"/>
                <a:ea typeface="+mn-ea"/>
                <a:cs typeface="+mn-cs"/>
              </a:rPr>
              <a:t>Children and youth with special health care needs or chronic diseases (diabetes, muscular dystrophy, </a:t>
            </a:r>
            <a:r>
              <a:rPr lang="en-US" sz="1200" b="0" i="0" u="none" strike="noStrike" kern="1200" baseline="0" dirty="0" err="1" smtClean="0">
                <a:solidFill>
                  <a:schemeClr val="tx1"/>
                </a:solidFill>
                <a:latin typeface="+mn-lt"/>
                <a:ea typeface="+mn-ea"/>
                <a:cs typeface="+mn-cs"/>
              </a:rPr>
              <a:t>spina</a:t>
            </a:r>
            <a:r>
              <a:rPr lang="en-US" sz="1200" b="0" i="0" u="none" strike="noStrike" kern="1200" baseline="0" dirty="0" smtClean="0">
                <a:solidFill>
                  <a:schemeClr val="tx1"/>
                </a:solidFill>
                <a:latin typeface="+mn-lt"/>
                <a:ea typeface="+mn-ea"/>
                <a:cs typeface="+mn-cs"/>
              </a:rPr>
              <a:t> bifida, atopic eczema) are more frequently bullied; </a:t>
            </a:r>
          </a:p>
          <a:p>
            <a:r>
              <a:rPr lang="en-US" sz="1200" b="0" i="0" u="none" strike="noStrike" kern="1200" baseline="0" dirty="0" smtClean="0">
                <a:solidFill>
                  <a:schemeClr val="tx1"/>
                </a:solidFill>
                <a:latin typeface="+mn-lt"/>
                <a:ea typeface="+mn-ea"/>
                <a:cs typeface="+mn-cs"/>
              </a:rPr>
              <a:t>Overweight and obese youth, and those who are underweight may be more likely to be bullied; </a:t>
            </a:r>
          </a:p>
          <a:p>
            <a:r>
              <a:rPr lang="en-US" sz="1200" b="0" i="0" u="none" strike="noStrike" kern="1200" baseline="0" dirty="0" smtClean="0">
                <a:solidFill>
                  <a:schemeClr val="tx1"/>
                </a:solidFill>
                <a:latin typeface="+mn-lt"/>
                <a:ea typeface="+mn-ea"/>
                <a:cs typeface="+mn-cs"/>
              </a:rPr>
              <a:t>Youth who identify themselves as lesbian, gay, bisexual or transgender, youth who may be questioning their sexual orientation, and those who do not conform to gender stereotypes frequently face bullying by their peers. </a:t>
            </a:r>
          </a:p>
          <a:p>
            <a:r>
              <a:rPr lang="en-US" sz="1200" b="0" i="0" u="none" strike="noStrike" kern="1200" baseline="0" dirty="0" smtClean="0">
                <a:solidFill>
                  <a:schemeClr val="tx1"/>
                </a:solidFill>
                <a:latin typeface="+mn-lt"/>
                <a:ea typeface="+mn-ea"/>
                <a:cs typeface="+mn-cs"/>
              </a:rPr>
              <a:t>And finally, students who speak another language at home are more likely to be frequently bullied because of their religion or race than those who speak English.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References:'Dawkins</a:t>
            </a:r>
            <a:r>
              <a:rPr lang="en-US" sz="1200" b="0" i="0" u="none" strike="noStrike" kern="1200" baseline="0" dirty="0" smtClean="0">
                <a:solidFill>
                  <a:schemeClr val="tx1"/>
                </a:solidFill>
                <a:latin typeface="+mn-lt"/>
                <a:ea typeface="+mn-ea"/>
                <a:cs typeface="+mn-cs"/>
              </a:rPr>
              <a:t> (1996)'</a:t>
            </a:r>
            <a:r>
              <a:rPr lang="en-US" sz="1200" b="0" i="0" u="none" strike="noStrike" kern="1200" baseline="0" dirty="0" err="1" smtClean="0">
                <a:solidFill>
                  <a:schemeClr val="tx1"/>
                </a:solidFill>
                <a:latin typeface="+mn-lt"/>
                <a:ea typeface="+mn-ea"/>
                <a:cs typeface="+mn-cs"/>
              </a:rPr>
              <a:t>Espelage</a:t>
            </a:r>
            <a:r>
              <a:rPr lang="en-US" sz="1200" b="0" i="0" u="none" strike="noStrike" kern="1200" baseline="0" dirty="0" smtClean="0">
                <a:solidFill>
                  <a:schemeClr val="tx1"/>
                </a:solidFill>
                <a:latin typeface="+mn-lt"/>
                <a:ea typeface="+mn-ea"/>
                <a:cs typeface="+mn-cs"/>
              </a:rPr>
              <a:t>, Aragon, </a:t>
            </a:r>
            <a:r>
              <a:rPr lang="en-US" sz="1200" b="0" i="0" u="none" strike="noStrike" kern="1200" baseline="0" dirty="0" err="1" smtClean="0">
                <a:solidFill>
                  <a:schemeClr val="tx1"/>
                </a:solidFill>
                <a:latin typeface="+mn-lt"/>
                <a:ea typeface="+mn-ea"/>
                <a:cs typeface="+mn-cs"/>
              </a:rPr>
              <a:t>Birkett</a:t>
            </a:r>
            <a:r>
              <a:rPr lang="en-US" sz="1200" b="0" i="0" u="none" strike="noStrike" kern="1200" baseline="0" dirty="0" smtClean="0">
                <a:solidFill>
                  <a:schemeClr val="tx1"/>
                </a:solidFill>
                <a:latin typeface="+mn-lt"/>
                <a:ea typeface="+mn-ea"/>
                <a:cs typeface="+mn-cs"/>
              </a:rPr>
              <a:t>, and Koenig (2008)'Gray, </a:t>
            </a:r>
            <a:r>
              <a:rPr lang="en-US" sz="1200" b="0" i="0" u="none" strike="noStrike" kern="1200" baseline="0" dirty="0" err="1" smtClean="0">
                <a:solidFill>
                  <a:schemeClr val="tx1"/>
                </a:solidFill>
                <a:latin typeface="+mn-lt"/>
                <a:ea typeface="+mn-ea"/>
                <a:cs typeface="+mn-cs"/>
              </a:rPr>
              <a:t>Kahhan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Janicke</a:t>
            </a:r>
            <a:r>
              <a:rPr lang="en-US" sz="1200" b="0" i="0" u="none" strike="noStrike" kern="1200" baseline="0" dirty="0" smtClean="0">
                <a:solidFill>
                  <a:schemeClr val="tx1"/>
                </a:solidFill>
                <a:latin typeface="+mn-lt"/>
                <a:ea typeface="+mn-ea"/>
                <a:cs typeface="+mn-cs"/>
              </a:rPr>
              <a:t> (2009)'</a:t>
            </a:r>
            <a:r>
              <a:rPr lang="en-US" sz="1200" b="0" i="0" u="none" strike="noStrike" kern="1200" baseline="0" dirty="0" err="1" smtClean="0">
                <a:solidFill>
                  <a:schemeClr val="tx1"/>
                </a:solidFill>
                <a:latin typeface="+mn-lt"/>
                <a:ea typeface="+mn-ea"/>
                <a:cs typeface="+mn-cs"/>
              </a:rPr>
              <a:t>Hamiwka</a:t>
            </a:r>
            <a:r>
              <a:rPr lang="en-US" sz="1200" b="0" i="0" u="none" strike="noStrike" kern="1200" baseline="0" dirty="0" smtClean="0">
                <a:solidFill>
                  <a:schemeClr val="tx1"/>
                </a:solidFill>
                <a:latin typeface="+mn-lt"/>
                <a:ea typeface="+mn-ea"/>
                <a:cs typeface="+mn-cs"/>
              </a:rPr>
              <a:t>, Yu, </a:t>
            </a:r>
            <a:r>
              <a:rPr lang="en-US" sz="1200" b="0" i="0" u="none" strike="noStrike" kern="1200" baseline="0" dirty="0" err="1" smtClean="0">
                <a:solidFill>
                  <a:schemeClr val="tx1"/>
                </a:solidFill>
                <a:latin typeface="+mn-lt"/>
                <a:ea typeface="+mn-ea"/>
                <a:cs typeface="+mn-cs"/>
              </a:rPr>
              <a:t>Hamiwka</a:t>
            </a:r>
            <a:r>
              <a:rPr lang="en-US" sz="1200" b="0" i="0" u="none" strike="noStrike" kern="1200" baseline="0" dirty="0" smtClean="0">
                <a:solidFill>
                  <a:schemeClr val="tx1"/>
                </a:solidFill>
                <a:latin typeface="+mn-lt"/>
                <a:ea typeface="+mn-ea"/>
                <a:cs typeface="+mn-cs"/>
              </a:rPr>
              <a:t>, Sherman, Anderson, and </a:t>
            </a:r>
            <a:r>
              <a:rPr lang="en-US" sz="1200" b="0" i="0" u="none" strike="noStrike" kern="1200" baseline="0" dirty="0" err="1" smtClean="0">
                <a:solidFill>
                  <a:schemeClr val="tx1"/>
                </a:solidFill>
                <a:latin typeface="+mn-lt"/>
                <a:ea typeface="+mn-ea"/>
                <a:cs typeface="+mn-cs"/>
              </a:rPr>
              <a:t>Wirrell</a:t>
            </a:r>
            <a:r>
              <a:rPr lang="en-US" sz="1200" b="0" i="0" u="none" strike="noStrike" kern="1200" baseline="0" dirty="0" smtClean="0">
                <a:solidFill>
                  <a:schemeClr val="tx1"/>
                </a:solidFill>
                <a:latin typeface="+mn-lt"/>
                <a:ea typeface="+mn-ea"/>
                <a:cs typeface="+mn-cs"/>
              </a:rPr>
              <a:t> (2009)'Harris Interactive and GLSEN (2005)'</a:t>
            </a:r>
            <a:r>
              <a:rPr lang="en-US" sz="1200" b="0" i="0" u="none" strike="noStrike" kern="1200" baseline="0" dirty="0" err="1" smtClean="0">
                <a:solidFill>
                  <a:schemeClr val="tx1"/>
                </a:solidFill>
                <a:latin typeface="+mn-lt"/>
                <a:ea typeface="+mn-ea"/>
                <a:cs typeface="+mn-cs"/>
              </a:rPr>
              <a:t>Kowlaski</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Fedina</a:t>
            </a:r>
            <a:r>
              <a:rPr lang="en-US" sz="1200" b="0" i="0" u="none" strike="noStrike" kern="1200" baseline="0" dirty="0" smtClean="0">
                <a:solidFill>
                  <a:schemeClr val="tx1"/>
                </a:solidFill>
                <a:latin typeface="+mn-lt"/>
                <a:ea typeface="+mn-ea"/>
                <a:cs typeface="+mn-cs"/>
              </a:rPr>
              <a:t>, 2011'Kosciw, </a:t>
            </a:r>
            <a:r>
              <a:rPr lang="en-US" sz="1200" b="0" i="0" u="none" strike="noStrike" kern="1200" baseline="0" dirty="0" err="1" smtClean="0">
                <a:solidFill>
                  <a:schemeClr val="tx1"/>
                </a:solidFill>
                <a:latin typeface="+mn-lt"/>
                <a:ea typeface="+mn-ea"/>
                <a:cs typeface="+mn-cs"/>
              </a:rPr>
              <a:t>Greytak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Bartkiewicz</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Boesen</a:t>
            </a:r>
            <a:r>
              <a:rPr lang="en-US" sz="1200" b="0" i="0" u="none" strike="noStrike" kern="1200" baseline="0" dirty="0" smtClean="0">
                <a:solidFill>
                  <a:schemeClr val="tx1"/>
                </a:solidFill>
                <a:latin typeface="+mn-lt"/>
                <a:ea typeface="+mn-ea"/>
                <a:cs typeface="+mn-cs"/>
              </a:rPr>
              <a:t>, and Palmer (2011)'</a:t>
            </a:r>
            <a:r>
              <a:rPr lang="en-US" sz="1200" b="0" i="0" u="none" strike="noStrike" kern="1200" baseline="0" dirty="0" err="1" smtClean="0">
                <a:solidFill>
                  <a:schemeClr val="tx1"/>
                </a:solidFill>
                <a:latin typeface="+mn-lt"/>
                <a:ea typeface="+mn-ea"/>
                <a:cs typeface="+mn-cs"/>
              </a:rPr>
              <a:t>Magin</a:t>
            </a:r>
            <a:r>
              <a:rPr lang="en-US" sz="1200" b="0" i="0" u="none" strike="noStrike" kern="1200" baseline="0" dirty="0" smtClean="0">
                <a:solidFill>
                  <a:schemeClr val="tx1"/>
                </a:solidFill>
                <a:latin typeface="+mn-lt"/>
                <a:ea typeface="+mn-ea"/>
                <a:cs typeface="+mn-cs"/>
              </a:rPr>
              <a:t>, Adams, Heading, Pond, and Smith (2008)'</a:t>
            </a:r>
            <a:r>
              <a:rPr lang="en-US" sz="1200" b="0" i="0" u="none" strike="noStrike" kern="1200" baseline="0" dirty="0" err="1" smtClean="0">
                <a:solidFill>
                  <a:schemeClr val="tx1"/>
                </a:solidFill>
                <a:latin typeface="+mn-lt"/>
                <a:ea typeface="+mn-ea"/>
                <a:cs typeface="+mn-cs"/>
              </a:rPr>
              <a:t>Martlew</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Hodson</a:t>
            </a:r>
            <a:r>
              <a:rPr lang="en-US" sz="1200" b="0" i="0" u="none" strike="noStrike" kern="1200" baseline="0" dirty="0" smtClean="0">
                <a:solidFill>
                  <a:schemeClr val="tx1"/>
                </a:solidFill>
                <a:latin typeface="+mn-lt"/>
                <a:ea typeface="+mn-ea"/>
                <a:cs typeface="+mn-cs"/>
              </a:rPr>
              <a:t> (1991)'</a:t>
            </a:r>
            <a:r>
              <a:rPr lang="en-US" sz="1200" b="0" i="0" u="none" strike="noStrike" kern="1200" baseline="0" dirty="0" err="1" smtClean="0">
                <a:solidFill>
                  <a:schemeClr val="tx1"/>
                </a:solidFill>
                <a:latin typeface="+mn-lt"/>
                <a:ea typeface="+mn-ea"/>
                <a:cs typeface="+mn-cs"/>
              </a:rPr>
              <a:t>Mepham</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Mishna</a:t>
            </a:r>
            <a:r>
              <a:rPr lang="en-US" sz="1200" b="0" i="0" u="none" strike="noStrike" kern="1200" baseline="0" dirty="0" smtClean="0">
                <a:solidFill>
                  <a:schemeClr val="tx1"/>
                </a:solidFill>
                <a:latin typeface="+mn-lt"/>
                <a:ea typeface="+mn-ea"/>
                <a:cs typeface="+mn-cs"/>
              </a:rPr>
              <a:t> (2003)'</a:t>
            </a:r>
            <a:r>
              <a:rPr lang="en-US" sz="1200" b="0" i="0" u="none" strike="noStrike" kern="1200" baseline="0" dirty="0" err="1" smtClean="0">
                <a:solidFill>
                  <a:schemeClr val="tx1"/>
                </a:solidFill>
                <a:latin typeface="+mn-lt"/>
                <a:ea typeface="+mn-ea"/>
                <a:cs typeface="+mn-cs"/>
              </a:rPr>
              <a:t>Puhl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Luedicke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Heuer</a:t>
            </a:r>
            <a:r>
              <a:rPr lang="en-US" sz="1200" b="0" i="0" u="none" strike="noStrike" kern="1200" baseline="0" dirty="0" smtClean="0">
                <a:solidFill>
                  <a:schemeClr val="tx1"/>
                </a:solidFill>
                <a:latin typeface="+mn-lt"/>
                <a:ea typeface="+mn-ea"/>
                <a:cs typeface="+mn-cs"/>
              </a:rPr>
              <a:t> (2011)'</a:t>
            </a:r>
            <a:r>
              <a:rPr lang="en-US" sz="1200" b="0" i="0" u="none" strike="noStrike" kern="1200" baseline="0" dirty="0" err="1" smtClean="0">
                <a:solidFill>
                  <a:schemeClr val="tx1"/>
                </a:solidFill>
                <a:latin typeface="+mn-lt"/>
                <a:ea typeface="+mn-ea"/>
                <a:cs typeface="+mn-cs"/>
              </a:rPr>
              <a:t>Storch</a:t>
            </a:r>
            <a:r>
              <a:rPr lang="en-US" sz="1200" b="0" i="0" u="none" strike="noStrike" kern="1200" baseline="0" dirty="0" smtClean="0">
                <a:solidFill>
                  <a:schemeClr val="tx1"/>
                </a:solidFill>
                <a:latin typeface="+mn-lt"/>
                <a:ea typeface="+mn-ea"/>
                <a:cs typeface="+mn-cs"/>
              </a:rPr>
              <a:t> et al. (2004)'</a:t>
            </a:r>
            <a:r>
              <a:rPr lang="en-US" sz="1200" b="0" i="0" u="none" strike="noStrike" kern="1200" baseline="0" dirty="0" err="1" smtClean="0">
                <a:solidFill>
                  <a:schemeClr val="tx1"/>
                </a:solidFill>
                <a:latin typeface="+mn-lt"/>
                <a:ea typeface="+mn-ea"/>
                <a:cs typeface="+mn-cs"/>
              </a:rPr>
              <a:t>Twyman</a:t>
            </a:r>
            <a:r>
              <a:rPr lang="en-US" sz="1200" b="0" i="0" u="none" strike="noStrike" kern="1200" baseline="0" dirty="0" smtClean="0">
                <a:solidFill>
                  <a:schemeClr val="tx1"/>
                </a:solidFill>
                <a:latin typeface="+mn-lt"/>
                <a:ea typeface="+mn-ea"/>
                <a:cs typeface="+mn-cs"/>
              </a:rPr>
              <a:t>, Saylor, Saia, Macias, Taylor, and Spratt (2010)'Wang, </a:t>
            </a:r>
            <a:r>
              <a:rPr lang="en-US" sz="1200" b="0" i="0" u="none" strike="noStrike" kern="1200" baseline="0" dirty="0" err="1" smtClean="0">
                <a:solidFill>
                  <a:schemeClr val="tx1"/>
                </a:solidFill>
                <a:latin typeface="+mn-lt"/>
                <a:ea typeface="+mn-ea"/>
                <a:cs typeface="+mn-cs"/>
              </a:rPr>
              <a:t>Iannott</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Luk</a:t>
            </a:r>
            <a:r>
              <a:rPr lang="en-US" sz="1200" b="0" i="0" u="none" strike="noStrike" kern="1200" baseline="0" dirty="0" smtClean="0">
                <a:solidFill>
                  <a:schemeClr val="tx1"/>
                </a:solidFill>
                <a:latin typeface="+mn-lt"/>
                <a:ea typeface="+mn-ea"/>
                <a:cs typeface="+mn-cs"/>
              </a:rPr>
              <a:t> (2010)'Wiener and </a:t>
            </a:r>
            <a:r>
              <a:rPr lang="en-US" sz="1200" b="0" i="0" u="none" strike="noStrike" kern="1200" baseline="0" dirty="0" err="1" smtClean="0">
                <a:solidFill>
                  <a:schemeClr val="tx1"/>
                </a:solidFill>
                <a:latin typeface="+mn-lt"/>
                <a:ea typeface="+mn-ea"/>
                <a:cs typeface="+mn-cs"/>
              </a:rPr>
              <a:t>Mak</a:t>
            </a:r>
            <a:r>
              <a:rPr lang="en-US" sz="1200" b="0" i="0" u="none" strike="noStrike" kern="1200" baseline="0" dirty="0" smtClean="0">
                <a:solidFill>
                  <a:schemeClr val="tx1"/>
                </a:solidFill>
                <a:latin typeface="+mn-lt"/>
                <a:ea typeface="+mn-ea"/>
                <a:cs typeface="+mn-cs"/>
              </a:rPr>
              <a:t> (2009)'</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37</a:t>
            </a:fld>
            <a:endParaRPr lang="en-US"/>
          </a:p>
        </p:txBody>
      </p:sp>
    </p:spTree>
    <p:extLst>
      <p:ext uri="{BB962C8B-B14F-4D97-AF65-F5344CB8AC3E}">
        <p14:creationId xmlns:p14="http://schemas.microsoft.com/office/powerpoint/2010/main" val="1212168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38: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sixth finding relates to the known effects of bullying on the health, mental health, and academic well-being of children and youth who are bullied.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38</a:t>
            </a:fld>
            <a:endParaRPr lang="en-US"/>
          </a:p>
        </p:txBody>
      </p:sp>
    </p:spTree>
    <p:extLst>
      <p:ext uri="{BB962C8B-B14F-4D97-AF65-F5344CB8AC3E}">
        <p14:creationId xmlns:p14="http://schemas.microsoft.com/office/powerpoint/2010/main" val="3549950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39:</a:t>
            </a:r>
          </a:p>
          <a:p>
            <a:r>
              <a:rPr lang="en-US" dirty="0" smtClean="0"/>
              <a:t>Over the last decade, a number of longitudinal studies have looked at whether being</a:t>
            </a:r>
          </a:p>
          <a:p>
            <a:r>
              <a:rPr lang="en-US" dirty="0" smtClean="0"/>
              <a:t>'bullied is related to the development of problems for the health and well-being of bullied children.</a:t>
            </a:r>
          </a:p>
          <a:p>
            <a:r>
              <a:rPr lang="en-US" dirty="0" smtClean="0"/>
              <a:t>'</a:t>
            </a:r>
          </a:p>
          <a:p>
            <a:r>
              <a:rPr lang="en-US" dirty="0" smtClean="0"/>
              <a:t>Research has confirmed that individuals who are bullied are more likely than peers to develop a variety</a:t>
            </a:r>
          </a:p>
          <a:p>
            <a:r>
              <a:rPr lang="en-US" dirty="0" smtClean="0"/>
              <a:t>'of internalizing problems, including depression, anxiety, panic disorder, self-harm, suicidal thoughts and</a:t>
            </a:r>
          </a:p>
          <a:p>
            <a:r>
              <a:rPr lang="en-US" dirty="0" smtClean="0"/>
              <a:t>'attempts. Researchers have found that not only does bullying lead to internalizing problems, but having</a:t>
            </a:r>
          </a:p>
          <a:p>
            <a:r>
              <a:rPr lang="en-US" dirty="0" smtClean="0"/>
              <a:t>'internalizing problems also leads to further bullying by peers. So, often, children and youth may become</a:t>
            </a:r>
          </a:p>
          <a:p>
            <a:r>
              <a:rPr lang="en-US" dirty="0" smtClean="0"/>
              <a:t>'caught in a vicious cycle of bullying by peers that is difficult to escape.</a:t>
            </a:r>
          </a:p>
          <a:p>
            <a:r>
              <a:rPr lang="en-US" dirty="0" smtClean="0"/>
              <a:t>'</a:t>
            </a:r>
          </a:p>
          <a:p>
            <a:r>
              <a:rPr lang="en-US" dirty="0" smtClean="0"/>
              <a:t>Bullied children are also more likely than their peers to develop later psychosomatic problems, such as</a:t>
            </a:r>
          </a:p>
          <a:p>
            <a:r>
              <a:rPr lang="en-US" dirty="0" smtClean="0"/>
              <a:t>'headaches, stomach pain, sleeping problems, and poor appetite.</a:t>
            </a:r>
          </a:p>
          <a:p>
            <a:r>
              <a:rPr lang="en-US" dirty="0" smtClean="0"/>
              <a:t>'</a:t>
            </a:r>
          </a:p>
          <a:p>
            <a:r>
              <a:rPr lang="en-US" dirty="0" smtClean="0"/>
              <a:t>Not only may bullying affect the emotional and physical well-being of children, but it may also affect</a:t>
            </a:r>
          </a:p>
          <a:p>
            <a:r>
              <a:rPr lang="en-US" dirty="0" smtClean="0"/>
              <a:t>'their academic work. Children and youth who are bullied are more likely than non-bullied peers to feel</a:t>
            </a:r>
          </a:p>
          <a:p>
            <a:r>
              <a:rPr lang="en-US" dirty="0" smtClean="0"/>
              <a:t>'as if they don’t belong in school and want to avoid going to school. They also are more likely to have</a:t>
            </a:r>
          </a:p>
          <a:p>
            <a:r>
              <a:rPr lang="en-US" dirty="0" smtClean="0"/>
              <a:t>'somewhat lower academic achievement, whether measured through grades or standardized test scores.</a:t>
            </a:r>
          </a:p>
          <a:p>
            <a:r>
              <a:rPr lang="en-US" dirty="0" smtClean="0"/>
              <a:t>'In addition, several longitudinal studies—which measure children’s experiences of bullying over time—</a:t>
            </a:r>
          </a:p>
          <a:p>
            <a:r>
              <a:rPr lang="en-US" dirty="0" smtClean="0"/>
              <a:t>'suggest a causal relationship between bullying and academic achievement. For example, in a recent</a:t>
            </a:r>
          </a:p>
          <a:p>
            <a:r>
              <a:rPr lang="en-US" dirty="0" smtClean="0"/>
              <a:t>'study of students in the U.S., middle </a:t>
            </a:r>
            <a:r>
              <a:rPr lang="en-US" dirty="0" err="1" smtClean="0"/>
              <a:t>schoolers’</a:t>
            </a:r>
            <a:r>
              <a:rPr lang="en-US" dirty="0" smtClean="0"/>
              <a:t> grade point averages and levels of academic</a:t>
            </a:r>
          </a:p>
          <a:p>
            <a:r>
              <a:rPr lang="en-US" dirty="0" smtClean="0"/>
              <a:t>'engagement were predicted by whether or not they had been bullied. The researchers concluded that</a:t>
            </a:r>
          </a:p>
          <a:p>
            <a:r>
              <a:rPr lang="en-US" dirty="0" smtClean="0"/>
              <a:t>the effect of bullying could account for up to a 1.5 letter grade decrease in an academic subject over the</a:t>
            </a:r>
          </a:p>
          <a:p>
            <a:r>
              <a:rPr lang="en-US" dirty="0" smtClean="0"/>
              <a:t>3 years of middle school (</a:t>
            </a:r>
            <a:r>
              <a:rPr lang="en-US" dirty="0" err="1" smtClean="0"/>
              <a:t>Juvonen</a:t>
            </a:r>
            <a:r>
              <a:rPr lang="en-US" dirty="0" smtClean="0"/>
              <a:t> et al., 2011).</a:t>
            </a:r>
          </a:p>
          <a:p>
            <a:r>
              <a:rPr lang="en-US" dirty="0" smtClean="0"/>
              <a:t>'</a:t>
            </a:r>
          </a:p>
          <a:p>
            <a:r>
              <a:rPr lang="en-US" dirty="0" smtClean="0"/>
              <a:t>References:</a:t>
            </a:r>
          </a:p>
          <a:p>
            <a:r>
              <a:rPr lang="en-US" dirty="0" smtClean="0"/>
              <a:t>'</a:t>
            </a:r>
          </a:p>
          <a:p>
            <a:r>
              <a:rPr lang="en-US" dirty="0" err="1" smtClean="0"/>
              <a:t>Buhs</a:t>
            </a:r>
            <a:r>
              <a:rPr lang="en-US" dirty="0" smtClean="0"/>
              <a:t>, Ladd, and </a:t>
            </a:r>
            <a:r>
              <a:rPr lang="en-US" dirty="0" err="1" smtClean="0"/>
              <a:t>Haerald</a:t>
            </a:r>
            <a:r>
              <a:rPr lang="en-US" dirty="0" smtClean="0"/>
              <a:t> (2006)</a:t>
            </a:r>
          </a:p>
          <a:p>
            <a:r>
              <a:rPr lang="en-US" dirty="0" smtClean="0"/>
              <a:t>'Arsenault, Walsh, </a:t>
            </a:r>
            <a:r>
              <a:rPr lang="en-US" dirty="0" err="1" smtClean="0"/>
              <a:t>Trzeniewski</a:t>
            </a:r>
            <a:r>
              <a:rPr lang="en-US" dirty="0" smtClean="0"/>
              <a:t>, </a:t>
            </a:r>
            <a:r>
              <a:rPr lang="en-US" dirty="0" err="1" smtClean="0"/>
              <a:t>Newcombe</a:t>
            </a:r>
            <a:r>
              <a:rPr lang="en-US" dirty="0" smtClean="0"/>
              <a:t>, </a:t>
            </a:r>
            <a:r>
              <a:rPr lang="en-US" dirty="0" err="1" smtClean="0"/>
              <a:t>Caspi</a:t>
            </a:r>
            <a:r>
              <a:rPr lang="en-US" dirty="0" smtClean="0"/>
              <a:t> and Moffitt (2006)</a:t>
            </a:r>
          </a:p>
          <a:p>
            <a:r>
              <a:rPr lang="en-US" dirty="0" smtClean="0"/>
              <a:t>'Copeland </a:t>
            </a:r>
            <a:r>
              <a:rPr lang="en-US" dirty="0" err="1" smtClean="0"/>
              <a:t>Wolke</a:t>
            </a:r>
            <a:r>
              <a:rPr lang="en-US" dirty="0" smtClean="0"/>
              <a:t>, </a:t>
            </a:r>
            <a:r>
              <a:rPr lang="en-US" dirty="0" err="1" smtClean="0"/>
              <a:t>Angold</a:t>
            </a:r>
            <a:r>
              <a:rPr lang="en-US" dirty="0" smtClean="0"/>
              <a:t>, and Costello (2013)</a:t>
            </a:r>
          </a:p>
          <a:p>
            <a:r>
              <a:rPr lang="en-US" dirty="0" smtClean="0"/>
              <a:t>'</a:t>
            </a:r>
            <a:r>
              <a:rPr lang="en-US" dirty="0" err="1" smtClean="0"/>
              <a:t>Faris</a:t>
            </a:r>
            <a:r>
              <a:rPr lang="en-US" dirty="0" smtClean="0"/>
              <a:t> and </a:t>
            </a:r>
            <a:r>
              <a:rPr lang="en-US" dirty="0" err="1" smtClean="0"/>
              <a:t>Felmlee</a:t>
            </a:r>
            <a:r>
              <a:rPr lang="en-US" dirty="0" smtClean="0"/>
              <a:t> (2014)</a:t>
            </a:r>
          </a:p>
          <a:p>
            <a:r>
              <a:rPr lang="en-US" dirty="0" smtClean="0"/>
              <a:t>'</a:t>
            </a:r>
            <a:r>
              <a:rPr lang="en-US" dirty="0" err="1" smtClean="0"/>
              <a:t>Gini</a:t>
            </a:r>
            <a:r>
              <a:rPr lang="en-US" dirty="0" smtClean="0"/>
              <a:t> and </a:t>
            </a:r>
            <a:r>
              <a:rPr lang="en-US" dirty="0" err="1" smtClean="0"/>
              <a:t>Pozzoli</a:t>
            </a:r>
            <a:r>
              <a:rPr lang="en-US" dirty="0" smtClean="0"/>
              <a:t> (2013)</a:t>
            </a:r>
          </a:p>
          <a:p>
            <a:r>
              <a:rPr lang="en-US" dirty="0" smtClean="0"/>
              <a:t>'</a:t>
            </a:r>
            <a:r>
              <a:rPr lang="en-US" dirty="0" err="1" smtClean="0"/>
              <a:t>Glew</a:t>
            </a:r>
            <a:r>
              <a:rPr lang="en-US" dirty="0" smtClean="0"/>
              <a:t>, Fan, </a:t>
            </a:r>
            <a:r>
              <a:rPr lang="en-US" dirty="0" err="1" smtClean="0"/>
              <a:t>Katon</a:t>
            </a:r>
            <a:r>
              <a:rPr lang="en-US" dirty="0" smtClean="0"/>
              <a:t>, </a:t>
            </a:r>
            <a:r>
              <a:rPr lang="en-US" dirty="0" err="1" smtClean="0"/>
              <a:t>Rivara</a:t>
            </a:r>
            <a:r>
              <a:rPr lang="en-US" dirty="0" smtClean="0"/>
              <a:t>, and </a:t>
            </a:r>
            <a:r>
              <a:rPr lang="en-US" dirty="0" err="1" smtClean="0"/>
              <a:t>Kernic</a:t>
            </a:r>
            <a:r>
              <a:rPr lang="en-US" dirty="0" smtClean="0"/>
              <a:t> (2005)</a:t>
            </a:r>
          </a:p>
          <a:p>
            <a:r>
              <a:rPr lang="en-US" dirty="0" smtClean="0"/>
              <a:t>'</a:t>
            </a:r>
            <a:r>
              <a:rPr lang="en-US" dirty="0" err="1" smtClean="0"/>
              <a:t>Juvonen</a:t>
            </a:r>
            <a:r>
              <a:rPr lang="en-US" dirty="0" smtClean="0"/>
              <a:t>, Wang, and Espinoza (2011)</a:t>
            </a:r>
          </a:p>
          <a:p>
            <a:r>
              <a:rPr lang="en-US" dirty="0" smtClean="0"/>
              <a:t>'</a:t>
            </a:r>
            <a:r>
              <a:rPr lang="en-US" dirty="0" err="1" smtClean="0"/>
              <a:t>Klomek</a:t>
            </a:r>
            <a:r>
              <a:rPr lang="en-US" dirty="0" smtClean="0"/>
              <a:t>, </a:t>
            </a:r>
            <a:r>
              <a:rPr lang="en-US" dirty="0" err="1" smtClean="0"/>
              <a:t>Sourander</a:t>
            </a:r>
            <a:r>
              <a:rPr lang="en-US" dirty="0" smtClean="0"/>
              <a:t>, </a:t>
            </a:r>
            <a:r>
              <a:rPr lang="en-US" dirty="0" err="1" smtClean="0"/>
              <a:t>Njemelä</a:t>
            </a:r>
            <a:r>
              <a:rPr lang="en-US" dirty="0" smtClean="0"/>
              <a:t>, </a:t>
            </a:r>
            <a:r>
              <a:rPr lang="en-US" dirty="0" err="1" smtClean="0"/>
              <a:t>Kumpulainen</a:t>
            </a:r>
            <a:r>
              <a:rPr lang="en-US" dirty="0" smtClean="0"/>
              <a:t>, </a:t>
            </a:r>
            <a:r>
              <a:rPr lang="en-US" dirty="0" err="1" smtClean="0"/>
              <a:t>Piha</a:t>
            </a:r>
            <a:r>
              <a:rPr lang="en-US" dirty="0" smtClean="0"/>
              <a:t>, </a:t>
            </a:r>
            <a:r>
              <a:rPr lang="en-US" dirty="0" err="1" smtClean="0"/>
              <a:t>Tamminen</a:t>
            </a:r>
            <a:r>
              <a:rPr lang="en-US" dirty="0" smtClean="0"/>
              <a:t>, </a:t>
            </a:r>
            <a:r>
              <a:rPr lang="en-US" dirty="0" err="1" smtClean="0"/>
              <a:t>Almqvist</a:t>
            </a:r>
            <a:r>
              <a:rPr lang="en-US" dirty="0" smtClean="0"/>
              <a:t>, and Gould, (2008)</a:t>
            </a:r>
          </a:p>
          <a:p>
            <a:r>
              <a:rPr lang="en-US" dirty="0" smtClean="0"/>
              <a:t>'</a:t>
            </a:r>
            <a:r>
              <a:rPr lang="en-US" dirty="0" err="1" smtClean="0"/>
              <a:t>Kochenderferand</a:t>
            </a:r>
            <a:r>
              <a:rPr lang="en-US" dirty="0" smtClean="0"/>
              <a:t> Ladd (1996)</a:t>
            </a:r>
          </a:p>
          <a:p>
            <a:r>
              <a:rPr lang="en-US" dirty="0" smtClean="0"/>
              <a:t>'</a:t>
            </a:r>
            <a:r>
              <a:rPr lang="en-US" dirty="0" err="1" smtClean="0"/>
              <a:t>Lereya</a:t>
            </a:r>
            <a:r>
              <a:rPr lang="en-US" dirty="0" smtClean="0"/>
              <a:t>, Copeland, Costello, and </a:t>
            </a:r>
            <a:r>
              <a:rPr lang="en-US" dirty="0" err="1" smtClean="0"/>
              <a:t>Wolke</a:t>
            </a:r>
            <a:r>
              <a:rPr lang="en-US" dirty="0" smtClean="0"/>
              <a:t> (2015)</a:t>
            </a:r>
          </a:p>
          <a:p>
            <a:r>
              <a:rPr lang="en-US" dirty="0" smtClean="0"/>
              <a:t>'</a:t>
            </a:r>
            <a:r>
              <a:rPr lang="en-US" dirty="0" err="1" smtClean="0"/>
              <a:t>Reijntjes</a:t>
            </a:r>
            <a:r>
              <a:rPr lang="en-US" dirty="0" smtClean="0"/>
              <a:t>, </a:t>
            </a:r>
            <a:r>
              <a:rPr lang="en-US" dirty="0" err="1" smtClean="0"/>
              <a:t>Kamphuis</a:t>
            </a:r>
            <a:r>
              <a:rPr lang="en-US" dirty="0" smtClean="0"/>
              <a:t>, </a:t>
            </a:r>
            <a:r>
              <a:rPr lang="en-US" dirty="0" err="1" smtClean="0"/>
              <a:t>Prinzie</a:t>
            </a:r>
            <a:r>
              <a:rPr lang="en-US" dirty="0" smtClean="0"/>
              <a:t>, </a:t>
            </a:r>
            <a:r>
              <a:rPr lang="en-US" dirty="0" err="1" smtClean="0"/>
              <a:t>Boelen</a:t>
            </a:r>
            <a:r>
              <a:rPr lang="en-US" dirty="0" smtClean="0"/>
              <a:t>, van der </a:t>
            </a:r>
            <a:r>
              <a:rPr lang="en-US" dirty="0" err="1" smtClean="0"/>
              <a:t>Schoot</a:t>
            </a:r>
            <a:r>
              <a:rPr lang="en-US" dirty="0" smtClean="0"/>
              <a:t>, and </a:t>
            </a:r>
            <a:r>
              <a:rPr lang="en-US" dirty="0" err="1" smtClean="0"/>
              <a:t>Telch</a:t>
            </a:r>
            <a:r>
              <a:rPr lang="en-US" dirty="0" smtClean="0"/>
              <a:t> (2011)</a:t>
            </a:r>
          </a:p>
          <a:p>
            <a:r>
              <a:rPr lang="en-US" dirty="0" smtClean="0"/>
              <a:t>'</a:t>
            </a:r>
            <a:r>
              <a:rPr lang="en-US" dirty="0" err="1" smtClean="0"/>
              <a:t>Reijntjes</a:t>
            </a:r>
            <a:r>
              <a:rPr lang="en-US" dirty="0" smtClean="0"/>
              <a:t>, </a:t>
            </a:r>
            <a:r>
              <a:rPr lang="en-US" dirty="0" err="1" smtClean="0"/>
              <a:t>Kamphuis</a:t>
            </a:r>
            <a:r>
              <a:rPr lang="en-US" dirty="0" smtClean="0"/>
              <a:t>, </a:t>
            </a:r>
            <a:r>
              <a:rPr lang="en-US" dirty="0" err="1" smtClean="0"/>
              <a:t>Prinzie</a:t>
            </a:r>
            <a:r>
              <a:rPr lang="en-US" dirty="0" smtClean="0"/>
              <a:t>, and </a:t>
            </a:r>
            <a:r>
              <a:rPr lang="en-US" dirty="0" err="1" smtClean="0"/>
              <a:t>Telch</a:t>
            </a:r>
            <a:r>
              <a:rPr lang="en-US" dirty="0" smtClean="0"/>
              <a:t> (2010)</a:t>
            </a:r>
          </a:p>
          <a:p>
            <a:r>
              <a:rPr lang="en-US" dirty="0" smtClean="0"/>
              <a:t>'</a:t>
            </a:r>
            <a:r>
              <a:rPr lang="en-US" dirty="0" err="1" smtClean="0"/>
              <a:t>Ttofi</a:t>
            </a:r>
            <a:r>
              <a:rPr lang="en-US" dirty="0" smtClean="0"/>
              <a:t>, Farrington, </a:t>
            </a:r>
            <a:r>
              <a:rPr lang="en-US" dirty="0" err="1" smtClean="0"/>
              <a:t>Lösel</a:t>
            </a:r>
            <a:r>
              <a:rPr lang="en-US" dirty="0" smtClean="0"/>
              <a:t>, and </a:t>
            </a:r>
            <a:r>
              <a:rPr lang="en-US" dirty="0" err="1" smtClean="0"/>
              <a:t>Loeber</a:t>
            </a:r>
            <a:r>
              <a:rPr lang="en-US" dirty="0" smtClean="0"/>
              <a:t> (2011a)</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39</a:t>
            </a:fld>
            <a:endParaRPr lang="en-US"/>
          </a:p>
        </p:txBody>
      </p:sp>
    </p:spTree>
    <p:extLst>
      <p:ext uri="{BB962C8B-B14F-4D97-AF65-F5344CB8AC3E}">
        <p14:creationId xmlns:p14="http://schemas.microsoft.com/office/powerpoint/2010/main" val="1163314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40: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 does being bullied lead to health, mental health, and academic </a:t>
            </a:r>
            <a:r>
              <a:rPr lang="en-US" sz="1200" b="0" i="0" u="none" strike="noStrike" kern="1200" baseline="0" dirty="0" err="1" smtClean="0">
                <a:solidFill>
                  <a:schemeClr val="tx1"/>
                </a:solidFill>
                <a:latin typeface="+mn-lt"/>
                <a:ea typeface="+mn-ea"/>
                <a:cs typeface="+mn-cs"/>
              </a:rPr>
              <a:t>problems?'Researchers</a:t>
            </a:r>
            <a:r>
              <a:rPr lang="en-US" sz="1200" b="0" i="0" u="none" strike="noStrike" kern="1200" baseline="0" dirty="0" smtClean="0">
                <a:solidFill>
                  <a:schemeClr val="tx1"/>
                </a:solidFill>
                <a:latin typeface="+mn-lt"/>
                <a:ea typeface="+mn-ea"/>
                <a:cs typeface="+mn-cs"/>
              </a:rPr>
              <a:t> have identified some biological mechanisms that show that bullying can “get under </a:t>
            </a:r>
            <a:r>
              <a:rPr lang="en-US" sz="1200" b="0" i="0" u="none" strike="noStrike" kern="1200" baseline="0" dirty="0" err="1" smtClean="0">
                <a:solidFill>
                  <a:schemeClr val="tx1"/>
                </a:solidFill>
                <a:latin typeface="+mn-lt"/>
                <a:ea typeface="+mn-ea"/>
                <a:cs typeface="+mn-cs"/>
              </a:rPr>
              <a:t>the'skin</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Genetics research, neuroimaging studies, and studies of the stress response system reveal harmful biological changes associated with being bullied.'</a:t>
            </a:r>
          </a:p>
          <a:p>
            <a:r>
              <a:rPr lang="en-US" sz="1200" b="0" i="0" u="none" strike="noStrike" kern="1200" baseline="0" dirty="0" smtClean="0">
                <a:solidFill>
                  <a:schemeClr val="tx1"/>
                </a:solidFill>
                <a:latin typeface="+mn-lt"/>
                <a:ea typeface="+mn-ea"/>
                <a:cs typeface="+mn-cs"/>
              </a:rPr>
              <a:t>For example, studies suggest that being bullied affects the body’s stress response system, which </a:t>
            </a:r>
            <a:r>
              <a:rPr lang="en-US" sz="1200" b="0" i="0" u="none" strike="noStrike" kern="1200" baseline="0" dirty="0" err="1" smtClean="0">
                <a:solidFill>
                  <a:schemeClr val="tx1"/>
                </a:solidFill>
                <a:latin typeface="+mn-lt"/>
                <a:ea typeface="+mn-ea"/>
                <a:cs typeface="+mn-cs"/>
              </a:rPr>
              <a:t>can'affect</a:t>
            </a:r>
            <a:r>
              <a:rPr lang="en-US" sz="1200" b="0" i="0" u="none" strike="noStrike" kern="1200" baseline="0" dirty="0" smtClean="0">
                <a:solidFill>
                  <a:schemeClr val="tx1"/>
                </a:solidFill>
                <a:latin typeface="+mn-lt"/>
                <a:ea typeface="+mn-ea"/>
                <a:cs typeface="+mn-cs"/>
              </a:rPr>
              <a:t> their memory (and ultimately their academic outcomes).'</a:t>
            </a:r>
          </a:p>
          <a:p>
            <a:r>
              <a:rPr lang="en-US" sz="1200" b="0" i="0" u="none" strike="noStrike" kern="1200" baseline="0" dirty="0" smtClean="0">
                <a:solidFill>
                  <a:schemeClr val="tx1"/>
                </a:solidFill>
                <a:latin typeface="+mn-lt"/>
                <a:ea typeface="+mn-ea"/>
                <a:cs typeface="+mn-cs"/>
              </a:rPr>
              <a:t>However, far more research is needed to understand the complex relationship between bullying, </a:t>
            </a:r>
            <a:r>
              <a:rPr lang="en-US" sz="1200" b="0" i="0" u="none" strike="noStrike" kern="1200" baseline="0" dirty="0" err="1" smtClean="0">
                <a:solidFill>
                  <a:schemeClr val="tx1"/>
                </a:solidFill>
                <a:latin typeface="+mn-lt"/>
                <a:ea typeface="+mn-ea"/>
                <a:cs typeface="+mn-cs"/>
              </a:rPr>
              <a:t>health'outcomes</a:t>
            </a:r>
            <a:r>
              <a:rPr lang="en-US" sz="1200" b="0" i="0" u="none" strike="noStrike" kern="1200" baseline="0" dirty="0" smtClean="0">
                <a:solidFill>
                  <a:schemeClr val="tx1"/>
                </a:solidFill>
                <a:latin typeface="+mn-lt"/>
                <a:ea typeface="+mn-ea"/>
                <a:cs typeface="+mn-cs"/>
              </a:rPr>
              <a:t>, and neurobiology. For example, a better understanding of the neurobiology of </a:t>
            </a:r>
            <a:r>
              <a:rPr lang="en-US" sz="1200" b="0" i="0" u="none" strike="noStrike" kern="1200" baseline="0" dirty="0" err="1" smtClean="0">
                <a:solidFill>
                  <a:schemeClr val="tx1"/>
                </a:solidFill>
                <a:latin typeface="+mn-lt"/>
                <a:ea typeface="+mn-ea"/>
                <a:cs typeface="+mn-cs"/>
              </a:rPr>
              <a:t>peer'victimization</a:t>
            </a:r>
            <a:r>
              <a:rPr lang="en-US" sz="1200" b="0" i="0" u="none" strike="noStrike" kern="1200" baseline="0" dirty="0" smtClean="0">
                <a:solidFill>
                  <a:schemeClr val="tx1"/>
                </a:solidFill>
                <a:latin typeface="+mn-lt"/>
                <a:ea typeface="+mn-ea"/>
                <a:cs typeface="+mn-cs"/>
              </a:rPr>
              <a:t> could help explain why some children and youth become ill as a consequence of bullying, while others do not.'</a:t>
            </a:r>
          </a:p>
          <a:p>
            <a:r>
              <a:rPr lang="en-US" sz="1200" b="0" i="0" u="none" strike="noStrike" kern="1200" baseline="0" dirty="0" smtClean="0">
                <a:solidFill>
                  <a:schemeClr val="tx1"/>
                </a:solidFill>
                <a:latin typeface="+mn-lt"/>
                <a:ea typeface="+mn-ea"/>
                <a:cs typeface="+mn-cs"/>
              </a:rPr>
              <a:t>Recognizing the “invisible scars” bullying can leave is an important step in promoting positive well-</a:t>
            </a:r>
            <a:r>
              <a:rPr lang="en-US" sz="1200" b="0" i="0" u="none" strike="noStrike" kern="1200" baseline="0" dirty="0" err="1" smtClean="0">
                <a:solidFill>
                  <a:schemeClr val="tx1"/>
                </a:solidFill>
                <a:latin typeface="+mn-lt"/>
                <a:ea typeface="+mn-ea"/>
                <a:cs typeface="+mn-cs"/>
              </a:rPr>
              <a:t>being'for</a:t>
            </a:r>
            <a:r>
              <a:rPr lang="en-US" sz="1200" b="0" i="0" u="none" strike="noStrike" kern="1200" baseline="0" dirty="0" smtClean="0">
                <a:solidFill>
                  <a:schemeClr val="tx1"/>
                </a:solidFill>
                <a:latin typeface="+mn-lt"/>
                <a:ea typeface="+mn-ea"/>
                <a:cs typeface="+mn-cs"/>
              </a:rPr>
              <a:t> youth through adolescence and into adulthood.'</a:t>
            </a:r>
          </a:p>
          <a:p>
            <a:r>
              <a:rPr lang="en-US" sz="1200" b="0" i="0" u="none" strike="noStrike" kern="1200" baseline="0" dirty="0" err="1" smtClean="0">
                <a:solidFill>
                  <a:schemeClr val="tx1"/>
                </a:solidFill>
                <a:latin typeface="+mn-lt"/>
                <a:ea typeface="+mn-ea"/>
                <a:cs typeface="+mn-cs"/>
              </a:rPr>
              <a:t>References:'Institute</a:t>
            </a:r>
            <a:r>
              <a:rPr lang="en-US" sz="1200" b="0" i="0" u="none" strike="noStrike" kern="1200" baseline="0" dirty="0" smtClean="0">
                <a:solidFill>
                  <a:schemeClr val="tx1"/>
                </a:solidFill>
                <a:latin typeface="+mn-lt"/>
                <a:ea typeface="+mn-ea"/>
                <a:cs typeface="+mn-cs"/>
              </a:rPr>
              <a:t> of Medicine and National Research Council (2014)'</a:t>
            </a:r>
            <a:r>
              <a:rPr lang="en-US" sz="1200" b="0" i="0" u="none" strike="noStrike" kern="1200" baseline="0" dirty="0" err="1" smtClean="0">
                <a:solidFill>
                  <a:schemeClr val="tx1"/>
                </a:solidFill>
                <a:latin typeface="+mn-lt"/>
                <a:ea typeface="+mn-ea"/>
                <a:cs typeface="+mn-cs"/>
              </a:rPr>
              <a:t>Ouellet</a:t>
            </a:r>
            <a:r>
              <a:rPr lang="en-US" sz="1200" b="0" i="0" u="none" strike="noStrike" kern="1200" baseline="0" dirty="0" smtClean="0">
                <a:solidFill>
                  <a:schemeClr val="tx1"/>
                </a:solidFill>
                <a:latin typeface="+mn-lt"/>
                <a:ea typeface="+mn-ea"/>
                <a:cs typeface="+mn-cs"/>
              </a:rPr>
              <a:t>-Morin, Wong, </a:t>
            </a:r>
            <a:r>
              <a:rPr lang="en-US" sz="1200" b="0" i="0" u="none" strike="noStrike" kern="1200" baseline="0" dirty="0" err="1" smtClean="0">
                <a:solidFill>
                  <a:schemeClr val="tx1"/>
                </a:solidFill>
                <a:latin typeface="+mn-lt"/>
                <a:ea typeface="+mn-ea"/>
                <a:cs typeface="+mn-cs"/>
              </a:rPr>
              <a:t>Danese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Pariante</a:t>
            </a:r>
            <a:r>
              <a:rPr lang="en-US" sz="1200" b="0" i="0" u="none" strike="noStrike" kern="1200" baseline="0" dirty="0" smtClean="0">
                <a:solidFill>
                  <a:schemeClr val="tx1"/>
                </a:solidFill>
                <a:latin typeface="+mn-lt"/>
                <a:ea typeface="+mn-ea"/>
                <a:cs typeface="+mn-cs"/>
              </a:rPr>
              <a:t>, Papadopoulos, Mill, and </a:t>
            </a:r>
            <a:r>
              <a:rPr lang="en-US" sz="1200" b="0" i="0" u="none" strike="noStrike" kern="1200" baseline="0" dirty="0" err="1" smtClean="0">
                <a:solidFill>
                  <a:schemeClr val="tx1"/>
                </a:solidFill>
                <a:latin typeface="+mn-lt"/>
                <a:ea typeface="+mn-ea"/>
                <a:cs typeface="+mn-cs"/>
              </a:rPr>
              <a:t>Arseneault</a:t>
            </a:r>
            <a:r>
              <a:rPr lang="en-US" sz="1200" b="0" i="0" u="none" strike="noStrike" kern="1200" baseline="0" dirty="0" smtClean="0">
                <a:solidFill>
                  <a:schemeClr val="tx1"/>
                </a:solidFill>
                <a:latin typeface="+mn-lt"/>
                <a:ea typeface="+mn-ea"/>
                <a:cs typeface="+mn-cs"/>
              </a:rPr>
              <a:t> (2013)'</a:t>
            </a:r>
            <a:r>
              <a:rPr lang="en-US" sz="1200" b="0" i="0" u="none" strike="noStrike" kern="1200" baseline="0" dirty="0" err="1" smtClean="0">
                <a:solidFill>
                  <a:schemeClr val="tx1"/>
                </a:solidFill>
                <a:latin typeface="+mn-lt"/>
                <a:ea typeface="+mn-ea"/>
                <a:cs typeface="+mn-cs"/>
              </a:rPr>
              <a:t>Sugden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Arseneault</a:t>
            </a:r>
            <a:r>
              <a:rPr lang="en-US" sz="1200" b="0" i="0" u="none" strike="noStrike" kern="1200" baseline="0" dirty="0" smtClean="0">
                <a:solidFill>
                  <a:schemeClr val="tx1"/>
                </a:solidFill>
                <a:latin typeface="+mn-lt"/>
                <a:ea typeface="+mn-ea"/>
                <a:cs typeface="+mn-cs"/>
              </a:rPr>
              <a:t>, Harrington, Moffitt, Williams, and </a:t>
            </a:r>
            <a:r>
              <a:rPr lang="en-US" sz="1200" b="0" i="0" u="none" strike="noStrike" kern="1200" baseline="0" dirty="0" err="1" smtClean="0">
                <a:solidFill>
                  <a:schemeClr val="tx1"/>
                </a:solidFill>
                <a:latin typeface="+mn-lt"/>
                <a:ea typeface="+mn-ea"/>
                <a:cs typeface="+mn-cs"/>
              </a:rPr>
              <a:t>Caspi</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Vaillancourt</a:t>
            </a:r>
            <a:r>
              <a:rPr lang="en-US" sz="1200" b="0" i="0" u="none" strike="noStrike" kern="1200" baseline="0" dirty="0" smtClean="0">
                <a:solidFill>
                  <a:schemeClr val="tx1"/>
                </a:solidFill>
                <a:latin typeface="+mn-lt"/>
                <a:ea typeface="+mn-ea"/>
                <a:cs typeface="+mn-cs"/>
              </a:rPr>
              <a:t> and Edgerton (2015)'</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40</a:t>
            </a:fld>
            <a:endParaRPr lang="en-US"/>
          </a:p>
        </p:txBody>
      </p:sp>
    </p:spTree>
    <p:extLst>
      <p:ext uri="{BB962C8B-B14F-4D97-AF65-F5344CB8AC3E}">
        <p14:creationId xmlns:p14="http://schemas.microsoft.com/office/powerpoint/2010/main" val="3903159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41: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 does being bullied lead to health, mental health, and academic </a:t>
            </a:r>
            <a:r>
              <a:rPr lang="en-US" sz="1200" b="0" i="0" u="none" strike="noStrike" kern="1200" baseline="0" dirty="0" err="1" smtClean="0">
                <a:solidFill>
                  <a:schemeClr val="tx1"/>
                </a:solidFill>
                <a:latin typeface="+mn-lt"/>
                <a:ea typeface="+mn-ea"/>
                <a:cs typeface="+mn-cs"/>
              </a:rPr>
              <a:t>problems?'Researchers</a:t>
            </a:r>
            <a:r>
              <a:rPr lang="en-US" sz="1200" b="0" i="0" u="none" strike="noStrike" kern="1200" baseline="0" dirty="0" smtClean="0">
                <a:solidFill>
                  <a:schemeClr val="tx1"/>
                </a:solidFill>
                <a:latin typeface="+mn-lt"/>
                <a:ea typeface="+mn-ea"/>
                <a:cs typeface="+mn-cs"/>
              </a:rPr>
              <a:t> have identified some biological mechanisms that show that bullying can “get under </a:t>
            </a:r>
            <a:r>
              <a:rPr lang="en-US" sz="1200" b="0" i="0" u="none" strike="noStrike" kern="1200" baseline="0" dirty="0" err="1" smtClean="0">
                <a:solidFill>
                  <a:schemeClr val="tx1"/>
                </a:solidFill>
                <a:latin typeface="+mn-lt"/>
                <a:ea typeface="+mn-ea"/>
                <a:cs typeface="+mn-cs"/>
              </a:rPr>
              <a:t>the'skin</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Genetics research, neuroimaging studies, and studies of the stress response system reveal </a:t>
            </a:r>
            <a:r>
              <a:rPr lang="en-US" sz="1200" b="0" i="0" u="none" strike="noStrike" kern="1200" baseline="0" dirty="0" err="1" smtClean="0">
                <a:solidFill>
                  <a:schemeClr val="tx1"/>
                </a:solidFill>
                <a:latin typeface="+mn-lt"/>
                <a:ea typeface="+mn-ea"/>
                <a:cs typeface="+mn-cs"/>
              </a:rPr>
              <a:t>harmful'biological</a:t>
            </a:r>
            <a:r>
              <a:rPr lang="en-US" sz="1200" b="0" i="0" u="none" strike="noStrike" kern="1200" baseline="0" dirty="0" smtClean="0">
                <a:solidFill>
                  <a:schemeClr val="tx1"/>
                </a:solidFill>
                <a:latin typeface="+mn-lt"/>
                <a:ea typeface="+mn-ea"/>
                <a:cs typeface="+mn-cs"/>
              </a:rPr>
              <a:t> changes associated with being bullied.'</a:t>
            </a:r>
          </a:p>
          <a:p>
            <a:r>
              <a:rPr lang="en-US" sz="1200" b="0" i="0" u="none" strike="noStrike" kern="1200" baseline="0" dirty="0" smtClean="0">
                <a:solidFill>
                  <a:schemeClr val="tx1"/>
                </a:solidFill>
                <a:latin typeface="+mn-lt"/>
                <a:ea typeface="+mn-ea"/>
                <a:cs typeface="+mn-cs"/>
              </a:rPr>
              <a:t>For example, studies suggest that being bullied affects the body’s stress response system, which </a:t>
            </a:r>
            <a:r>
              <a:rPr lang="en-US" sz="1200" b="0" i="0" u="none" strike="noStrike" kern="1200" baseline="0" dirty="0" err="1" smtClean="0">
                <a:solidFill>
                  <a:schemeClr val="tx1"/>
                </a:solidFill>
                <a:latin typeface="+mn-lt"/>
                <a:ea typeface="+mn-ea"/>
                <a:cs typeface="+mn-cs"/>
              </a:rPr>
              <a:t>can'affect</a:t>
            </a:r>
            <a:r>
              <a:rPr lang="en-US" sz="1200" b="0" i="0" u="none" strike="noStrike" kern="1200" baseline="0" dirty="0" smtClean="0">
                <a:solidFill>
                  <a:schemeClr val="tx1"/>
                </a:solidFill>
                <a:latin typeface="+mn-lt"/>
                <a:ea typeface="+mn-ea"/>
                <a:cs typeface="+mn-cs"/>
              </a:rPr>
              <a:t> their memory (and ultimately their academic outcomes).'</a:t>
            </a:r>
          </a:p>
          <a:p>
            <a:r>
              <a:rPr lang="en-US" sz="1200" b="0" i="0" u="none" strike="noStrike" kern="1200" baseline="0" dirty="0" smtClean="0">
                <a:solidFill>
                  <a:schemeClr val="tx1"/>
                </a:solidFill>
                <a:latin typeface="+mn-lt"/>
                <a:ea typeface="+mn-ea"/>
                <a:cs typeface="+mn-cs"/>
              </a:rPr>
              <a:t>However, far more research is needed to understand the complex relationship between bullying, </a:t>
            </a:r>
            <a:r>
              <a:rPr lang="en-US" sz="1200" b="0" i="0" u="none" strike="noStrike" kern="1200" baseline="0" dirty="0" err="1" smtClean="0">
                <a:solidFill>
                  <a:schemeClr val="tx1"/>
                </a:solidFill>
                <a:latin typeface="+mn-lt"/>
                <a:ea typeface="+mn-ea"/>
                <a:cs typeface="+mn-cs"/>
              </a:rPr>
              <a:t>health'outcomes</a:t>
            </a:r>
            <a:r>
              <a:rPr lang="en-US" sz="1200" b="0" i="0" u="none" strike="noStrike" kern="1200" baseline="0" dirty="0" smtClean="0">
                <a:solidFill>
                  <a:schemeClr val="tx1"/>
                </a:solidFill>
                <a:latin typeface="+mn-lt"/>
                <a:ea typeface="+mn-ea"/>
                <a:cs typeface="+mn-cs"/>
              </a:rPr>
              <a:t>, and neurobiology. For example, a better understanding of the neurobiology of </a:t>
            </a:r>
            <a:r>
              <a:rPr lang="en-US" sz="1200" b="0" i="0" u="none" strike="noStrike" kern="1200" baseline="0" dirty="0" err="1" smtClean="0">
                <a:solidFill>
                  <a:schemeClr val="tx1"/>
                </a:solidFill>
                <a:latin typeface="+mn-lt"/>
                <a:ea typeface="+mn-ea"/>
                <a:cs typeface="+mn-cs"/>
              </a:rPr>
              <a:t>peer'victimization</a:t>
            </a:r>
            <a:r>
              <a:rPr lang="en-US" sz="1200" b="0" i="0" u="none" strike="noStrike" kern="1200" baseline="0" dirty="0" smtClean="0">
                <a:solidFill>
                  <a:schemeClr val="tx1"/>
                </a:solidFill>
                <a:latin typeface="+mn-lt"/>
                <a:ea typeface="+mn-ea"/>
                <a:cs typeface="+mn-cs"/>
              </a:rPr>
              <a:t> could help explain why some children and youth become ill as a consequence of bullying, while others do not.'</a:t>
            </a:r>
          </a:p>
          <a:p>
            <a:r>
              <a:rPr lang="en-US" sz="1200" b="0" i="0" u="none" strike="noStrike" kern="1200" baseline="0" dirty="0" smtClean="0">
                <a:solidFill>
                  <a:schemeClr val="tx1"/>
                </a:solidFill>
                <a:latin typeface="+mn-lt"/>
                <a:ea typeface="+mn-ea"/>
                <a:cs typeface="+mn-cs"/>
              </a:rPr>
              <a:t>Recognizing the “invisible scars” bullying can leave is an important step in promoting positive well-</a:t>
            </a:r>
            <a:r>
              <a:rPr lang="en-US" sz="1200" b="0" i="0" u="none" strike="noStrike" kern="1200" baseline="0" dirty="0" err="1" smtClean="0">
                <a:solidFill>
                  <a:schemeClr val="tx1"/>
                </a:solidFill>
                <a:latin typeface="+mn-lt"/>
                <a:ea typeface="+mn-ea"/>
                <a:cs typeface="+mn-cs"/>
              </a:rPr>
              <a:t>being'for</a:t>
            </a:r>
            <a:r>
              <a:rPr lang="en-US" sz="1200" b="0" i="0" u="none" strike="noStrike" kern="1200" baseline="0" dirty="0" smtClean="0">
                <a:solidFill>
                  <a:schemeClr val="tx1"/>
                </a:solidFill>
                <a:latin typeface="+mn-lt"/>
                <a:ea typeface="+mn-ea"/>
                <a:cs typeface="+mn-cs"/>
              </a:rPr>
              <a:t> youth through adolescence and into adulthood.'</a:t>
            </a:r>
          </a:p>
          <a:p>
            <a:r>
              <a:rPr lang="en-US" sz="1200" b="0" i="0" u="none" strike="noStrike" kern="1200" baseline="0" dirty="0" err="1" smtClean="0">
                <a:solidFill>
                  <a:schemeClr val="tx1"/>
                </a:solidFill>
                <a:latin typeface="+mn-lt"/>
                <a:ea typeface="+mn-ea"/>
                <a:cs typeface="+mn-cs"/>
              </a:rPr>
              <a:t>References:'Institute</a:t>
            </a:r>
            <a:r>
              <a:rPr lang="en-US" sz="1200" b="0" i="0" u="none" strike="noStrike" kern="1200" baseline="0" dirty="0" smtClean="0">
                <a:solidFill>
                  <a:schemeClr val="tx1"/>
                </a:solidFill>
                <a:latin typeface="+mn-lt"/>
                <a:ea typeface="+mn-ea"/>
                <a:cs typeface="+mn-cs"/>
              </a:rPr>
              <a:t> of Medicine and National Research Council (2014)'</a:t>
            </a:r>
            <a:r>
              <a:rPr lang="en-US" sz="1200" b="0" i="0" u="none" strike="noStrike" kern="1200" baseline="0" dirty="0" err="1" smtClean="0">
                <a:solidFill>
                  <a:schemeClr val="tx1"/>
                </a:solidFill>
                <a:latin typeface="+mn-lt"/>
                <a:ea typeface="+mn-ea"/>
                <a:cs typeface="+mn-cs"/>
              </a:rPr>
              <a:t>Ouellet</a:t>
            </a:r>
            <a:r>
              <a:rPr lang="en-US" sz="1200" b="0" i="0" u="none" strike="noStrike" kern="1200" baseline="0" dirty="0" smtClean="0">
                <a:solidFill>
                  <a:schemeClr val="tx1"/>
                </a:solidFill>
                <a:latin typeface="+mn-lt"/>
                <a:ea typeface="+mn-ea"/>
                <a:cs typeface="+mn-cs"/>
              </a:rPr>
              <a:t>-Morin, Wong, </a:t>
            </a:r>
            <a:r>
              <a:rPr lang="en-US" sz="1200" b="0" i="0" u="none" strike="noStrike" kern="1200" baseline="0" dirty="0" err="1" smtClean="0">
                <a:solidFill>
                  <a:schemeClr val="tx1"/>
                </a:solidFill>
                <a:latin typeface="+mn-lt"/>
                <a:ea typeface="+mn-ea"/>
                <a:cs typeface="+mn-cs"/>
              </a:rPr>
              <a:t>Danese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Pariante</a:t>
            </a:r>
            <a:r>
              <a:rPr lang="en-US" sz="1200" b="0" i="0" u="none" strike="noStrike" kern="1200" baseline="0" dirty="0" smtClean="0">
                <a:solidFill>
                  <a:schemeClr val="tx1"/>
                </a:solidFill>
                <a:latin typeface="+mn-lt"/>
                <a:ea typeface="+mn-ea"/>
                <a:cs typeface="+mn-cs"/>
              </a:rPr>
              <a:t>, Papadopoulos, Mill, and </a:t>
            </a:r>
            <a:r>
              <a:rPr lang="en-US" sz="1200" b="0" i="0" u="none" strike="noStrike" kern="1200" baseline="0" dirty="0" err="1" smtClean="0">
                <a:solidFill>
                  <a:schemeClr val="tx1"/>
                </a:solidFill>
                <a:latin typeface="+mn-lt"/>
                <a:ea typeface="+mn-ea"/>
                <a:cs typeface="+mn-cs"/>
              </a:rPr>
              <a:t>Arseneault</a:t>
            </a:r>
            <a:r>
              <a:rPr lang="en-US" sz="1200" b="0" i="0" u="none" strike="noStrike" kern="1200" baseline="0" dirty="0" smtClean="0">
                <a:solidFill>
                  <a:schemeClr val="tx1"/>
                </a:solidFill>
                <a:latin typeface="+mn-lt"/>
                <a:ea typeface="+mn-ea"/>
                <a:cs typeface="+mn-cs"/>
              </a:rPr>
              <a:t> (2013)'</a:t>
            </a:r>
            <a:r>
              <a:rPr lang="en-US" sz="1200" b="0" i="0" u="none" strike="noStrike" kern="1200" baseline="0" dirty="0" err="1" smtClean="0">
                <a:solidFill>
                  <a:schemeClr val="tx1"/>
                </a:solidFill>
                <a:latin typeface="+mn-lt"/>
                <a:ea typeface="+mn-ea"/>
                <a:cs typeface="+mn-cs"/>
              </a:rPr>
              <a:t>Sugden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Arseneault</a:t>
            </a:r>
            <a:r>
              <a:rPr lang="en-US" sz="1200" b="0" i="0" u="none" strike="noStrike" kern="1200" baseline="0" dirty="0" smtClean="0">
                <a:solidFill>
                  <a:schemeClr val="tx1"/>
                </a:solidFill>
                <a:latin typeface="+mn-lt"/>
                <a:ea typeface="+mn-ea"/>
                <a:cs typeface="+mn-cs"/>
              </a:rPr>
              <a:t>, Harrington, Moffitt, Williams, and </a:t>
            </a:r>
            <a:r>
              <a:rPr lang="en-US" sz="1200" b="0" i="0" u="none" strike="noStrike" kern="1200" baseline="0" dirty="0" err="1" smtClean="0">
                <a:solidFill>
                  <a:schemeClr val="tx1"/>
                </a:solidFill>
                <a:latin typeface="+mn-lt"/>
                <a:ea typeface="+mn-ea"/>
                <a:cs typeface="+mn-cs"/>
              </a:rPr>
              <a:t>Caspi</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Vaillancourt</a:t>
            </a:r>
            <a:r>
              <a:rPr lang="en-US" sz="1200" b="0" i="0" u="none" strike="noStrike" kern="1200" baseline="0" dirty="0" smtClean="0">
                <a:solidFill>
                  <a:schemeClr val="tx1"/>
                </a:solidFill>
                <a:latin typeface="+mn-lt"/>
                <a:ea typeface="+mn-ea"/>
                <a:cs typeface="+mn-cs"/>
              </a:rPr>
              <a:t> and Edgerton (2015)'</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41</a:t>
            </a:fld>
            <a:endParaRPr lang="en-US"/>
          </a:p>
        </p:txBody>
      </p:sp>
    </p:spTree>
    <p:extLst>
      <p:ext uri="{BB962C8B-B14F-4D97-AF65-F5344CB8AC3E}">
        <p14:creationId xmlns:p14="http://schemas.microsoft.com/office/powerpoint/2010/main" val="1896705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42: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 only is there reason to be concerned about children who are bullied, but there also is reason to worry about children who bully others. A seventh key finding is that children who bully are more likely than other children to be involved in antisocial and troubling behaviors.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42</a:t>
            </a:fld>
            <a:endParaRPr lang="en-US"/>
          </a:p>
        </p:txBody>
      </p:sp>
    </p:spTree>
    <p:extLst>
      <p:ext uri="{BB962C8B-B14F-4D97-AF65-F5344CB8AC3E}">
        <p14:creationId xmlns:p14="http://schemas.microsoft.com/office/powerpoint/2010/main" val="2835757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43:</a:t>
            </a:r>
          </a:p>
          <a:p>
            <a:r>
              <a:rPr lang="en-US" dirty="0" smtClean="0"/>
              <a:t>Children who bully are more likely than their peers to:</a:t>
            </a:r>
          </a:p>
          <a:p>
            <a:r>
              <a:rPr lang="en-US" dirty="0" smtClean="0"/>
              <a:t>•</a:t>
            </a:r>
          </a:p>
          <a:p>
            <a:r>
              <a:rPr lang="en-US" dirty="0" smtClean="0"/>
              <a:t>Exhibit delinquent behaviors (such as fighting, stealing, vandalism)</a:t>
            </a:r>
          </a:p>
          <a:p>
            <a:r>
              <a:rPr lang="en-US" dirty="0" smtClean="0"/>
              <a:t>•</a:t>
            </a:r>
          </a:p>
          <a:p>
            <a:r>
              <a:rPr lang="en-US" dirty="0" smtClean="0"/>
              <a:t>Dislike school and drop out of school</a:t>
            </a:r>
          </a:p>
          <a:p>
            <a:r>
              <a:rPr lang="en-US" dirty="0" smtClean="0"/>
              <a:t>•</a:t>
            </a:r>
          </a:p>
          <a:p>
            <a:r>
              <a:rPr lang="en-US" dirty="0" smtClean="0"/>
              <a:t>Drink alcohol and smoke cigarettes</a:t>
            </a:r>
          </a:p>
          <a:p>
            <a:r>
              <a:rPr lang="en-US" dirty="0" smtClean="0"/>
              <a:t>•</a:t>
            </a:r>
          </a:p>
          <a:p>
            <a:r>
              <a:rPr lang="en-US" dirty="0" smtClean="0"/>
              <a:t>Carry a weapon</a:t>
            </a:r>
          </a:p>
          <a:p>
            <a:r>
              <a:rPr lang="en-US" dirty="0" smtClean="0"/>
              <a:t>•</a:t>
            </a:r>
          </a:p>
          <a:p>
            <a:r>
              <a:rPr lang="en-US" dirty="0" smtClean="0"/>
              <a:t>Think about and attempt suicide</a:t>
            </a:r>
          </a:p>
          <a:p>
            <a:r>
              <a:rPr lang="en-US" dirty="0" smtClean="0"/>
              <a:t>Longitudinal research also has found that bullying others is related to:</a:t>
            </a:r>
          </a:p>
          <a:p>
            <a:r>
              <a:rPr lang="en-US" dirty="0" smtClean="0"/>
              <a:t>•</a:t>
            </a:r>
          </a:p>
          <a:p>
            <a:r>
              <a:rPr lang="en-US" dirty="0" smtClean="0"/>
              <a:t>An increased likelihood of criminal and antisocial behavior in adolescence and adulthood</a:t>
            </a:r>
          </a:p>
          <a:p>
            <a:r>
              <a:rPr lang="en-US" dirty="0" smtClean="0"/>
              <a:t>•</a:t>
            </a:r>
          </a:p>
          <a:p>
            <a:r>
              <a:rPr lang="en-US" dirty="0" smtClean="0"/>
              <a:t>Later sexual harassment of peers in middle school</a:t>
            </a:r>
          </a:p>
          <a:p>
            <a:r>
              <a:rPr lang="en-US" dirty="0" smtClean="0"/>
              <a:t>References:</a:t>
            </a:r>
          </a:p>
          <a:p>
            <a:r>
              <a:rPr lang="en-US" dirty="0" smtClean="0"/>
              <a:t>'Berthold and Hoover (2000)</a:t>
            </a:r>
          </a:p>
          <a:p>
            <a:r>
              <a:rPr lang="en-US" dirty="0" smtClean="0"/>
              <a:t>'Byrne (1994)</a:t>
            </a:r>
          </a:p>
          <a:p>
            <a:r>
              <a:rPr lang="en-US" dirty="0" smtClean="0"/>
              <a:t>'Cook et al. (2010)</a:t>
            </a:r>
          </a:p>
          <a:p>
            <a:r>
              <a:rPr lang="en-US" dirty="0" smtClean="0"/>
              <a:t>'</a:t>
            </a:r>
            <a:r>
              <a:rPr lang="en-US" dirty="0" err="1" smtClean="0"/>
              <a:t>Espelage</a:t>
            </a:r>
            <a:r>
              <a:rPr lang="en-US" dirty="0" smtClean="0"/>
              <a:t>, </a:t>
            </a:r>
            <a:r>
              <a:rPr lang="en-US" dirty="0" err="1" smtClean="0"/>
              <a:t>Basile</a:t>
            </a:r>
            <a:r>
              <a:rPr lang="en-US" dirty="0" smtClean="0"/>
              <a:t>, and Hamburger (2012)</a:t>
            </a:r>
          </a:p>
          <a:p>
            <a:r>
              <a:rPr lang="en-US" dirty="0" smtClean="0"/>
              <a:t>'</a:t>
            </a:r>
            <a:r>
              <a:rPr lang="en-US" dirty="0" err="1" smtClean="0"/>
              <a:t>Klomek</a:t>
            </a:r>
            <a:r>
              <a:rPr lang="en-US" dirty="0" smtClean="0"/>
              <a:t> et al. (2008)</a:t>
            </a:r>
          </a:p>
          <a:p>
            <a:r>
              <a:rPr lang="en-US" dirty="0" smtClean="0"/>
              <a:t>'</a:t>
            </a:r>
            <a:r>
              <a:rPr lang="en-US" dirty="0" err="1" smtClean="0"/>
              <a:t>Nansel</a:t>
            </a:r>
            <a:r>
              <a:rPr lang="en-US" dirty="0" smtClean="0"/>
              <a:t> et al. (2001)</a:t>
            </a:r>
          </a:p>
          <a:p>
            <a:r>
              <a:rPr lang="en-US" dirty="0" smtClean="0"/>
              <a:t>'</a:t>
            </a:r>
            <a:r>
              <a:rPr lang="en-US" dirty="0" err="1" smtClean="0"/>
              <a:t>Nansel</a:t>
            </a:r>
            <a:r>
              <a:rPr lang="en-US" dirty="0" smtClean="0"/>
              <a:t> et al. (2004)</a:t>
            </a:r>
          </a:p>
          <a:p>
            <a:r>
              <a:rPr lang="en-US" dirty="0" smtClean="0"/>
              <a:t>'</a:t>
            </a:r>
            <a:r>
              <a:rPr lang="en-US" dirty="0" err="1" smtClean="0"/>
              <a:t>Olweus</a:t>
            </a:r>
            <a:r>
              <a:rPr lang="en-US" dirty="0" smtClean="0"/>
              <a:t> (1993)</a:t>
            </a:r>
          </a:p>
          <a:p>
            <a:r>
              <a:rPr lang="en-US" dirty="0" smtClean="0"/>
              <a:t>'</a:t>
            </a:r>
            <a:r>
              <a:rPr lang="en-US" dirty="0" err="1" smtClean="0"/>
              <a:t>Ttofi</a:t>
            </a:r>
            <a:r>
              <a:rPr lang="en-US" dirty="0" smtClean="0"/>
              <a:t>, Farrington, </a:t>
            </a:r>
            <a:r>
              <a:rPr lang="en-US" dirty="0" err="1" smtClean="0"/>
              <a:t>Lösel</a:t>
            </a:r>
            <a:r>
              <a:rPr lang="en-US" dirty="0" smtClean="0"/>
              <a:t>, and </a:t>
            </a:r>
            <a:r>
              <a:rPr lang="en-US" dirty="0" err="1" smtClean="0"/>
              <a:t>Loeber</a:t>
            </a:r>
            <a:r>
              <a:rPr lang="en-US" dirty="0" smtClean="0"/>
              <a:t> (2011b)</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43</a:t>
            </a:fld>
            <a:endParaRPr lang="en-US"/>
          </a:p>
        </p:txBody>
      </p:sp>
    </p:spTree>
    <p:extLst>
      <p:ext uri="{BB962C8B-B14F-4D97-AF65-F5344CB8AC3E}">
        <p14:creationId xmlns:p14="http://schemas.microsoft.com/office/powerpoint/2010/main" val="855701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44:</a:t>
            </a:r>
          </a:p>
          <a:p>
            <a:r>
              <a:rPr lang="en-US" dirty="0" smtClean="0"/>
              <a:t>Children who bully are more likely than their peers to:</a:t>
            </a:r>
          </a:p>
          <a:p>
            <a:r>
              <a:rPr lang="en-US" dirty="0" smtClean="0"/>
              <a:t>•</a:t>
            </a:r>
          </a:p>
          <a:p>
            <a:r>
              <a:rPr lang="en-US" dirty="0" smtClean="0"/>
              <a:t>Exhibit delinquent behaviors (such as fighting, stealing, vandalism)</a:t>
            </a:r>
          </a:p>
          <a:p>
            <a:r>
              <a:rPr lang="en-US" dirty="0" smtClean="0"/>
              <a:t>•</a:t>
            </a:r>
          </a:p>
          <a:p>
            <a:r>
              <a:rPr lang="en-US" dirty="0" smtClean="0"/>
              <a:t>Dislike school and drop out of school</a:t>
            </a:r>
          </a:p>
          <a:p>
            <a:r>
              <a:rPr lang="en-US" dirty="0" smtClean="0"/>
              <a:t>•</a:t>
            </a:r>
          </a:p>
          <a:p>
            <a:r>
              <a:rPr lang="en-US" dirty="0" smtClean="0"/>
              <a:t>Drink alcohol and smoke cigarettes</a:t>
            </a:r>
          </a:p>
          <a:p>
            <a:r>
              <a:rPr lang="en-US" dirty="0" smtClean="0"/>
              <a:t>•</a:t>
            </a:r>
          </a:p>
          <a:p>
            <a:r>
              <a:rPr lang="en-US" dirty="0" smtClean="0"/>
              <a:t>Carry a weapon</a:t>
            </a:r>
          </a:p>
          <a:p>
            <a:r>
              <a:rPr lang="en-US" dirty="0" smtClean="0"/>
              <a:t>•</a:t>
            </a:r>
          </a:p>
          <a:p>
            <a:r>
              <a:rPr lang="en-US" dirty="0" smtClean="0"/>
              <a:t>Think about and attempt suicide</a:t>
            </a:r>
          </a:p>
          <a:p>
            <a:r>
              <a:rPr lang="en-US" dirty="0" smtClean="0"/>
              <a:t>Longitudinal research also has found that bullying others is related to:</a:t>
            </a:r>
          </a:p>
          <a:p>
            <a:r>
              <a:rPr lang="en-US" dirty="0" smtClean="0"/>
              <a:t>•</a:t>
            </a:r>
          </a:p>
          <a:p>
            <a:r>
              <a:rPr lang="en-US" dirty="0" smtClean="0"/>
              <a:t>An increased likelihood of criminal and antisocial behavior in adolescence and adulthood</a:t>
            </a:r>
          </a:p>
          <a:p>
            <a:r>
              <a:rPr lang="en-US" dirty="0" smtClean="0"/>
              <a:t>•</a:t>
            </a:r>
          </a:p>
          <a:p>
            <a:r>
              <a:rPr lang="en-US" dirty="0" smtClean="0"/>
              <a:t>Later sexual harassment of peers in middle school</a:t>
            </a:r>
          </a:p>
          <a:p>
            <a:r>
              <a:rPr lang="en-US" dirty="0" smtClean="0"/>
              <a:t>References:</a:t>
            </a:r>
          </a:p>
          <a:p>
            <a:r>
              <a:rPr lang="en-US" dirty="0" smtClean="0"/>
              <a:t>'Berthold and Hoover (2000)</a:t>
            </a:r>
          </a:p>
          <a:p>
            <a:r>
              <a:rPr lang="en-US" dirty="0" smtClean="0"/>
              <a:t>'Byrne (1994)</a:t>
            </a:r>
          </a:p>
          <a:p>
            <a:r>
              <a:rPr lang="en-US" dirty="0" smtClean="0"/>
              <a:t>'Cook et al. (2010)</a:t>
            </a:r>
          </a:p>
          <a:p>
            <a:r>
              <a:rPr lang="en-US" dirty="0" smtClean="0"/>
              <a:t>'</a:t>
            </a:r>
            <a:r>
              <a:rPr lang="en-US" dirty="0" err="1" smtClean="0"/>
              <a:t>Espelage</a:t>
            </a:r>
            <a:r>
              <a:rPr lang="en-US" dirty="0" smtClean="0"/>
              <a:t>, </a:t>
            </a:r>
            <a:r>
              <a:rPr lang="en-US" dirty="0" err="1" smtClean="0"/>
              <a:t>Basile</a:t>
            </a:r>
            <a:r>
              <a:rPr lang="en-US" dirty="0" smtClean="0"/>
              <a:t>, and Hamburger (2012)</a:t>
            </a:r>
          </a:p>
          <a:p>
            <a:r>
              <a:rPr lang="en-US" dirty="0" smtClean="0"/>
              <a:t>'</a:t>
            </a:r>
            <a:r>
              <a:rPr lang="en-US" dirty="0" err="1" smtClean="0"/>
              <a:t>Klomek</a:t>
            </a:r>
            <a:r>
              <a:rPr lang="en-US" dirty="0" smtClean="0"/>
              <a:t> et al. (2008)</a:t>
            </a:r>
          </a:p>
          <a:p>
            <a:r>
              <a:rPr lang="en-US" dirty="0" smtClean="0"/>
              <a:t>'</a:t>
            </a:r>
            <a:r>
              <a:rPr lang="en-US" dirty="0" err="1" smtClean="0"/>
              <a:t>Nansel</a:t>
            </a:r>
            <a:r>
              <a:rPr lang="en-US" dirty="0" smtClean="0"/>
              <a:t> et al. (2001)</a:t>
            </a:r>
          </a:p>
          <a:p>
            <a:r>
              <a:rPr lang="en-US" dirty="0" smtClean="0"/>
              <a:t>'</a:t>
            </a:r>
            <a:r>
              <a:rPr lang="en-US" dirty="0" err="1" smtClean="0"/>
              <a:t>Nansel</a:t>
            </a:r>
            <a:r>
              <a:rPr lang="en-US" dirty="0" smtClean="0"/>
              <a:t> et al. (2004)</a:t>
            </a:r>
          </a:p>
          <a:p>
            <a:r>
              <a:rPr lang="en-US" dirty="0" smtClean="0"/>
              <a:t>'</a:t>
            </a:r>
            <a:r>
              <a:rPr lang="en-US" dirty="0" err="1" smtClean="0"/>
              <a:t>Olweus</a:t>
            </a:r>
            <a:r>
              <a:rPr lang="en-US" dirty="0" smtClean="0"/>
              <a:t> (1993)</a:t>
            </a:r>
          </a:p>
          <a:p>
            <a:r>
              <a:rPr lang="en-US" dirty="0" smtClean="0"/>
              <a:t>'</a:t>
            </a:r>
            <a:r>
              <a:rPr lang="en-US" dirty="0" err="1" smtClean="0"/>
              <a:t>Ttofi</a:t>
            </a:r>
            <a:r>
              <a:rPr lang="en-US" dirty="0" smtClean="0"/>
              <a:t>, Farrington, </a:t>
            </a:r>
            <a:r>
              <a:rPr lang="en-US" dirty="0" err="1" smtClean="0"/>
              <a:t>Lösel</a:t>
            </a:r>
            <a:r>
              <a:rPr lang="en-US" dirty="0" smtClean="0"/>
              <a:t>, and </a:t>
            </a:r>
            <a:r>
              <a:rPr lang="en-US" dirty="0" err="1" smtClean="0"/>
              <a:t>Loeber</a:t>
            </a:r>
            <a:r>
              <a:rPr lang="en-US" dirty="0" smtClean="0"/>
              <a:t> (2011b)</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44</a:t>
            </a:fld>
            <a:endParaRPr lang="en-US"/>
          </a:p>
        </p:txBody>
      </p:sp>
    </p:spTree>
    <p:extLst>
      <p:ext uri="{BB962C8B-B14F-4D97-AF65-F5344CB8AC3E}">
        <p14:creationId xmlns:p14="http://schemas.microsoft.com/office/powerpoint/2010/main" val="4227715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45: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eighth research finding involves the likelihood that children and youth will report bullying to adults if they experience it.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45</a:t>
            </a:fld>
            <a:endParaRPr lang="en-US"/>
          </a:p>
        </p:txBody>
      </p:sp>
    </p:spTree>
    <p:extLst>
      <p:ext uri="{BB962C8B-B14F-4D97-AF65-F5344CB8AC3E}">
        <p14:creationId xmlns:p14="http://schemas.microsoft.com/office/powerpoint/2010/main" val="160460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training Slide 4:</a:t>
            </a:r>
            <a:r>
              <a:rPr lang="en-US" baseline="0" dirty="0" smtClean="0"/>
              <a:t> </a:t>
            </a:r>
            <a:r>
              <a:rPr lang="en-US" dirty="0" smtClean="0"/>
              <a:t>Now I will set the stage for what we'll be doing together. Here are the goals for today’s</a:t>
            </a:r>
            <a:r>
              <a:rPr lang="en-US" baseline="0" dirty="0" smtClean="0"/>
              <a:t> session</a:t>
            </a:r>
            <a:r>
              <a:rPr lang="en-US" dirty="0" smtClean="0"/>
              <a:t>. First, we’ll outline the learning objectives of this training, next we're going to discuss how to talk about the issue of bullying, what the research tell us about bullying , and then we will go into some </a:t>
            </a:r>
            <a:r>
              <a:rPr lang="en-US" dirty="0" err="1" smtClean="0"/>
              <a:t>misdirections</a:t>
            </a:r>
            <a:r>
              <a:rPr lang="en-US" dirty="0" smtClean="0"/>
              <a:t>, or ideas that seem like they might work but may actually be harmful. We will complete the training with information about best practices in preventing bullying and responding to it. Throughout the training, you will learn about tools and resources available to help you lead effective community-wide bullying prevention strategies.</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a:t>
            </a:fld>
            <a:endParaRPr lang="en-US"/>
          </a:p>
        </p:txBody>
      </p:sp>
    </p:spTree>
    <p:extLst>
      <p:ext uri="{BB962C8B-B14F-4D97-AF65-F5344CB8AC3E}">
        <p14:creationId xmlns:p14="http://schemas.microsoft.com/office/powerpoint/2010/main" val="1884584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46: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Unfortunately, most studies suggest that the majority of children and youth who </a:t>
            </a:r>
            <a:r>
              <a:rPr lang="en-US" sz="1200" b="0" i="0" u="none" strike="noStrike" kern="1200" baseline="0" dirty="0" err="1" smtClean="0">
                <a:solidFill>
                  <a:schemeClr val="tx1"/>
                </a:solidFill>
                <a:latin typeface="+mn-lt"/>
                <a:ea typeface="+mn-ea"/>
                <a:cs typeface="+mn-cs"/>
              </a:rPr>
              <a:t>have'been</a:t>
            </a:r>
            <a:r>
              <a:rPr lang="en-US" sz="1200" b="0" i="0" u="none" strike="noStrike" kern="1200" baseline="0" dirty="0" smtClean="0">
                <a:solidFill>
                  <a:schemeClr val="tx1"/>
                </a:solidFill>
                <a:latin typeface="+mn-lt"/>
                <a:ea typeface="+mn-ea"/>
                <a:cs typeface="+mn-cs"/>
              </a:rPr>
              <a:t> bullied (50-75% in most studies) have not told an adult at school. Somewhat more indicate </a:t>
            </a:r>
            <a:r>
              <a:rPr lang="en-US" sz="1200" b="0" i="0" u="none" strike="noStrike" kern="1200" baseline="0" dirty="0" err="1" smtClean="0">
                <a:solidFill>
                  <a:schemeClr val="tx1"/>
                </a:solidFill>
                <a:latin typeface="+mn-lt"/>
                <a:ea typeface="+mn-ea"/>
                <a:cs typeface="+mn-cs"/>
              </a:rPr>
              <a:t>they'have</a:t>
            </a:r>
            <a:r>
              <a:rPr lang="en-US" sz="1200" b="0" i="0" u="none" strike="noStrike" kern="1200" baseline="0" dirty="0" smtClean="0">
                <a:solidFill>
                  <a:schemeClr val="tx1"/>
                </a:solidFill>
                <a:latin typeface="+mn-lt"/>
                <a:ea typeface="+mn-ea"/>
                <a:cs typeface="+mn-cs"/>
              </a:rPr>
              <a:t> told a parent, but many are silent.'</a:t>
            </a:r>
          </a:p>
          <a:p>
            <a:r>
              <a:rPr lang="en-US" sz="1200" b="0" i="0" u="none" strike="noStrike" kern="1200" baseline="0" dirty="0" smtClean="0">
                <a:solidFill>
                  <a:schemeClr val="tx1"/>
                </a:solidFill>
                <a:latin typeface="+mn-lt"/>
                <a:ea typeface="+mn-ea"/>
                <a:cs typeface="+mn-cs"/>
              </a:rPr>
              <a:t>The likelihood that a child will tell someone about their bullying experiences varies by age and </a:t>
            </a:r>
            <a:r>
              <a:rPr lang="en-US" sz="1200" b="0" i="0" u="none" strike="noStrike" kern="1200" baseline="0" dirty="0" err="1" smtClean="0">
                <a:solidFill>
                  <a:schemeClr val="tx1"/>
                </a:solidFill>
                <a:latin typeface="+mn-lt"/>
                <a:ea typeface="+mn-ea"/>
                <a:cs typeface="+mn-cs"/>
              </a:rPr>
              <a:t>gender.'Older</a:t>
            </a:r>
            <a:r>
              <a:rPr lang="en-US" sz="1200" b="0" i="0" u="none" strike="noStrike" kern="1200" baseline="0" dirty="0" smtClean="0">
                <a:solidFill>
                  <a:schemeClr val="tx1"/>
                </a:solidFill>
                <a:latin typeface="+mn-lt"/>
                <a:ea typeface="+mn-ea"/>
                <a:cs typeface="+mn-cs"/>
              </a:rPr>
              <a:t> youth and boys are less likely than younger children and girls to report that they have </a:t>
            </a:r>
            <a:r>
              <a:rPr lang="en-US" sz="1200" b="0" i="0" u="none" strike="noStrike" kern="1200" baseline="0" dirty="0" err="1" smtClean="0">
                <a:solidFill>
                  <a:schemeClr val="tx1"/>
                </a:solidFill>
                <a:latin typeface="+mn-lt"/>
                <a:ea typeface="+mn-ea"/>
                <a:cs typeface="+mn-cs"/>
              </a:rPr>
              <a:t>been'bullied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There likely are numerous reasons why children and youth are reluctant to report being </a:t>
            </a:r>
            <a:r>
              <a:rPr lang="en-US" sz="1200" b="0" i="0" u="none" strike="noStrike" kern="1200" baseline="0" dirty="0" err="1" smtClean="0">
                <a:solidFill>
                  <a:schemeClr val="tx1"/>
                </a:solidFill>
                <a:latin typeface="+mn-lt"/>
                <a:ea typeface="+mn-ea"/>
                <a:cs typeface="+mn-cs"/>
              </a:rPr>
              <a:t>bullied.'Particularly</a:t>
            </a:r>
            <a:r>
              <a:rPr lang="en-US" sz="1200" b="0" i="0" u="none" strike="noStrike" kern="1200" baseline="0" dirty="0" smtClean="0">
                <a:solidFill>
                  <a:schemeClr val="tx1"/>
                </a:solidFill>
                <a:latin typeface="+mn-lt"/>
                <a:ea typeface="+mn-ea"/>
                <a:cs typeface="+mn-cs"/>
              </a:rPr>
              <a:t> for older children and youth, they may fear being labeled “tattlers” or “snitches” by </a:t>
            </a:r>
            <a:r>
              <a:rPr lang="en-US" sz="1200" b="0" i="0" u="none" strike="noStrike" kern="1200" baseline="0" dirty="0" err="1" smtClean="0">
                <a:solidFill>
                  <a:schemeClr val="tx1"/>
                </a:solidFill>
                <a:latin typeface="+mn-lt"/>
                <a:ea typeface="+mn-ea"/>
                <a:cs typeface="+mn-cs"/>
              </a:rPr>
              <a:t>their'peers</a:t>
            </a:r>
            <a:r>
              <a:rPr lang="en-US" sz="1200" b="0" i="0" u="none" strike="noStrike" kern="1200" baseline="0" dirty="0" smtClean="0">
                <a:solidFill>
                  <a:schemeClr val="tx1"/>
                </a:solidFill>
                <a:latin typeface="+mn-lt"/>
                <a:ea typeface="+mn-ea"/>
                <a:cs typeface="+mn-cs"/>
              </a:rPr>
              <a:t>. Likely, many are concerned about possible retaliation by their aggressors if they report them.'</a:t>
            </a:r>
          </a:p>
          <a:p>
            <a:r>
              <a:rPr lang="en-US" sz="1200" b="0" i="0" u="none" strike="noStrike" kern="1200" baseline="0" dirty="0" smtClean="0">
                <a:solidFill>
                  <a:schemeClr val="tx1"/>
                </a:solidFill>
                <a:latin typeface="+mn-lt"/>
                <a:ea typeface="+mn-ea"/>
                <a:cs typeface="+mn-cs"/>
              </a:rPr>
              <a:t>Boys may feel pressure to try to deal with bullying on their own so as not to appear “weak” or vulnerable. Some may lack confidence in adults’ abilities to stop the bullying. Research suggests </a:t>
            </a:r>
            <a:r>
              <a:rPr lang="en-US" sz="1200" b="0" i="0" u="none" strike="noStrike" kern="1200" baseline="0" dirty="0" err="1" smtClean="0">
                <a:solidFill>
                  <a:schemeClr val="tx1"/>
                </a:solidFill>
                <a:latin typeface="+mn-lt"/>
                <a:ea typeface="+mn-ea"/>
                <a:cs typeface="+mn-cs"/>
              </a:rPr>
              <a:t>that'with</a:t>
            </a:r>
            <a:r>
              <a:rPr lang="en-US" sz="1200" b="0" i="0" u="none" strike="noStrike" kern="1200" baseline="0" dirty="0" smtClean="0">
                <a:solidFill>
                  <a:schemeClr val="tx1"/>
                </a:solidFill>
                <a:latin typeface="+mn-lt"/>
                <a:ea typeface="+mn-ea"/>
                <a:cs typeface="+mn-cs"/>
              </a:rPr>
              <a:t> age, students are less and less likely to perceive that adults are helpful in stopping bullying.'</a:t>
            </a:r>
          </a:p>
          <a:p>
            <a:r>
              <a:rPr lang="en-US" sz="1200" b="0" i="0" u="none" strike="noStrike" kern="1200" baseline="0" dirty="0" smtClean="0">
                <a:solidFill>
                  <a:schemeClr val="tx1"/>
                </a:solidFill>
                <a:latin typeface="+mn-lt"/>
                <a:ea typeface="+mn-ea"/>
                <a:cs typeface="+mn-cs"/>
              </a:rPr>
              <a:t>As a result, it is critical that adults respond quickly, effectively, and sensitively when bullying is </a:t>
            </a:r>
            <a:r>
              <a:rPr lang="en-US" sz="1200" b="0" i="0" u="none" strike="noStrike" kern="1200" baseline="0" dirty="0" err="1" smtClean="0">
                <a:solidFill>
                  <a:schemeClr val="tx1"/>
                </a:solidFill>
                <a:latin typeface="+mn-lt"/>
                <a:ea typeface="+mn-ea"/>
                <a:cs typeface="+mn-cs"/>
              </a:rPr>
              <a:t>reported'to</a:t>
            </a:r>
            <a:r>
              <a:rPr lang="en-US" sz="1200" b="0" i="0" u="none" strike="noStrike" kern="1200" baseline="0" dirty="0" smtClean="0">
                <a:solidFill>
                  <a:schemeClr val="tx1"/>
                </a:solidFill>
                <a:latin typeface="+mn-lt"/>
                <a:ea typeface="+mn-ea"/>
                <a:cs typeface="+mn-cs"/>
              </a:rPr>
              <a:t> them and that they are vigilant to stop bullying that is NOT reported, particularly among older </a:t>
            </a:r>
            <a:r>
              <a:rPr lang="en-US" sz="1200" b="0" i="0" u="none" strike="noStrike" kern="1200" baseline="0" dirty="0" err="1" smtClean="0">
                <a:solidFill>
                  <a:schemeClr val="tx1"/>
                </a:solidFill>
                <a:latin typeface="+mn-lt"/>
                <a:ea typeface="+mn-ea"/>
                <a:cs typeface="+mn-cs"/>
              </a:rPr>
              <a:t>youth'and</a:t>
            </a:r>
            <a:r>
              <a:rPr lang="en-US" sz="1200" b="0" i="0" u="none" strike="noStrike" kern="1200" baseline="0" dirty="0" smtClean="0">
                <a:solidFill>
                  <a:schemeClr val="tx1"/>
                </a:solidFill>
                <a:latin typeface="+mn-lt"/>
                <a:ea typeface="+mn-ea"/>
                <a:cs typeface="+mn-cs"/>
              </a:rPr>
              <a:t> boys.'</a:t>
            </a:r>
          </a:p>
          <a:p>
            <a:r>
              <a:rPr lang="en-US" sz="1200" b="0" i="0" u="none" strike="noStrike" kern="1200" baseline="0" dirty="0" smtClean="0">
                <a:solidFill>
                  <a:schemeClr val="tx1"/>
                </a:solidFill>
                <a:latin typeface="+mn-lt"/>
                <a:ea typeface="+mn-ea"/>
                <a:cs typeface="+mn-cs"/>
              </a:rPr>
              <a:t>References:'</a:t>
            </a:r>
            <a:r>
              <a:rPr lang="en-US" sz="1200" b="0" i="0" u="none" strike="noStrike" kern="1200" baseline="0" dirty="0" err="1" smtClean="0">
                <a:solidFill>
                  <a:schemeClr val="tx1"/>
                </a:solidFill>
                <a:latin typeface="+mn-lt"/>
                <a:ea typeface="+mn-ea"/>
                <a:cs typeface="+mn-cs"/>
              </a:rPr>
              <a:t>Boulton</a:t>
            </a:r>
            <a:r>
              <a:rPr lang="en-US" sz="1200" b="0" i="0" u="none" strike="noStrike" kern="1200" baseline="0" dirty="0" smtClean="0">
                <a:solidFill>
                  <a:schemeClr val="tx1"/>
                </a:solidFill>
                <a:latin typeface="+mn-lt"/>
                <a:ea typeface="+mn-ea"/>
                <a:cs typeface="+mn-cs"/>
              </a:rPr>
              <a:t> and Underwood (1992)'</a:t>
            </a:r>
            <a:r>
              <a:rPr lang="en-US" sz="1200" b="0" i="0" u="none" strike="noStrike" kern="1200" baseline="0" dirty="0" err="1" smtClean="0">
                <a:solidFill>
                  <a:schemeClr val="tx1"/>
                </a:solidFill>
                <a:latin typeface="+mn-lt"/>
                <a:ea typeface="+mn-ea"/>
                <a:cs typeface="+mn-cs"/>
              </a:rPr>
              <a:t>Fonzi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Genta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Menesini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Bacchini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Bonno</a:t>
            </a:r>
            <a:r>
              <a:rPr lang="en-US" sz="1200" b="0" i="0" u="none" strike="noStrike" kern="1200" baseline="0" dirty="0" smtClean="0">
                <a:solidFill>
                  <a:schemeClr val="tx1"/>
                </a:solidFill>
                <a:latin typeface="+mn-lt"/>
                <a:ea typeface="+mn-ea"/>
                <a:cs typeface="+mn-cs"/>
              </a:rPr>
              <a:t>, and Constable (1999)'</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46</a:t>
            </a:fld>
            <a:endParaRPr lang="en-US"/>
          </a:p>
        </p:txBody>
      </p:sp>
    </p:spTree>
    <p:extLst>
      <p:ext uri="{BB962C8B-B14F-4D97-AF65-F5344CB8AC3E}">
        <p14:creationId xmlns:p14="http://schemas.microsoft.com/office/powerpoint/2010/main" val="2739790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47: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Unfortunately, most studies suggest that the majority of children and youth who </a:t>
            </a:r>
            <a:r>
              <a:rPr lang="en-US" sz="1200" b="0" i="0" u="none" strike="noStrike" kern="1200" baseline="0" dirty="0" err="1" smtClean="0">
                <a:solidFill>
                  <a:schemeClr val="tx1"/>
                </a:solidFill>
                <a:latin typeface="+mn-lt"/>
                <a:ea typeface="+mn-ea"/>
                <a:cs typeface="+mn-cs"/>
              </a:rPr>
              <a:t>have'been</a:t>
            </a:r>
            <a:r>
              <a:rPr lang="en-US" sz="1200" b="0" i="0" u="none" strike="noStrike" kern="1200" baseline="0" dirty="0" smtClean="0">
                <a:solidFill>
                  <a:schemeClr val="tx1"/>
                </a:solidFill>
                <a:latin typeface="+mn-lt"/>
                <a:ea typeface="+mn-ea"/>
                <a:cs typeface="+mn-cs"/>
              </a:rPr>
              <a:t> bullied (50-75% in most studies) have not told an adult at school. Somewhat more indicate </a:t>
            </a:r>
            <a:r>
              <a:rPr lang="en-US" sz="1200" b="0" i="0" u="none" strike="noStrike" kern="1200" baseline="0" dirty="0" err="1" smtClean="0">
                <a:solidFill>
                  <a:schemeClr val="tx1"/>
                </a:solidFill>
                <a:latin typeface="+mn-lt"/>
                <a:ea typeface="+mn-ea"/>
                <a:cs typeface="+mn-cs"/>
              </a:rPr>
              <a:t>they'have</a:t>
            </a:r>
            <a:r>
              <a:rPr lang="en-US" sz="1200" b="0" i="0" u="none" strike="noStrike" kern="1200" baseline="0" dirty="0" smtClean="0">
                <a:solidFill>
                  <a:schemeClr val="tx1"/>
                </a:solidFill>
                <a:latin typeface="+mn-lt"/>
                <a:ea typeface="+mn-ea"/>
                <a:cs typeface="+mn-cs"/>
              </a:rPr>
              <a:t> told a parent, but many are silent.'</a:t>
            </a:r>
          </a:p>
          <a:p>
            <a:r>
              <a:rPr lang="en-US" sz="1200" b="0" i="0" u="none" strike="noStrike" kern="1200" baseline="0" dirty="0" smtClean="0">
                <a:solidFill>
                  <a:schemeClr val="tx1"/>
                </a:solidFill>
                <a:latin typeface="+mn-lt"/>
                <a:ea typeface="+mn-ea"/>
                <a:cs typeface="+mn-cs"/>
              </a:rPr>
              <a:t>The likelihood that a child will tell someone about their bullying experiences varies by age and </a:t>
            </a:r>
            <a:r>
              <a:rPr lang="en-US" sz="1200" b="0" i="0" u="none" strike="noStrike" kern="1200" baseline="0" dirty="0" err="1" smtClean="0">
                <a:solidFill>
                  <a:schemeClr val="tx1"/>
                </a:solidFill>
                <a:latin typeface="+mn-lt"/>
                <a:ea typeface="+mn-ea"/>
                <a:cs typeface="+mn-cs"/>
              </a:rPr>
              <a:t>gender.'Older</a:t>
            </a:r>
            <a:r>
              <a:rPr lang="en-US" sz="1200" b="0" i="0" u="none" strike="noStrike" kern="1200" baseline="0" dirty="0" smtClean="0">
                <a:solidFill>
                  <a:schemeClr val="tx1"/>
                </a:solidFill>
                <a:latin typeface="+mn-lt"/>
                <a:ea typeface="+mn-ea"/>
                <a:cs typeface="+mn-cs"/>
              </a:rPr>
              <a:t> youth and boys are less likely than younger children and girls to report that they have </a:t>
            </a:r>
            <a:r>
              <a:rPr lang="en-US" sz="1200" b="0" i="0" u="none" strike="noStrike" kern="1200" baseline="0" dirty="0" err="1" smtClean="0">
                <a:solidFill>
                  <a:schemeClr val="tx1"/>
                </a:solidFill>
                <a:latin typeface="+mn-lt"/>
                <a:ea typeface="+mn-ea"/>
                <a:cs typeface="+mn-cs"/>
              </a:rPr>
              <a:t>been'bullied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There likely are numerous reasons why children and youth are reluctant to report being </a:t>
            </a:r>
            <a:r>
              <a:rPr lang="en-US" sz="1200" b="0" i="0" u="none" strike="noStrike" kern="1200" baseline="0" dirty="0" err="1" smtClean="0">
                <a:solidFill>
                  <a:schemeClr val="tx1"/>
                </a:solidFill>
                <a:latin typeface="+mn-lt"/>
                <a:ea typeface="+mn-ea"/>
                <a:cs typeface="+mn-cs"/>
              </a:rPr>
              <a:t>bullied.'Particularly</a:t>
            </a:r>
            <a:r>
              <a:rPr lang="en-US" sz="1200" b="0" i="0" u="none" strike="noStrike" kern="1200" baseline="0" dirty="0" smtClean="0">
                <a:solidFill>
                  <a:schemeClr val="tx1"/>
                </a:solidFill>
                <a:latin typeface="+mn-lt"/>
                <a:ea typeface="+mn-ea"/>
                <a:cs typeface="+mn-cs"/>
              </a:rPr>
              <a:t> for older children and youth, they may fear being labeled “tattlers” or “snitches” by </a:t>
            </a:r>
            <a:r>
              <a:rPr lang="en-US" sz="1200" b="0" i="0" u="none" strike="noStrike" kern="1200" baseline="0" dirty="0" err="1" smtClean="0">
                <a:solidFill>
                  <a:schemeClr val="tx1"/>
                </a:solidFill>
                <a:latin typeface="+mn-lt"/>
                <a:ea typeface="+mn-ea"/>
                <a:cs typeface="+mn-cs"/>
              </a:rPr>
              <a:t>their'peers</a:t>
            </a:r>
            <a:r>
              <a:rPr lang="en-US" sz="1200" b="0" i="0" u="none" strike="noStrike" kern="1200" baseline="0" dirty="0" smtClean="0">
                <a:solidFill>
                  <a:schemeClr val="tx1"/>
                </a:solidFill>
                <a:latin typeface="+mn-lt"/>
                <a:ea typeface="+mn-ea"/>
                <a:cs typeface="+mn-cs"/>
              </a:rPr>
              <a:t>. Likely, many are concerned about possible retaliation by their aggressors if they report them.'</a:t>
            </a:r>
          </a:p>
          <a:p>
            <a:r>
              <a:rPr lang="en-US" sz="1200" b="0" i="0" u="none" strike="noStrike" kern="1200" baseline="0" dirty="0" smtClean="0">
                <a:solidFill>
                  <a:schemeClr val="tx1"/>
                </a:solidFill>
                <a:latin typeface="+mn-lt"/>
                <a:ea typeface="+mn-ea"/>
                <a:cs typeface="+mn-cs"/>
              </a:rPr>
              <a:t>Boys may feel pressure to try to deal with bullying on their own so as not to appear “weak” or vulnerable. Some may lack confidence in adults’ abilities to stop the bullying. Research suggests </a:t>
            </a:r>
            <a:r>
              <a:rPr lang="en-US" sz="1200" b="0" i="0" u="none" strike="noStrike" kern="1200" baseline="0" dirty="0" err="1" smtClean="0">
                <a:solidFill>
                  <a:schemeClr val="tx1"/>
                </a:solidFill>
                <a:latin typeface="+mn-lt"/>
                <a:ea typeface="+mn-ea"/>
                <a:cs typeface="+mn-cs"/>
              </a:rPr>
              <a:t>that'with</a:t>
            </a:r>
            <a:r>
              <a:rPr lang="en-US" sz="1200" b="0" i="0" u="none" strike="noStrike" kern="1200" baseline="0" dirty="0" smtClean="0">
                <a:solidFill>
                  <a:schemeClr val="tx1"/>
                </a:solidFill>
                <a:latin typeface="+mn-lt"/>
                <a:ea typeface="+mn-ea"/>
                <a:cs typeface="+mn-cs"/>
              </a:rPr>
              <a:t> age, students are less and less likely to perceive that adults are helpful in stopping bullying.'</a:t>
            </a:r>
          </a:p>
          <a:p>
            <a:r>
              <a:rPr lang="en-US" sz="1200" b="0" i="0" u="none" strike="noStrike" kern="1200" baseline="0" dirty="0" smtClean="0">
                <a:solidFill>
                  <a:schemeClr val="tx1"/>
                </a:solidFill>
                <a:latin typeface="+mn-lt"/>
                <a:ea typeface="+mn-ea"/>
                <a:cs typeface="+mn-cs"/>
              </a:rPr>
              <a:t>As a result, it is critical that adults respond quickly, effectively, and sensitively when bullying is </a:t>
            </a:r>
            <a:r>
              <a:rPr lang="en-US" sz="1200" b="0" i="0" u="none" strike="noStrike" kern="1200" baseline="0" dirty="0" err="1" smtClean="0">
                <a:solidFill>
                  <a:schemeClr val="tx1"/>
                </a:solidFill>
                <a:latin typeface="+mn-lt"/>
                <a:ea typeface="+mn-ea"/>
                <a:cs typeface="+mn-cs"/>
              </a:rPr>
              <a:t>reported'to</a:t>
            </a:r>
            <a:r>
              <a:rPr lang="en-US" sz="1200" b="0" i="0" u="none" strike="noStrike" kern="1200" baseline="0" dirty="0" smtClean="0">
                <a:solidFill>
                  <a:schemeClr val="tx1"/>
                </a:solidFill>
                <a:latin typeface="+mn-lt"/>
                <a:ea typeface="+mn-ea"/>
                <a:cs typeface="+mn-cs"/>
              </a:rPr>
              <a:t> them and that they are vigilant to stop bullying that is NOT reported, particularly among older </a:t>
            </a:r>
            <a:r>
              <a:rPr lang="en-US" sz="1200" b="0" i="0" u="none" strike="noStrike" kern="1200" baseline="0" dirty="0" err="1" smtClean="0">
                <a:solidFill>
                  <a:schemeClr val="tx1"/>
                </a:solidFill>
                <a:latin typeface="+mn-lt"/>
                <a:ea typeface="+mn-ea"/>
                <a:cs typeface="+mn-cs"/>
              </a:rPr>
              <a:t>youth'and</a:t>
            </a:r>
            <a:r>
              <a:rPr lang="en-US" sz="1200" b="0" i="0" u="none" strike="noStrike" kern="1200" baseline="0" dirty="0" smtClean="0">
                <a:solidFill>
                  <a:schemeClr val="tx1"/>
                </a:solidFill>
                <a:latin typeface="+mn-lt"/>
                <a:ea typeface="+mn-ea"/>
                <a:cs typeface="+mn-cs"/>
              </a:rPr>
              <a:t> boys.'</a:t>
            </a:r>
          </a:p>
          <a:p>
            <a:r>
              <a:rPr lang="en-US" sz="1200" b="0" i="0" u="none" strike="noStrike" kern="1200" baseline="0" dirty="0" smtClean="0">
                <a:solidFill>
                  <a:schemeClr val="tx1"/>
                </a:solidFill>
                <a:latin typeface="+mn-lt"/>
                <a:ea typeface="+mn-ea"/>
                <a:cs typeface="+mn-cs"/>
              </a:rPr>
              <a:t>References:'</a:t>
            </a:r>
            <a:r>
              <a:rPr lang="en-US" sz="1200" b="0" i="0" u="none" strike="noStrike" kern="1200" baseline="0" dirty="0" err="1" smtClean="0">
                <a:solidFill>
                  <a:schemeClr val="tx1"/>
                </a:solidFill>
                <a:latin typeface="+mn-lt"/>
                <a:ea typeface="+mn-ea"/>
                <a:cs typeface="+mn-cs"/>
              </a:rPr>
              <a:t>Boulton</a:t>
            </a:r>
            <a:r>
              <a:rPr lang="en-US" sz="1200" b="0" i="0" u="none" strike="noStrike" kern="1200" baseline="0" dirty="0" smtClean="0">
                <a:solidFill>
                  <a:schemeClr val="tx1"/>
                </a:solidFill>
                <a:latin typeface="+mn-lt"/>
                <a:ea typeface="+mn-ea"/>
                <a:cs typeface="+mn-cs"/>
              </a:rPr>
              <a:t> and Underwood (1992)'</a:t>
            </a:r>
            <a:r>
              <a:rPr lang="en-US" sz="1200" b="0" i="0" u="none" strike="noStrike" kern="1200" baseline="0" dirty="0" err="1" smtClean="0">
                <a:solidFill>
                  <a:schemeClr val="tx1"/>
                </a:solidFill>
                <a:latin typeface="+mn-lt"/>
                <a:ea typeface="+mn-ea"/>
                <a:cs typeface="+mn-cs"/>
              </a:rPr>
              <a:t>Fonzi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Genta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Menesini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Bacchini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Bonno</a:t>
            </a:r>
            <a:r>
              <a:rPr lang="en-US" sz="1200" b="0" i="0" u="none" strike="noStrike" kern="1200" baseline="0" dirty="0" smtClean="0">
                <a:solidFill>
                  <a:schemeClr val="tx1"/>
                </a:solidFill>
                <a:latin typeface="+mn-lt"/>
                <a:ea typeface="+mn-ea"/>
                <a:cs typeface="+mn-cs"/>
              </a:rPr>
              <a:t>, and Constable (1999)'</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47</a:t>
            </a:fld>
            <a:endParaRPr lang="en-US"/>
          </a:p>
        </p:txBody>
      </p:sp>
    </p:spTree>
    <p:extLst>
      <p:ext uri="{BB962C8B-B14F-4D97-AF65-F5344CB8AC3E}">
        <p14:creationId xmlns:p14="http://schemas.microsoft.com/office/powerpoint/2010/main" val="3049415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48: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Our ninth finding includes some good news to share, which is that many children and youth are concerned about bullying.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48</a:t>
            </a:fld>
            <a:endParaRPr lang="en-US"/>
          </a:p>
        </p:txBody>
      </p:sp>
    </p:spTree>
    <p:extLst>
      <p:ext uri="{BB962C8B-B14F-4D97-AF65-F5344CB8AC3E}">
        <p14:creationId xmlns:p14="http://schemas.microsoft.com/office/powerpoint/2010/main" val="2503208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49: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Research confirms what many parents and educators believe, which is that </a:t>
            </a:r>
            <a:r>
              <a:rPr lang="en-US" sz="1200" b="0" i="0" u="none" strike="noStrike" kern="1200" baseline="0" dirty="0" err="1" smtClean="0">
                <a:solidFill>
                  <a:schemeClr val="tx1"/>
                </a:solidFill>
                <a:latin typeface="+mn-lt"/>
                <a:ea typeface="+mn-ea"/>
                <a:cs typeface="+mn-cs"/>
              </a:rPr>
              <a:t>most'children</a:t>
            </a:r>
            <a:r>
              <a:rPr lang="en-US" sz="1200" b="0" i="0" u="none" strike="noStrike" kern="1200" baseline="0" dirty="0" smtClean="0">
                <a:solidFill>
                  <a:schemeClr val="tx1"/>
                </a:solidFill>
                <a:latin typeface="+mn-lt"/>
                <a:ea typeface="+mn-ea"/>
                <a:cs typeface="+mn-cs"/>
              </a:rPr>
              <a:t> and youth don’t like bullying and feel sorry for their peers who are bullied.'</a:t>
            </a:r>
          </a:p>
          <a:p>
            <a:r>
              <a:rPr lang="en-US" sz="1200" b="0" i="0" u="none" strike="noStrike" kern="1200" baseline="0" dirty="0" smtClean="0">
                <a:solidFill>
                  <a:schemeClr val="tx1"/>
                </a:solidFill>
                <a:latin typeface="+mn-lt"/>
                <a:ea typeface="+mn-ea"/>
                <a:cs typeface="+mn-cs"/>
              </a:rPr>
              <a:t>In one study (</a:t>
            </a:r>
            <a:r>
              <a:rPr lang="en-US" sz="1200" b="0" i="0" u="none" strike="noStrike" kern="1200" baseline="0" dirty="0" err="1" smtClean="0">
                <a:solidFill>
                  <a:schemeClr val="tx1"/>
                </a:solidFill>
                <a:latin typeface="+mn-lt"/>
                <a:ea typeface="+mn-ea"/>
                <a:cs typeface="+mn-cs"/>
              </a:rPr>
              <a:t>Luxenberg</a:t>
            </a:r>
            <a:r>
              <a:rPr lang="en-US" sz="1200" b="0" i="0" u="none" strike="noStrike" kern="1200" baseline="0" dirty="0" smtClean="0">
                <a:solidFill>
                  <a:schemeClr val="tx1"/>
                </a:solidFill>
                <a:latin typeface="+mn-lt"/>
                <a:ea typeface="+mn-ea"/>
                <a:cs typeface="+mn-cs"/>
              </a:rPr>
              <a:t> et al., 2014), researchers found that 90% of third-fifth graders said they </a:t>
            </a:r>
            <a:r>
              <a:rPr lang="en-US" sz="1200" b="0" i="0" u="none" strike="noStrike" kern="1200" baseline="0" dirty="0" err="1" smtClean="0">
                <a:solidFill>
                  <a:schemeClr val="tx1"/>
                </a:solidFill>
                <a:latin typeface="+mn-lt"/>
                <a:ea typeface="+mn-ea"/>
                <a:cs typeface="+mn-cs"/>
              </a:rPr>
              <a:t>felt'sorry</a:t>
            </a:r>
            <a:r>
              <a:rPr lang="en-US" sz="1200" b="0" i="0" u="none" strike="noStrike" kern="1200" baseline="0" dirty="0" smtClean="0">
                <a:solidFill>
                  <a:schemeClr val="tx1"/>
                </a:solidFill>
                <a:latin typeface="+mn-lt"/>
                <a:ea typeface="+mn-ea"/>
                <a:cs typeface="+mn-cs"/>
              </a:rPr>
              <a:t> for students who are bullied. With age (in to middle and high school grades), fewer and </a:t>
            </a:r>
            <a:r>
              <a:rPr lang="en-US" sz="1200" b="0" i="0" u="none" strike="noStrike" kern="1200" baseline="0" dirty="0" err="1" smtClean="0">
                <a:solidFill>
                  <a:schemeClr val="tx1"/>
                </a:solidFill>
                <a:latin typeface="+mn-lt"/>
                <a:ea typeface="+mn-ea"/>
                <a:cs typeface="+mn-cs"/>
              </a:rPr>
              <a:t>fewer'students</a:t>
            </a:r>
            <a:r>
              <a:rPr lang="en-US" sz="1200" b="0" i="0" u="none" strike="noStrike" kern="1200" baseline="0" dirty="0" smtClean="0">
                <a:solidFill>
                  <a:schemeClr val="tx1"/>
                </a:solidFill>
                <a:latin typeface="+mn-lt"/>
                <a:ea typeface="+mn-ea"/>
                <a:cs typeface="+mn-cs"/>
              </a:rPr>
              <a:t> expressed sympathy for bullied students, and girls were more likely than boys to say they </a:t>
            </a:r>
            <a:r>
              <a:rPr lang="en-US" sz="1200" b="0" i="0" u="none" strike="noStrike" kern="1200" baseline="0" dirty="0" err="1" smtClean="0">
                <a:solidFill>
                  <a:schemeClr val="tx1"/>
                </a:solidFill>
                <a:latin typeface="+mn-lt"/>
                <a:ea typeface="+mn-ea"/>
                <a:cs typeface="+mn-cs"/>
              </a:rPr>
              <a:t>felt'sorry</a:t>
            </a:r>
            <a:r>
              <a:rPr lang="en-US" sz="1200" b="0" i="0" u="none" strike="noStrike" kern="1200" baseline="0" dirty="0" smtClean="0">
                <a:solidFill>
                  <a:schemeClr val="tx1"/>
                </a:solidFill>
                <a:latin typeface="+mn-lt"/>
                <a:ea typeface="+mn-ea"/>
                <a:cs typeface="+mn-cs"/>
              </a:rPr>
              <a:t> for bullied peers.'</a:t>
            </a:r>
          </a:p>
          <a:p>
            <a:r>
              <a:rPr lang="en-US" sz="1200" b="0" i="0" u="none" strike="noStrike" kern="1200" baseline="0" dirty="0" smtClean="0">
                <a:solidFill>
                  <a:schemeClr val="tx1"/>
                </a:solidFill>
                <a:latin typeface="+mn-lt"/>
                <a:ea typeface="+mn-ea"/>
                <a:cs typeface="+mn-cs"/>
              </a:rPr>
              <a:t>Unfortunately, this sympathy often does not result in positive action to help stop the bullying. In </a:t>
            </a:r>
            <a:r>
              <a:rPr lang="en-US" sz="1200" b="0" i="0" u="none" strike="noStrike" kern="1200" baseline="0" dirty="0" err="1" smtClean="0">
                <a:solidFill>
                  <a:schemeClr val="tx1"/>
                </a:solidFill>
                <a:latin typeface="+mn-lt"/>
                <a:ea typeface="+mn-ea"/>
                <a:cs typeface="+mn-cs"/>
              </a:rPr>
              <a:t>one'study</a:t>
            </a:r>
            <a:r>
              <a:rPr lang="en-US" sz="1200" b="0" i="0" u="none" strike="noStrike" kern="1200" baseline="0" dirty="0" smtClean="0">
                <a:solidFill>
                  <a:schemeClr val="tx1"/>
                </a:solidFill>
                <a:latin typeface="+mn-lt"/>
                <a:ea typeface="+mn-ea"/>
                <a:cs typeface="+mn-cs"/>
              </a:rPr>
              <a:t>, researchers found that even though the vast majority of elementary school children felt sorry </a:t>
            </a:r>
            <a:r>
              <a:rPr lang="en-US" sz="1200" b="0" i="0" u="none" strike="noStrike" kern="1200" baseline="0" dirty="0" err="1" smtClean="0">
                <a:solidFill>
                  <a:schemeClr val="tx1"/>
                </a:solidFill>
                <a:latin typeface="+mn-lt"/>
                <a:ea typeface="+mn-ea"/>
                <a:cs typeface="+mn-cs"/>
              </a:rPr>
              <a:t>for'bullied</a:t>
            </a:r>
            <a:r>
              <a:rPr lang="en-US" sz="1200" b="0" i="0" u="none" strike="noStrike" kern="1200" baseline="0" dirty="0" smtClean="0">
                <a:solidFill>
                  <a:schemeClr val="tx1"/>
                </a:solidFill>
                <a:latin typeface="+mn-lt"/>
                <a:ea typeface="+mn-ea"/>
                <a:cs typeface="+mn-cs"/>
              </a:rPr>
              <a:t> students, fewer than half said they would try to help if they saw or knew that a student was being bullied (</a:t>
            </a:r>
            <a:r>
              <a:rPr lang="en-US" sz="1200" b="0" i="0" u="none" strike="noStrike" kern="1200" baseline="0" dirty="0" err="1" smtClean="0">
                <a:solidFill>
                  <a:schemeClr val="tx1"/>
                </a:solidFill>
                <a:latin typeface="+mn-lt"/>
                <a:ea typeface="+mn-ea"/>
                <a:cs typeface="+mn-cs"/>
              </a:rPr>
              <a:t>Luxenberg</a:t>
            </a:r>
            <a:r>
              <a:rPr lang="en-US" sz="1200" b="0" i="0" u="none" strike="noStrike" kern="1200" baseline="0" dirty="0" smtClean="0">
                <a:solidFill>
                  <a:schemeClr val="tx1"/>
                </a:solidFill>
                <a:latin typeface="+mn-lt"/>
                <a:ea typeface="+mn-ea"/>
                <a:cs typeface="+mn-cs"/>
              </a:rPr>
              <a:t> et al., 2014).'</a:t>
            </a:r>
          </a:p>
          <a:p>
            <a:r>
              <a:rPr lang="en-US" sz="1200" b="0" i="0" u="none" strike="noStrike" kern="1200" baseline="0" dirty="0" smtClean="0">
                <a:solidFill>
                  <a:schemeClr val="tx1"/>
                </a:solidFill>
                <a:latin typeface="+mn-lt"/>
                <a:ea typeface="+mn-ea"/>
                <a:cs typeface="+mn-cs"/>
              </a:rPr>
              <a:t>However, when witnesses do try to help a bullied student, they are often effective in stopping the bullying in the moment. One study found that in the majority of these cases, the bullying stopped within 10 seconds (Hawkins, </a:t>
            </a:r>
            <a:r>
              <a:rPr lang="en-US" sz="1200" b="0" i="0" u="none" strike="noStrike" kern="1200" baseline="0" dirty="0" err="1" smtClean="0">
                <a:solidFill>
                  <a:schemeClr val="tx1"/>
                </a:solidFill>
                <a:latin typeface="+mn-lt"/>
                <a:ea typeface="+mn-ea"/>
                <a:cs typeface="+mn-cs"/>
              </a:rPr>
              <a:t>Pepler</a:t>
            </a:r>
            <a:r>
              <a:rPr lang="en-US" sz="1200" b="0" i="0" u="none" strike="noStrike" kern="1200" baseline="0" dirty="0" smtClean="0">
                <a:solidFill>
                  <a:schemeClr val="tx1"/>
                </a:solidFill>
                <a:latin typeface="+mn-lt"/>
                <a:ea typeface="+mn-ea"/>
                <a:cs typeface="+mn-cs"/>
              </a:rPr>
              <a:t>, and Craig, 2001).'</a:t>
            </a:r>
          </a:p>
          <a:p>
            <a:r>
              <a:rPr lang="en-US" sz="1200" b="0" i="0" u="none" strike="noStrike" kern="1200" baseline="0" dirty="0" smtClean="0">
                <a:solidFill>
                  <a:schemeClr val="tx1"/>
                </a:solidFill>
                <a:latin typeface="+mn-lt"/>
                <a:ea typeface="+mn-ea"/>
                <a:cs typeface="+mn-cs"/>
              </a:rPr>
              <a:t>References:'</a:t>
            </a:r>
            <a:r>
              <a:rPr lang="en-US" sz="1200" b="0" i="0" u="none" strike="noStrike" kern="1200" baseline="0" dirty="0" err="1" smtClean="0">
                <a:solidFill>
                  <a:schemeClr val="tx1"/>
                </a:solidFill>
                <a:latin typeface="+mn-lt"/>
                <a:ea typeface="+mn-ea"/>
                <a:cs typeface="+mn-cs"/>
              </a:rPr>
              <a:t>Baldry</a:t>
            </a:r>
            <a:r>
              <a:rPr lang="en-US" sz="1200" b="0" i="0" u="none" strike="noStrike" kern="1200" baseline="0" dirty="0" smtClean="0">
                <a:solidFill>
                  <a:schemeClr val="tx1"/>
                </a:solidFill>
                <a:latin typeface="+mn-lt"/>
                <a:ea typeface="+mn-ea"/>
                <a:cs typeface="+mn-cs"/>
              </a:rPr>
              <a:t> (2004)'Hawkins, </a:t>
            </a:r>
            <a:r>
              <a:rPr lang="en-US" sz="1200" b="0" i="0" u="none" strike="noStrike" kern="1200" baseline="0" dirty="0" err="1" smtClean="0">
                <a:solidFill>
                  <a:schemeClr val="tx1"/>
                </a:solidFill>
                <a:latin typeface="+mn-lt"/>
                <a:ea typeface="+mn-ea"/>
                <a:cs typeface="+mn-cs"/>
              </a:rPr>
              <a:t>Pepler</a:t>
            </a:r>
            <a:r>
              <a:rPr lang="en-US" sz="1200" b="0" i="0" u="none" strike="noStrike" kern="1200" baseline="0" dirty="0" smtClean="0">
                <a:solidFill>
                  <a:schemeClr val="tx1"/>
                </a:solidFill>
                <a:latin typeface="+mn-lt"/>
                <a:ea typeface="+mn-ea"/>
                <a:cs typeface="+mn-cs"/>
              </a:rPr>
              <a:t> and Craig (2001)'</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49</a:t>
            </a:fld>
            <a:endParaRPr lang="en-US"/>
          </a:p>
        </p:txBody>
      </p:sp>
    </p:spTree>
    <p:extLst>
      <p:ext uri="{BB962C8B-B14F-4D97-AF65-F5344CB8AC3E}">
        <p14:creationId xmlns:p14="http://schemas.microsoft.com/office/powerpoint/2010/main" val="4248683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50: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final finding to share is that there are a variety of state and federal laws in the United States related to bullying.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50</a:t>
            </a:fld>
            <a:endParaRPr lang="en-US"/>
          </a:p>
        </p:txBody>
      </p:sp>
    </p:spTree>
    <p:extLst>
      <p:ext uri="{BB962C8B-B14F-4D97-AF65-F5344CB8AC3E}">
        <p14:creationId xmlns:p14="http://schemas.microsoft.com/office/powerpoint/2010/main" val="1474247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51: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Schools that receive federal funding (including colleges and universities), are required by federal law to address discrimination based on a number of different personal characteristics. </a:t>
            </a:r>
          </a:p>
          <a:p>
            <a:r>
              <a:rPr lang="en-US" sz="1200" b="0" i="0" u="none" strike="noStrike" kern="1200" baseline="0" dirty="0" smtClean="0">
                <a:solidFill>
                  <a:schemeClr val="tx1"/>
                </a:solidFill>
                <a:latin typeface="+mn-lt"/>
                <a:ea typeface="+mn-ea"/>
                <a:cs typeface="+mn-cs"/>
              </a:rPr>
              <a:t>For example: </a:t>
            </a:r>
          </a:p>
          <a:p>
            <a:r>
              <a:rPr lang="en-US" sz="1200" b="0" i="0" u="none" strike="noStrike" kern="1200" baseline="0" dirty="0" smtClean="0">
                <a:solidFill>
                  <a:schemeClr val="tx1"/>
                </a:solidFill>
                <a:latin typeface="+mn-lt"/>
                <a:ea typeface="+mn-ea"/>
                <a:cs typeface="+mn-cs"/>
              </a:rPr>
              <a:t>Title VI of the Civil Rights Act of 1964 (referred to as Title VI) prohibits discrimination based on race, color, or national origin </a:t>
            </a:r>
          </a:p>
          <a:p>
            <a:r>
              <a:rPr lang="en-US" sz="1200" b="0" i="0" u="none" strike="noStrike" kern="1200" baseline="0" dirty="0" smtClean="0">
                <a:solidFill>
                  <a:schemeClr val="tx1"/>
                </a:solidFill>
                <a:latin typeface="+mn-lt"/>
                <a:ea typeface="+mn-ea"/>
                <a:cs typeface="+mn-cs"/>
              </a:rPr>
              <a:t>Title IX of the Education Amendments of 1972 (referred to as Title IX) prohibits discrimination based on sex </a:t>
            </a:r>
          </a:p>
          <a:p>
            <a:r>
              <a:rPr lang="en-US" sz="1200" b="0" i="0" u="none" strike="noStrike" kern="1200" baseline="0" dirty="0" smtClean="0">
                <a:solidFill>
                  <a:schemeClr val="tx1"/>
                </a:solidFill>
                <a:latin typeface="+mn-lt"/>
                <a:ea typeface="+mn-ea"/>
                <a:cs typeface="+mn-cs"/>
              </a:rPr>
              <a:t>Section 504 of the Rehabilitation Act of 1973 and Title II of the ADA (1990) </a:t>
            </a:r>
            <a:r>
              <a:rPr lang="en-US" sz="1200" b="0" i="0" u="none" strike="noStrike" kern="1200" baseline="0" dirty="0" err="1" smtClean="0">
                <a:solidFill>
                  <a:schemeClr val="tx1"/>
                </a:solidFill>
                <a:latin typeface="+mn-lt"/>
                <a:ea typeface="+mn-ea"/>
                <a:cs typeface="+mn-cs"/>
              </a:rPr>
              <a:t>prohibits'discrimination</a:t>
            </a:r>
            <a:r>
              <a:rPr lang="en-US" sz="1200" b="0" i="0" u="none" strike="noStrike" kern="1200" baseline="0" dirty="0" smtClean="0">
                <a:solidFill>
                  <a:schemeClr val="tx1"/>
                </a:solidFill>
                <a:latin typeface="+mn-lt"/>
                <a:ea typeface="+mn-ea"/>
                <a:cs typeface="+mn-cs"/>
              </a:rPr>
              <a:t> based on disability'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Reference:'Ali</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Lhamon</a:t>
            </a:r>
            <a:r>
              <a:rPr lang="en-US" sz="1200" b="0" i="0" u="none" strike="noStrike" kern="1200" baseline="0" dirty="0" smtClean="0">
                <a:solidFill>
                  <a:schemeClr val="tx1"/>
                </a:solidFill>
                <a:latin typeface="+mn-lt"/>
                <a:ea typeface="+mn-ea"/>
                <a:cs typeface="+mn-cs"/>
              </a:rPr>
              <a:t> (2014)'Musgrove and </a:t>
            </a:r>
            <a:r>
              <a:rPr lang="en-US" sz="1200" b="0" i="0" u="none" strike="noStrike" kern="1200" baseline="0" dirty="0" err="1" smtClean="0">
                <a:solidFill>
                  <a:schemeClr val="tx1"/>
                </a:solidFill>
                <a:latin typeface="+mn-lt"/>
                <a:ea typeface="+mn-ea"/>
                <a:cs typeface="+mn-cs"/>
              </a:rPr>
              <a:t>Yudin</a:t>
            </a:r>
            <a:r>
              <a:rPr lang="en-US" sz="1200" b="0" i="0" u="none" strike="noStrike" kern="1200" baseline="0" dirty="0" smtClean="0">
                <a:solidFill>
                  <a:schemeClr val="tx1"/>
                </a:solidFill>
                <a:latin typeface="+mn-lt"/>
                <a:ea typeface="+mn-ea"/>
                <a:cs typeface="+mn-cs"/>
              </a:rPr>
              <a:t> (2013)'</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51</a:t>
            </a:fld>
            <a:endParaRPr lang="en-US"/>
          </a:p>
        </p:txBody>
      </p:sp>
    </p:spTree>
    <p:extLst>
      <p:ext uri="{BB962C8B-B14F-4D97-AF65-F5344CB8AC3E}">
        <p14:creationId xmlns:p14="http://schemas.microsoft.com/office/powerpoint/2010/main" val="2786376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52: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School districts may violate federal civil rights laws when: </a:t>
            </a:r>
          </a:p>
          <a:p>
            <a:r>
              <a:rPr lang="en-US" sz="1200" b="0" i="0" u="none" strike="noStrike" kern="1200" baseline="0" dirty="0" smtClean="0">
                <a:solidFill>
                  <a:schemeClr val="tx1"/>
                </a:solidFill>
                <a:latin typeface="+mn-lt"/>
                <a:ea typeface="+mn-ea"/>
                <a:cs typeface="+mn-cs"/>
              </a:rPr>
              <a:t>Peer harassment based on race, color, national origin, sex, or disability is sufficiently serious that it creates a hostile environment, and when </a:t>
            </a:r>
          </a:p>
          <a:p>
            <a:r>
              <a:rPr lang="en-US" sz="1200" b="0" i="0" u="none" strike="noStrike" kern="1200" baseline="0" dirty="0" smtClean="0">
                <a:solidFill>
                  <a:schemeClr val="tx1"/>
                </a:solidFill>
                <a:latin typeface="+mn-lt"/>
                <a:ea typeface="+mn-ea"/>
                <a:cs typeface="+mn-cs"/>
              </a:rPr>
              <a:t>The harassment is encouraged, tolerated, not adequately addressed, or ignored by school employees.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School personnel are also responsible for addressing bullying behavior that meets this threshold if </a:t>
            </a:r>
            <a:r>
              <a:rPr lang="en-US" sz="1200" b="0" i="0" u="none" strike="noStrike" kern="1200" baseline="0" dirty="0" err="1" smtClean="0">
                <a:solidFill>
                  <a:schemeClr val="tx1"/>
                </a:solidFill>
                <a:latin typeface="+mn-lt"/>
                <a:ea typeface="+mn-ea"/>
                <a:cs typeface="+mn-cs"/>
              </a:rPr>
              <a:t>they'know</a:t>
            </a:r>
            <a:r>
              <a:rPr lang="en-US" sz="1200" b="0" i="0" u="none" strike="noStrike" kern="1200" baseline="0" dirty="0" smtClean="0">
                <a:solidFill>
                  <a:schemeClr val="tx1"/>
                </a:solidFill>
                <a:latin typeface="+mn-lt"/>
                <a:ea typeface="+mn-ea"/>
                <a:cs typeface="+mn-cs"/>
              </a:rPr>
              <a:t> about the behavior or if they reasonably should have known about the behavior.'</a:t>
            </a:r>
          </a:p>
          <a:p>
            <a:r>
              <a:rPr lang="en-US" sz="1200" b="0" i="0" u="none" strike="noStrike" kern="1200" baseline="0" dirty="0" smtClean="0">
                <a:solidFill>
                  <a:schemeClr val="tx1"/>
                </a:solidFill>
                <a:latin typeface="+mn-lt"/>
                <a:ea typeface="+mn-ea"/>
                <a:cs typeface="+mn-cs"/>
              </a:rPr>
              <a:t>All school personnel are encouraged to be familiar with information on this topic presented to school personnel in several Dear Colleague Letters from the U.S. Department of Education to educators in </a:t>
            </a:r>
            <a:r>
              <a:rPr lang="en-US" sz="1200" b="0" i="0" u="none" strike="noStrike" kern="1200" baseline="0" dirty="0" err="1" smtClean="0">
                <a:solidFill>
                  <a:schemeClr val="tx1"/>
                </a:solidFill>
                <a:latin typeface="+mn-lt"/>
                <a:ea typeface="+mn-ea"/>
                <a:cs typeface="+mn-cs"/>
              </a:rPr>
              <a:t>the'field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err="1" smtClean="0">
                <a:solidFill>
                  <a:schemeClr val="tx1"/>
                </a:solidFill>
                <a:latin typeface="+mn-lt"/>
                <a:ea typeface="+mn-ea"/>
                <a:cs typeface="+mn-cs"/>
              </a:rPr>
              <a:t>References:'Ali</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Lhamon</a:t>
            </a:r>
            <a:r>
              <a:rPr lang="en-US" sz="1200" b="0" i="0" u="none" strike="noStrike" kern="1200" baseline="0" dirty="0" smtClean="0">
                <a:solidFill>
                  <a:schemeClr val="tx1"/>
                </a:solidFill>
                <a:latin typeface="+mn-lt"/>
                <a:ea typeface="+mn-ea"/>
                <a:cs typeface="+mn-cs"/>
              </a:rPr>
              <a:t> (2014)'Musgrove and </a:t>
            </a:r>
            <a:r>
              <a:rPr lang="en-US" sz="1200" b="0" i="0" u="none" strike="noStrike" kern="1200" baseline="0" dirty="0" err="1" smtClean="0">
                <a:solidFill>
                  <a:schemeClr val="tx1"/>
                </a:solidFill>
                <a:latin typeface="+mn-lt"/>
                <a:ea typeface="+mn-ea"/>
                <a:cs typeface="+mn-cs"/>
              </a:rPr>
              <a:t>Yudin</a:t>
            </a:r>
            <a:r>
              <a:rPr lang="en-US" sz="1200" b="0" i="0" u="none" strike="noStrike" kern="1200" baseline="0" dirty="0" smtClean="0">
                <a:solidFill>
                  <a:schemeClr val="tx1"/>
                </a:solidFill>
                <a:latin typeface="+mn-lt"/>
                <a:ea typeface="+mn-ea"/>
                <a:cs typeface="+mn-cs"/>
              </a:rPr>
              <a:t> (2013)'</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52</a:t>
            </a:fld>
            <a:endParaRPr lang="en-US"/>
          </a:p>
        </p:txBody>
      </p:sp>
    </p:spTree>
    <p:extLst>
      <p:ext uri="{BB962C8B-B14F-4D97-AF65-F5344CB8AC3E}">
        <p14:creationId xmlns:p14="http://schemas.microsoft.com/office/powerpoint/2010/main" val="3669250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53: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State and local lawmakers have taken action to prevent bullying and protect children. Through laws (in their state education codes and elsewhere) and model policies (that provide guidance to districts and schools), each state addresses bullying differently. </a:t>
            </a:r>
          </a:p>
          <a:p>
            <a:r>
              <a:rPr lang="en-US" sz="1200" b="0" i="0" u="none" strike="noStrike" kern="1200" baseline="0" dirty="0" smtClean="0">
                <a:solidFill>
                  <a:schemeClr val="tx1"/>
                </a:solidFill>
                <a:latin typeface="+mn-lt"/>
                <a:ea typeface="+mn-ea"/>
                <a:cs typeface="+mn-cs"/>
              </a:rPr>
              <a:t>Bullying, </a:t>
            </a:r>
            <a:r>
              <a:rPr lang="en-US" sz="1200" b="0" i="0" u="none" strike="noStrike" kern="1200" baseline="0" dirty="0" err="1" smtClean="0">
                <a:solidFill>
                  <a:schemeClr val="tx1"/>
                </a:solidFill>
                <a:latin typeface="+mn-lt"/>
                <a:ea typeface="+mn-ea"/>
                <a:cs typeface="+mn-cs"/>
              </a:rPr>
              <a:t>cyberbullying</a:t>
            </a:r>
            <a:r>
              <a:rPr lang="en-US" sz="1200" b="0" i="0" u="none" strike="noStrike" kern="1200" baseline="0" dirty="0" smtClean="0">
                <a:solidFill>
                  <a:schemeClr val="tx1"/>
                </a:solidFill>
                <a:latin typeface="+mn-lt"/>
                <a:ea typeface="+mn-ea"/>
                <a:cs typeface="+mn-cs"/>
              </a:rPr>
              <a:t>, and related behaviors may be addressed in a single law or may be addressed in multiple laws. In some cases, bullying appears in the criminal code of a state that may apply to juveniles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53</a:t>
            </a:fld>
            <a:endParaRPr lang="en-US"/>
          </a:p>
        </p:txBody>
      </p:sp>
    </p:spTree>
    <p:extLst>
      <p:ext uri="{BB962C8B-B14F-4D97-AF65-F5344CB8AC3E}">
        <p14:creationId xmlns:p14="http://schemas.microsoft.com/office/powerpoint/2010/main" val="2947590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54: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Every state now has a law on the books which addresses bullying. You can find out how your state refers to bullying in its laws and what they require on the part of schools and districts by exploring this map, located on </a:t>
            </a:r>
            <a:r>
              <a:rPr lang="en-US" sz="1200" b="0" i="0" u="none" strike="noStrike" kern="1200" baseline="0" dirty="0" err="1" smtClean="0">
                <a:solidFill>
                  <a:schemeClr val="tx1"/>
                </a:solidFill>
                <a:latin typeface="+mn-lt"/>
                <a:ea typeface="+mn-ea"/>
                <a:cs typeface="+mn-cs"/>
              </a:rPr>
              <a:t>www.StopBullying.gov</a:t>
            </a:r>
            <a:r>
              <a:rPr lang="en-US" sz="1200" b="0" i="0" u="none" strike="noStrike" kern="1200" baseline="0" dirty="0" smtClean="0">
                <a:solidFill>
                  <a:schemeClr val="tx1"/>
                </a:solidFill>
                <a:latin typeface="+mn-lt"/>
                <a:ea typeface="+mn-ea"/>
                <a:cs typeface="+mn-cs"/>
              </a:rPr>
              <a:t> which provides links to state laws and policies. Link to online map: http://</a:t>
            </a:r>
            <a:r>
              <a:rPr lang="en-US" sz="1200" b="0" i="0" u="none" strike="noStrike" kern="1200" baseline="0" dirty="0" err="1" smtClean="0">
                <a:solidFill>
                  <a:schemeClr val="tx1"/>
                </a:solidFill>
                <a:latin typeface="+mn-lt"/>
                <a:ea typeface="+mn-ea"/>
                <a:cs typeface="+mn-cs"/>
              </a:rPr>
              <a:t>www.stopbullying.gov</a:t>
            </a:r>
            <a:r>
              <a:rPr lang="en-US" sz="1200" b="0" i="0" u="none" strike="noStrike" kern="1200" baseline="0" dirty="0" smtClean="0">
                <a:solidFill>
                  <a:schemeClr val="tx1"/>
                </a:solidFill>
                <a:latin typeface="+mn-lt"/>
                <a:ea typeface="+mn-ea"/>
                <a:cs typeface="+mn-cs"/>
              </a:rPr>
              <a:t>/laws/</a:t>
            </a:r>
            <a:r>
              <a:rPr lang="en-US" sz="1200" b="0" i="0" u="none" strike="noStrike" kern="1200" baseline="0" dirty="0" err="1" smtClean="0">
                <a:solidFill>
                  <a:schemeClr val="tx1"/>
                </a:solidFill>
                <a:latin typeface="+mn-lt"/>
                <a:ea typeface="+mn-ea"/>
                <a:cs typeface="+mn-cs"/>
              </a:rPr>
              <a:t>index.html</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54</a:t>
            </a:fld>
            <a:endParaRPr lang="en-US"/>
          </a:p>
        </p:txBody>
      </p:sp>
    </p:spTree>
    <p:extLst>
      <p:ext uri="{BB962C8B-B14F-4D97-AF65-F5344CB8AC3E}">
        <p14:creationId xmlns:p14="http://schemas.microsoft.com/office/powerpoint/2010/main" val="2498646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58: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Unfortunately, well-meaning educators, mental health professionals and advocates sometimes use bullying prevention and response strategies that are not supported by research or </a:t>
            </a:r>
            <a:r>
              <a:rPr lang="en-US" sz="1200" b="0" i="0" u="none" strike="noStrike" kern="1200" baseline="0" dirty="0" err="1" smtClean="0">
                <a:solidFill>
                  <a:schemeClr val="tx1"/>
                </a:solidFill>
                <a:latin typeface="+mn-lt"/>
                <a:ea typeface="+mn-ea"/>
                <a:cs typeface="+mn-cs"/>
              </a:rPr>
              <a:t>our'understanding</a:t>
            </a:r>
            <a:r>
              <a:rPr lang="en-US" sz="1200" b="0" i="0" u="none" strike="noStrike" kern="1200" baseline="0" dirty="0" smtClean="0">
                <a:solidFill>
                  <a:schemeClr val="tx1"/>
                </a:solidFill>
                <a:latin typeface="+mn-lt"/>
                <a:ea typeface="+mn-ea"/>
                <a:cs typeface="+mn-cs"/>
              </a:rPr>
              <a:t> of best practices.'</a:t>
            </a:r>
          </a:p>
          <a:p>
            <a:r>
              <a:rPr lang="en-US" sz="1200" b="0" i="0" u="none" strike="noStrike" kern="1200" baseline="0" dirty="0" smtClean="0">
                <a:solidFill>
                  <a:schemeClr val="tx1"/>
                </a:solidFill>
                <a:latin typeface="+mn-lt"/>
                <a:ea typeface="+mn-ea"/>
                <a:cs typeface="+mn-cs"/>
              </a:rPr>
              <a:t>I’d like to highlight a few:'</a:t>
            </a:r>
          </a:p>
          <a:p>
            <a:r>
              <a:rPr lang="en-US" sz="1200" b="0" i="0" u="none" strike="noStrike" kern="1200" baseline="0" dirty="0" smtClean="0">
                <a:solidFill>
                  <a:schemeClr val="tx1"/>
                </a:solidFill>
                <a:latin typeface="+mn-lt"/>
                <a:ea typeface="+mn-ea"/>
                <a:cs typeface="+mn-cs"/>
              </a:rPr>
              <a:t>Some schools have adopted “zero tolerance” or “3 strikes” policies towards bullying, in which </a:t>
            </a:r>
            <a:r>
              <a:rPr lang="en-US" sz="1200" b="0" i="0" u="none" strike="noStrike" kern="1200" baseline="0" dirty="0" err="1" smtClean="0">
                <a:solidFill>
                  <a:schemeClr val="tx1"/>
                </a:solidFill>
                <a:latin typeface="+mn-lt"/>
                <a:ea typeface="+mn-ea"/>
                <a:cs typeface="+mn-cs"/>
              </a:rPr>
              <a:t>children'who</a:t>
            </a:r>
            <a:r>
              <a:rPr lang="en-US" sz="1200" b="0" i="0" u="none" strike="noStrike" kern="1200" baseline="0" dirty="0" smtClean="0">
                <a:solidFill>
                  <a:schemeClr val="tx1"/>
                </a:solidFill>
                <a:latin typeface="+mn-lt"/>
                <a:ea typeface="+mn-ea"/>
                <a:cs typeface="+mn-cs"/>
              </a:rPr>
              <a:t> bully others are suspended or expelled from school. These policies (also called “student </a:t>
            </a:r>
            <a:r>
              <a:rPr lang="en-US" sz="1200" b="0" i="0" u="none" strike="noStrike" kern="1200" baseline="0" dirty="0" err="1" smtClean="0">
                <a:solidFill>
                  <a:schemeClr val="tx1"/>
                </a:solidFill>
                <a:latin typeface="+mn-lt"/>
                <a:ea typeface="+mn-ea"/>
                <a:cs typeface="+mn-cs"/>
              </a:rPr>
              <a:t>exclusion'policies</a:t>
            </a:r>
            <a:r>
              <a:rPr lang="en-US" sz="1200" b="0" i="0" u="none" strike="noStrike" kern="1200" baseline="0" dirty="0" smtClean="0">
                <a:solidFill>
                  <a:schemeClr val="tx1"/>
                </a:solidFill>
                <a:latin typeface="+mn-lt"/>
                <a:ea typeface="+mn-ea"/>
                <a:cs typeface="+mn-cs"/>
              </a:rPr>
              <a:t>”) raise a number of </a:t>
            </a:r>
            <a:r>
              <a:rPr lang="en-US" sz="1200" b="0" i="0" u="none" strike="noStrike" kern="1200" baseline="0" dirty="0" err="1" smtClean="0">
                <a:solidFill>
                  <a:schemeClr val="tx1"/>
                </a:solidFill>
                <a:latin typeface="+mn-lt"/>
                <a:ea typeface="+mn-ea"/>
                <a:cs typeface="+mn-cs"/>
              </a:rPr>
              <a:t>concerns:'First</a:t>
            </a:r>
            <a:r>
              <a:rPr lang="en-US" sz="1200" b="0" i="0" u="none" strike="noStrike" kern="1200" baseline="0" dirty="0" smtClean="0">
                <a:solidFill>
                  <a:schemeClr val="tx1"/>
                </a:solidFill>
                <a:latin typeface="+mn-lt"/>
                <a:ea typeface="+mn-ea"/>
                <a:cs typeface="+mn-cs"/>
              </a:rPr>
              <a:t>, they potentially affect a large number of </a:t>
            </a:r>
            <a:r>
              <a:rPr lang="en-US" sz="1200" b="0" i="0" u="none" strike="noStrike" kern="1200" baseline="0" dirty="0" err="1" smtClean="0">
                <a:solidFill>
                  <a:schemeClr val="tx1"/>
                </a:solidFill>
                <a:latin typeface="+mn-lt"/>
                <a:ea typeface="+mn-ea"/>
                <a:cs typeface="+mn-cs"/>
              </a:rPr>
              <a:t>students.'Second</a:t>
            </a:r>
            <a:r>
              <a:rPr lang="en-US" sz="1200" b="0" i="0" u="none" strike="noStrike" kern="1200" baseline="0" dirty="0" smtClean="0">
                <a:solidFill>
                  <a:schemeClr val="tx1"/>
                </a:solidFill>
                <a:latin typeface="+mn-lt"/>
                <a:ea typeface="+mn-ea"/>
                <a:cs typeface="+mn-cs"/>
              </a:rPr>
              <a:t>, threats of severe punishments such as suspension or expulsion, may actually </a:t>
            </a:r>
            <a:r>
              <a:rPr lang="en-US" sz="1200" b="0" i="0" u="none" strike="noStrike" kern="1200" baseline="0" dirty="0" err="1" smtClean="0">
                <a:solidFill>
                  <a:schemeClr val="tx1"/>
                </a:solidFill>
                <a:latin typeface="+mn-lt"/>
                <a:ea typeface="+mn-ea"/>
                <a:cs typeface="+mn-cs"/>
              </a:rPr>
              <a:t>discourage'children</a:t>
            </a:r>
            <a:r>
              <a:rPr lang="en-US" sz="1200" b="0" i="0" u="none" strike="noStrike" kern="1200" baseline="0" dirty="0" smtClean="0">
                <a:solidFill>
                  <a:schemeClr val="tx1"/>
                </a:solidFill>
                <a:latin typeface="+mn-lt"/>
                <a:ea typeface="+mn-ea"/>
                <a:cs typeface="+mn-cs"/>
              </a:rPr>
              <a:t> and adults from </a:t>
            </a:r>
            <a:r>
              <a:rPr lang="en-US" sz="1200" b="0" i="0" u="none" strike="noStrike" kern="1200" baseline="0" dirty="0" err="1" smtClean="0">
                <a:solidFill>
                  <a:schemeClr val="tx1"/>
                </a:solidFill>
                <a:latin typeface="+mn-lt"/>
                <a:ea typeface="+mn-ea"/>
                <a:cs typeface="+mn-cs"/>
              </a:rPr>
              <a:t>reporting.'Third</a:t>
            </a:r>
            <a:r>
              <a:rPr lang="en-US" sz="1200" b="0" i="0" u="none" strike="noStrike" kern="1200" baseline="0" dirty="0" smtClean="0">
                <a:solidFill>
                  <a:schemeClr val="tx1"/>
                </a:solidFill>
                <a:latin typeface="+mn-lt"/>
                <a:ea typeface="+mn-ea"/>
                <a:cs typeface="+mn-cs"/>
              </a:rPr>
              <a:t>, bullying can be an early marker of other problem behaviors. Children who bully are in need </a:t>
            </a:r>
            <a:r>
              <a:rPr lang="en-US" sz="1200" b="0" i="0" u="none" strike="noStrike" kern="1200" baseline="0" dirty="0" err="1" smtClean="0">
                <a:solidFill>
                  <a:schemeClr val="tx1"/>
                </a:solidFill>
                <a:latin typeface="+mn-lt"/>
                <a:ea typeface="+mn-ea"/>
                <a:cs typeface="+mn-cs"/>
              </a:rPr>
              <a:t>of'positive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prosocial</a:t>
            </a:r>
            <a:r>
              <a:rPr lang="en-US" sz="1200" b="0" i="0" u="none" strike="noStrike" kern="1200" baseline="0" dirty="0" smtClean="0">
                <a:solidFill>
                  <a:schemeClr val="tx1"/>
                </a:solidFill>
                <a:latin typeface="+mn-lt"/>
                <a:ea typeface="+mn-ea"/>
                <a:cs typeface="+mn-cs"/>
              </a:rPr>
              <a:t> role models, including adults and students in their school.'</a:t>
            </a:r>
          </a:p>
          <a:p>
            <a:r>
              <a:rPr lang="en-US" sz="1200" b="0" i="0" u="none" strike="noStrike" kern="1200" baseline="0" dirty="0" smtClean="0">
                <a:solidFill>
                  <a:schemeClr val="tx1"/>
                </a:solidFill>
                <a:latin typeface="+mn-lt"/>
                <a:ea typeface="+mn-ea"/>
                <a:cs typeface="+mn-cs"/>
              </a:rPr>
              <a:t>School safety may occasionally demand that a student be removed from a school environment, </a:t>
            </a:r>
            <a:r>
              <a:rPr lang="en-US" sz="1200" b="0" i="0" u="none" strike="noStrike" kern="1200" baseline="0" dirty="0" err="1" smtClean="0">
                <a:solidFill>
                  <a:schemeClr val="tx1"/>
                </a:solidFill>
                <a:latin typeface="+mn-lt"/>
                <a:ea typeface="+mn-ea"/>
                <a:cs typeface="+mn-cs"/>
              </a:rPr>
              <a:t>but'these</a:t>
            </a:r>
            <a:r>
              <a:rPr lang="en-US" sz="1200" b="0" i="0" u="none" strike="noStrike" kern="1200" baseline="0" dirty="0" smtClean="0">
                <a:solidFill>
                  <a:schemeClr val="tx1"/>
                </a:solidFill>
                <a:latin typeface="+mn-lt"/>
                <a:ea typeface="+mn-ea"/>
                <a:cs typeface="+mn-cs"/>
              </a:rPr>
              <a:t> situations should be rare.'</a:t>
            </a:r>
          </a:p>
          <a:p>
            <a:r>
              <a:rPr lang="en-US" sz="1200" b="0" i="0" u="none" strike="noStrike" kern="1200" baseline="0" dirty="0" err="1" smtClean="0">
                <a:solidFill>
                  <a:schemeClr val="tx1"/>
                </a:solidFill>
                <a:latin typeface="+mn-lt"/>
                <a:ea typeface="+mn-ea"/>
                <a:cs typeface="+mn-cs"/>
              </a:rPr>
              <a:t>References:'American</a:t>
            </a:r>
            <a:r>
              <a:rPr lang="en-US" sz="1200" b="0" i="0" u="none" strike="noStrike" kern="1200" baseline="0" dirty="0" smtClean="0">
                <a:solidFill>
                  <a:schemeClr val="tx1"/>
                </a:solidFill>
                <a:latin typeface="+mn-lt"/>
                <a:ea typeface="+mn-ea"/>
                <a:cs typeface="+mn-cs"/>
              </a:rPr>
              <a:t> Psychological Association Zero Tolerance Task Force (2008)'Cornell and Limber (2015)'</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58</a:t>
            </a:fld>
            <a:endParaRPr lang="en-US"/>
          </a:p>
        </p:txBody>
      </p:sp>
    </p:spTree>
    <p:extLst>
      <p:ext uri="{BB962C8B-B14F-4D97-AF65-F5344CB8AC3E}">
        <p14:creationId xmlns:p14="http://schemas.microsoft.com/office/powerpoint/2010/main" val="5389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6: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Presenter: </a:t>
            </a:r>
            <a:r>
              <a:rPr lang="en-US" sz="1200" b="0" i="0" u="none" strike="noStrike" kern="1200" baseline="0" dirty="0" smtClean="0">
                <a:solidFill>
                  <a:schemeClr val="tx1"/>
                </a:solidFill>
                <a:latin typeface="+mn-lt"/>
                <a:ea typeface="+mn-ea"/>
                <a:cs typeface="+mn-cs"/>
              </a:rPr>
              <a:t>Our goal is to successfully communicate the following, so that after completing the training, participants will be able to: </a:t>
            </a:r>
          </a:p>
          <a:p>
            <a:r>
              <a:rPr lang="en-US" sz="1200" b="0" i="0" u="none" strike="noStrike" kern="1200" baseline="0" dirty="0" smtClean="0">
                <a:solidFill>
                  <a:schemeClr val="tx1"/>
                </a:solidFill>
                <a:latin typeface="+mn-lt"/>
                <a:ea typeface="+mn-ea"/>
                <a:cs typeface="+mn-cs"/>
              </a:rPr>
              <a:t>Define bullying and describe its various forms </a:t>
            </a:r>
          </a:p>
          <a:p>
            <a:r>
              <a:rPr lang="en-US" sz="1200" b="0" i="0" u="none" strike="noStrike" kern="1200" baseline="0" dirty="0" smtClean="0">
                <a:solidFill>
                  <a:schemeClr val="tx1"/>
                </a:solidFill>
                <a:latin typeface="+mn-lt"/>
                <a:ea typeface="+mn-ea"/>
                <a:cs typeface="+mn-cs"/>
              </a:rPr>
              <a:t>Describe the basic research on the prevalence of, risk factors for, and impact on youth involved in bullying </a:t>
            </a:r>
          </a:p>
          <a:p>
            <a:r>
              <a:rPr lang="en-US" sz="1200" b="0" i="0" u="none" strike="noStrike" kern="1200" baseline="0" dirty="0" smtClean="0">
                <a:solidFill>
                  <a:schemeClr val="tx1"/>
                </a:solidFill>
                <a:latin typeface="+mn-lt"/>
                <a:ea typeface="+mn-ea"/>
                <a:cs typeface="+mn-cs"/>
              </a:rPr>
              <a:t>Describe the best practices in bullying prevention and response </a:t>
            </a:r>
          </a:p>
          <a:p>
            <a:r>
              <a:rPr lang="en-US" sz="1200" b="0" i="0" u="none" strike="noStrike" kern="1200" baseline="0" dirty="0" smtClean="0">
                <a:solidFill>
                  <a:schemeClr val="tx1"/>
                </a:solidFill>
                <a:latin typeface="+mn-lt"/>
                <a:ea typeface="+mn-ea"/>
                <a:cs typeface="+mn-cs"/>
              </a:rPr>
              <a:t>Identify that bullying is a public health problem and requires a coordinated community response </a:t>
            </a:r>
          </a:p>
          <a:p>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a:t>
            </a:fld>
            <a:endParaRPr lang="en-US"/>
          </a:p>
        </p:txBody>
      </p:sp>
    </p:spTree>
    <p:extLst>
      <p:ext uri="{BB962C8B-B14F-4D97-AF65-F5344CB8AC3E}">
        <p14:creationId xmlns:p14="http://schemas.microsoft.com/office/powerpoint/2010/main" val="1832291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59:</a:t>
            </a:r>
          </a:p>
          <a:p>
            <a:r>
              <a:rPr lang="en-US" dirty="0" smtClean="0"/>
              <a:t>Dr. Sue Limber: A second misdirection involves the use of conflict resolution or peer mediation to address bullying problems. Conflict resolution and peer mediation are common strategies for dealing with conflicts among students, but in most cases, they are not recommended to deal with bullying.</a:t>
            </a:r>
          </a:p>
          <a:p>
            <a:r>
              <a:rPr lang="en-US" dirty="0" smtClean="0"/>
              <a:t>Why?</a:t>
            </a:r>
          </a:p>
          <a:p>
            <a:r>
              <a:rPr lang="en-US" dirty="0" smtClean="0"/>
              <a:t>•</a:t>
            </a:r>
          </a:p>
          <a:p>
            <a:r>
              <a:rPr lang="en-US" dirty="0" smtClean="0"/>
              <a:t>First, bullying is a form of victimization, not conflict.</a:t>
            </a:r>
          </a:p>
          <a:p>
            <a:r>
              <a:rPr lang="en-US" dirty="0" smtClean="0"/>
              <a:t>•</a:t>
            </a:r>
          </a:p>
          <a:p>
            <a:r>
              <a:rPr lang="en-US" dirty="0" smtClean="0"/>
              <a:t>Second, mediating a bullying incident may send inappropriate messages to the students who are involved. The message should NOT be: “You’re both partly right and partly wrong—we need to work out this conflict between you.” The appropriate message for a bullied child should be, “No one deserves to be bullied, and we are going to see that it stops.” And, the appropriate message for students who bully is, “Your behavior is wrong and we’re going to work with you to ensure that it stops.”</a:t>
            </a:r>
          </a:p>
          <a:p>
            <a:r>
              <a:rPr lang="en-US" dirty="0" smtClean="0"/>
              <a:t>•</a:t>
            </a:r>
          </a:p>
          <a:p>
            <a:r>
              <a:rPr lang="en-US" dirty="0" smtClean="0"/>
              <a:t>Third, mediation may further victimize a child who has been bullied. Being bullied can be a traumatic event for a child, and forcing a child to face his or her tormentor (or encouraging him or her to do so without preparation or support may re-traumatize the child.</a:t>
            </a:r>
          </a:p>
          <a:p>
            <a:r>
              <a:rPr lang="en-US" dirty="0" smtClean="0"/>
              <a:t>A trauma-informed approach should recognize that children who have been bullied may have</a:t>
            </a:r>
          </a:p>
          <a:p>
            <a:r>
              <a:rPr lang="en-US" dirty="0" smtClean="0"/>
              <a:t>'experienced trauma and need special care to address the trauma and avoid practices that may re-</a:t>
            </a:r>
          </a:p>
          <a:p>
            <a:r>
              <a:rPr lang="en-US" dirty="0" smtClean="0"/>
              <a:t>traumatize them.</a:t>
            </a:r>
          </a:p>
          <a:p>
            <a:r>
              <a:rPr lang="en-US" dirty="0" smtClean="0"/>
              <a:t>'</a:t>
            </a:r>
          </a:p>
          <a:p>
            <a:r>
              <a:rPr lang="en-US" dirty="0" smtClean="0"/>
              <a:t>In some cases, restorative practices may be appropriate, but these typically require considerable time</a:t>
            </a:r>
          </a:p>
          <a:p>
            <a:r>
              <a:rPr lang="en-US" dirty="0" smtClean="0"/>
              <a:t>'and training by professionals—program aspects that are not typical of most peer mediation programs in</a:t>
            </a:r>
          </a:p>
          <a:p>
            <a:r>
              <a:rPr lang="en-US" dirty="0" smtClean="0"/>
              <a:t>'schools.</a:t>
            </a:r>
          </a:p>
          <a:p>
            <a:r>
              <a:rPr lang="en-US" dirty="0" smtClean="0"/>
              <a:t>'</a:t>
            </a:r>
          </a:p>
          <a:p>
            <a:r>
              <a:rPr lang="en-US" dirty="0" smtClean="0"/>
              <a:t>References:</a:t>
            </a:r>
          </a:p>
          <a:p>
            <a:r>
              <a:rPr lang="en-US" dirty="0" smtClean="0"/>
              <a:t>'Limber and Snyder (2006)</a:t>
            </a:r>
          </a:p>
          <a:p>
            <a:r>
              <a:rPr lang="en-US" dirty="0" smtClean="0"/>
              <a:t>'Molnar-Main (2014)</a:t>
            </a:r>
          </a:p>
          <a:p>
            <a:r>
              <a:rPr lang="en-US" dirty="0" smtClean="0"/>
              <a:t>'Substance Abuse and Mental Health Services Administration (2014). SAMHSA’s Concept of Trauma and</a:t>
            </a:r>
          </a:p>
          <a:p>
            <a:r>
              <a:rPr lang="en-US" dirty="0" smtClean="0"/>
              <a:t>'</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59</a:t>
            </a:fld>
            <a:endParaRPr lang="en-US"/>
          </a:p>
        </p:txBody>
      </p:sp>
    </p:spTree>
    <p:extLst>
      <p:ext uri="{BB962C8B-B14F-4D97-AF65-F5344CB8AC3E}">
        <p14:creationId xmlns:p14="http://schemas.microsoft.com/office/powerpoint/2010/main" val="2996323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60</a:t>
            </a:fld>
            <a:endParaRPr lang="en-US"/>
          </a:p>
        </p:txBody>
      </p:sp>
    </p:spTree>
    <p:extLst>
      <p:ext uri="{BB962C8B-B14F-4D97-AF65-F5344CB8AC3E}">
        <p14:creationId xmlns:p14="http://schemas.microsoft.com/office/powerpoint/2010/main" val="2695137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61: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Another strategy that some schools use to address bullying behavior involves group therapeutic treatment for children who bully, including anger management, skill-building, empathy-building and self-esteem enhancement. Although well-intentioned, these group interventions are </a:t>
            </a:r>
            <a:r>
              <a:rPr lang="en-US" sz="1200" b="0" i="0" u="none" strike="noStrike" kern="1200" baseline="0" dirty="0" err="1" smtClean="0">
                <a:solidFill>
                  <a:schemeClr val="tx1"/>
                </a:solidFill>
                <a:latin typeface="+mn-lt"/>
                <a:ea typeface="+mn-ea"/>
                <a:cs typeface="+mn-cs"/>
              </a:rPr>
              <a:t>often'counter</a:t>
            </a:r>
            <a:r>
              <a:rPr lang="en-US" sz="1200" b="0" i="0" u="none" strike="noStrike" kern="1200" baseline="0" dirty="0" smtClean="0">
                <a:solidFill>
                  <a:schemeClr val="tx1"/>
                </a:solidFill>
                <a:latin typeface="+mn-lt"/>
                <a:ea typeface="+mn-ea"/>
                <a:cs typeface="+mn-cs"/>
              </a:rPr>
              <a:t>-productive, as group members tend to serve as poor role models and reinforce each others’ antisocial and bullying behavior.'</a:t>
            </a:r>
          </a:p>
          <a:p>
            <a:r>
              <a:rPr lang="en-US" sz="1200" b="0" i="0" u="none" strike="noStrike" kern="1200" baseline="0" dirty="0" smtClean="0">
                <a:solidFill>
                  <a:schemeClr val="tx1"/>
                </a:solidFill>
                <a:latin typeface="+mn-lt"/>
                <a:ea typeface="+mn-ea"/>
                <a:cs typeface="+mn-cs"/>
              </a:rPr>
              <a:t>Reference:'</a:t>
            </a:r>
            <a:r>
              <a:rPr lang="en-US" sz="1200" b="0" i="0" u="none" strike="noStrike" kern="1200" baseline="0" dirty="0" err="1" smtClean="0">
                <a:solidFill>
                  <a:schemeClr val="tx1"/>
                </a:solidFill>
                <a:latin typeface="+mn-lt"/>
                <a:ea typeface="+mn-ea"/>
                <a:cs typeface="+mn-cs"/>
              </a:rPr>
              <a:t>Dishion</a:t>
            </a:r>
            <a:r>
              <a:rPr lang="en-US" sz="1200" b="0" i="0" u="none" strike="noStrike" kern="1200" baseline="0" dirty="0" smtClean="0">
                <a:solidFill>
                  <a:schemeClr val="tx1"/>
                </a:solidFill>
                <a:latin typeface="+mn-lt"/>
                <a:ea typeface="+mn-ea"/>
                <a:cs typeface="+mn-cs"/>
              </a:rPr>
              <a:t>, McCord, and </a:t>
            </a:r>
            <a:r>
              <a:rPr lang="en-US" sz="1200" b="0" i="0" u="none" strike="noStrike" kern="1200" baseline="0" dirty="0" err="1" smtClean="0">
                <a:solidFill>
                  <a:schemeClr val="tx1"/>
                </a:solidFill>
                <a:latin typeface="+mn-lt"/>
                <a:ea typeface="+mn-ea"/>
                <a:cs typeface="+mn-cs"/>
              </a:rPr>
              <a:t>Poulin</a:t>
            </a:r>
            <a:r>
              <a:rPr lang="en-US" sz="1200" b="0" i="0" u="none" strike="noStrike" kern="1200" baseline="0" dirty="0" smtClean="0">
                <a:solidFill>
                  <a:schemeClr val="tx1"/>
                </a:solidFill>
                <a:latin typeface="+mn-lt"/>
                <a:ea typeface="+mn-ea"/>
                <a:cs typeface="+mn-cs"/>
              </a:rPr>
              <a:t> (1999)'</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61</a:t>
            </a:fld>
            <a:endParaRPr lang="en-US"/>
          </a:p>
        </p:txBody>
      </p:sp>
    </p:spTree>
    <p:extLst>
      <p:ext uri="{BB962C8B-B14F-4D97-AF65-F5344CB8AC3E}">
        <p14:creationId xmlns:p14="http://schemas.microsoft.com/office/powerpoint/2010/main" val="3407299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62: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fourth misdirection involves overstating or simplifying the relationship between bullying and suicide. Recent media publicity around suicides by youth who were bullied by their peers has led many to assume that bullying often leads directly to suicide. Although research clearly indicates a connection between involvement in bullying and suicide-related behaviors, it is important not to overstate or misinterpret the extent of this connection. Discussing suicide as directly caused by bullying, or implying that bullying is the only cause of suicide is not helpful and potentially harmful because: </a:t>
            </a:r>
          </a:p>
          <a:p>
            <a:r>
              <a:rPr lang="en-US" sz="1200" b="0" i="0" u="none" strike="noStrike" kern="1200" baseline="0" dirty="0" smtClean="0">
                <a:solidFill>
                  <a:schemeClr val="tx1"/>
                </a:solidFill>
                <a:latin typeface="+mn-lt"/>
                <a:ea typeface="+mn-ea"/>
                <a:cs typeface="+mn-cs"/>
              </a:rPr>
              <a:t>One, it encourages sensationalized reporting. </a:t>
            </a:r>
          </a:p>
          <a:p>
            <a:r>
              <a:rPr lang="en-US" sz="1200" b="0" i="0" u="none" strike="noStrike" kern="1200" baseline="0" dirty="0" smtClean="0">
                <a:solidFill>
                  <a:schemeClr val="tx1"/>
                </a:solidFill>
                <a:latin typeface="+mn-lt"/>
                <a:ea typeface="+mn-ea"/>
                <a:cs typeface="+mn-cs"/>
              </a:rPr>
              <a:t>Two, it fails to recognize that the causes of suicide are complex and many individual, relational, community, and societal factors contribute to a risk of suicide. Common risk factors include mental illnesses, coping with disease/disability, and family dysfunction. </a:t>
            </a:r>
          </a:p>
          <a:p>
            <a:r>
              <a:rPr lang="en-US" sz="1200" b="0" i="0" u="none" strike="noStrike" kern="1200" baseline="0" dirty="0" smtClean="0">
                <a:solidFill>
                  <a:schemeClr val="tx1"/>
                </a:solidFill>
                <a:latin typeface="+mn-lt"/>
                <a:ea typeface="+mn-ea"/>
                <a:cs typeface="+mn-cs"/>
              </a:rPr>
              <a:t>Three, it perpetuates the false notion that suicide is a natural response to being bullied, which has the dangerous potential to normalize the response and may even lead to “suicide contagion” among youth.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References:'Centers</a:t>
            </a:r>
            <a:r>
              <a:rPr lang="en-US" sz="1200" b="0" i="0" u="none" strike="noStrike" kern="1200" baseline="0" dirty="0" smtClean="0">
                <a:solidFill>
                  <a:schemeClr val="tx1"/>
                </a:solidFill>
                <a:latin typeface="+mn-lt"/>
                <a:ea typeface="+mn-ea"/>
                <a:cs typeface="+mn-cs"/>
              </a:rPr>
              <a:t> for Disease Control and Prevention (2012)'</a:t>
            </a:r>
            <a:r>
              <a:rPr lang="en-US" sz="1200" b="0" i="0" u="none" strike="noStrike" kern="1200" baseline="0" dirty="0" err="1" smtClean="0">
                <a:solidFill>
                  <a:schemeClr val="tx1"/>
                </a:solidFill>
                <a:latin typeface="+mn-lt"/>
                <a:ea typeface="+mn-ea"/>
                <a:cs typeface="+mn-cs"/>
              </a:rPr>
              <a:t>Hinduja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Patchin</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Karch</a:t>
            </a:r>
            <a:r>
              <a:rPr lang="en-US" sz="1200" b="0" i="0" u="none" strike="noStrike" kern="1200" baseline="0" dirty="0" smtClean="0">
                <a:solidFill>
                  <a:schemeClr val="tx1"/>
                </a:solidFill>
                <a:latin typeface="+mn-lt"/>
                <a:ea typeface="+mn-ea"/>
                <a:cs typeface="+mn-cs"/>
              </a:rPr>
              <a:t>, Logan, McDaniel, Floyd, and </a:t>
            </a:r>
            <a:r>
              <a:rPr lang="en-US" sz="1200" b="0" i="0" u="none" strike="noStrike" kern="1200" baseline="0" dirty="0" err="1" smtClean="0">
                <a:solidFill>
                  <a:schemeClr val="tx1"/>
                </a:solidFill>
                <a:latin typeface="+mn-lt"/>
                <a:ea typeface="+mn-ea"/>
                <a:cs typeface="+mn-cs"/>
              </a:rPr>
              <a:t>Vagi</a:t>
            </a:r>
            <a:r>
              <a:rPr lang="en-US" sz="1200" b="0" i="0" u="none" strike="noStrike" kern="1200" baseline="0" dirty="0" smtClean="0">
                <a:solidFill>
                  <a:schemeClr val="tx1"/>
                </a:solidFill>
                <a:latin typeface="+mn-lt"/>
                <a:ea typeface="+mn-ea"/>
                <a:cs typeface="+mn-cs"/>
              </a:rPr>
              <a:t> (2013)'</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62</a:t>
            </a:fld>
            <a:endParaRPr lang="en-US"/>
          </a:p>
        </p:txBody>
      </p:sp>
    </p:spTree>
    <p:extLst>
      <p:ext uri="{BB962C8B-B14F-4D97-AF65-F5344CB8AC3E}">
        <p14:creationId xmlns:p14="http://schemas.microsoft.com/office/powerpoint/2010/main" val="2838474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62: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Dr. Sue Limber: </a:t>
            </a:r>
            <a:r>
              <a:rPr lang="en-US" sz="1200" b="0" i="0" u="none" strike="noStrike" kern="1200" baseline="0" dirty="0" smtClean="0">
                <a:solidFill>
                  <a:schemeClr val="tx1"/>
                </a:solidFill>
                <a:latin typeface="+mn-lt"/>
                <a:ea typeface="+mn-ea"/>
                <a:cs typeface="+mn-cs"/>
              </a:rPr>
              <a:t>A fourth misdirection involves overstating or simplifying the relationship between bullying and suicide. Recent media publicity around suicides by youth who were bullied by their peers has led many to assume that bullying often leads directly to suicide. Although research clearly indicates a connection between involvement in bullying and suicide-related behaviors, it is important not to overstate or misinterpret the extent of this connection. Discussing suicide as directly caused by bullying, or implying that bullying is the only cause of suicide is not helpful and potentially harmful because: </a:t>
            </a:r>
          </a:p>
          <a:p>
            <a:r>
              <a:rPr lang="en-US" sz="1200" b="0" i="0" u="none" strike="noStrike" kern="1200" baseline="0" dirty="0" smtClean="0">
                <a:solidFill>
                  <a:schemeClr val="tx1"/>
                </a:solidFill>
                <a:latin typeface="+mn-lt"/>
                <a:ea typeface="+mn-ea"/>
                <a:cs typeface="+mn-cs"/>
              </a:rPr>
              <a:t>One, it encourages sensationalized reporting. </a:t>
            </a:r>
          </a:p>
          <a:p>
            <a:r>
              <a:rPr lang="en-US" sz="1200" b="0" i="0" u="none" strike="noStrike" kern="1200" baseline="0" dirty="0" smtClean="0">
                <a:solidFill>
                  <a:schemeClr val="tx1"/>
                </a:solidFill>
                <a:latin typeface="+mn-lt"/>
                <a:ea typeface="+mn-ea"/>
                <a:cs typeface="+mn-cs"/>
              </a:rPr>
              <a:t>Two, it fails to recognize that the causes of suicide are complex and many individual, relational, community, and societal factors contribute to a risk of suicide. Common risk factors include mental illnesses, coping with disease/disability, and family dysfunction. </a:t>
            </a:r>
          </a:p>
          <a:p>
            <a:r>
              <a:rPr lang="en-US" sz="1200" b="0" i="0" u="none" strike="noStrike" kern="1200" baseline="0" dirty="0" smtClean="0">
                <a:solidFill>
                  <a:schemeClr val="tx1"/>
                </a:solidFill>
                <a:latin typeface="+mn-lt"/>
                <a:ea typeface="+mn-ea"/>
                <a:cs typeface="+mn-cs"/>
              </a:rPr>
              <a:t>Three, it perpetuates the false notion that suicide is a natural response to being bullied, which has the dangerous potential to normalize the response and may even lead to “suicide contagion” among youth.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References:'Centers</a:t>
            </a:r>
            <a:r>
              <a:rPr lang="en-US" sz="1200" b="0" i="0" u="none" strike="noStrike" kern="1200" baseline="0" dirty="0" smtClean="0">
                <a:solidFill>
                  <a:schemeClr val="tx1"/>
                </a:solidFill>
                <a:latin typeface="+mn-lt"/>
                <a:ea typeface="+mn-ea"/>
                <a:cs typeface="+mn-cs"/>
              </a:rPr>
              <a:t> for Disease Control and Prevention (2012)'</a:t>
            </a:r>
            <a:r>
              <a:rPr lang="en-US" sz="1200" b="0" i="0" u="none" strike="noStrike" kern="1200" baseline="0" dirty="0" err="1" smtClean="0">
                <a:solidFill>
                  <a:schemeClr val="tx1"/>
                </a:solidFill>
                <a:latin typeface="+mn-lt"/>
                <a:ea typeface="+mn-ea"/>
                <a:cs typeface="+mn-cs"/>
              </a:rPr>
              <a:t>Hinduja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Patchin</a:t>
            </a:r>
            <a:r>
              <a:rPr lang="en-US" sz="1200" b="0" i="0" u="none" strike="noStrike" kern="1200" baseline="0" dirty="0" smtClean="0">
                <a:solidFill>
                  <a:schemeClr val="tx1"/>
                </a:solidFill>
                <a:latin typeface="+mn-lt"/>
                <a:ea typeface="+mn-ea"/>
                <a:cs typeface="+mn-cs"/>
              </a:rPr>
              <a:t> (2010)'</a:t>
            </a:r>
            <a:r>
              <a:rPr lang="en-US" sz="1200" b="0" i="0" u="none" strike="noStrike" kern="1200" baseline="0" dirty="0" err="1" smtClean="0">
                <a:solidFill>
                  <a:schemeClr val="tx1"/>
                </a:solidFill>
                <a:latin typeface="+mn-lt"/>
                <a:ea typeface="+mn-ea"/>
                <a:cs typeface="+mn-cs"/>
              </a:rPr>
              <a:t>Karch</a:t>
            </a:r>
            <a:r>
              <a:rPr lang="en-US" sz="1200" b="0" i="0" u="none" strike="noStrike" kern="1200" baseline="0" dirty="0" smtClean="0">
                <a:solidFill>
                  <a:schemeClr val="tx1"/>
                </a:solidFill>
                <a:latin typeface="+mn-lt"/>
                <a:ea typeface="+mn-ea"/>
                <a:cs typeface="+mn-cs"/>
              </a:rPr>
              <a:t>, Logan, McDaniel, Floyd, and </a:t>
            </a:r>
            <a:r>
              <a:rPr lang="en-US" sz="1200" b="0" i="0" u="none" strike="noStrike" kern="1200" baseline="0" dirty="0" err="1" smtClean="0">
                <a:solidFill>
                  <a:schemeClr val="tx1"/>
                </a:solidFill>
                <a:latin typeface="+mn-lt"/>
                <a:ea typeface="+mn-ea"/>
                <a:cs typeface="+mn-cs"/>
              </a:rPr>
              <a:t>Vagi</a:t>
            </a:r>
            <a:r>
              <a:rPr lang="en-US" sz="1200" b="0" i="0" u="none" strike="noStrike" kern="1200" baseline="0" dirty="0" smtClean="0">
                <a:solidFill>
                  <a:schemeClr val="tx1"/>
                </a:solidFill>
                <a:latin typeface="+mn-lt"/>
                <a:ea typeface="+mn-ea"/>
                <a:cs typeface="+mn-cs"/>
              </a:rPr>
              <a:t> (2013)'</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63</a:t>
            </a:fld>
            <a:endParaRPr lang="en-US"/>
          </a:p>
        </p:txBody>
      </p:sp>
    </p:spTree>
    <p:extLst>
      <p:ext uri="{BB962C8B-B14F-4D97-AF65-F5344CB8AC3E}">
        <p14:creationId xmlns:p14="http://schemas.microsoft.com/office/powerpoint/2010/main" val="26767115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64: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final misdirection involves implementing simple short-term solutions to prevent </a:t>
            </a:r>
            <a:r>
              <a:rPr lang="en-US" sz="1200" b="0" i="0" u="none" strike="noStrike" kern="1200" baseline="0" dirty="0" err="1" smtClean="0">
                <a:solidFill>
                  <a:schemeClr val="tx1"/>
                </a:solidFill>
                <a:latin typeface="+mn-lt"/>
                <a:ea typeface="+mn-ea"/>
                <a:cs typeface="+mn-cs"/>
              </a:rPr>
              <a:t>and'address</a:t>
            </a:r>
            <a:r>
              <a:rPr lang="en-US" sz="1200" b="0" i="0" u="none" strike="noStrike" kern="1200" baseline="0" dirty="0" smtClean="0">
                <a:solidFill>
                  <a:schemeClr val="tx1"/>
                </a:solidFill>
                <a:latin typeface="+mn-lt"/>
                <a:ea typeface="+mn-ea"/>
                <a:cs typeface="+mn-cs"/>
              </a:rPr>
              <a:t> bullying. Sometimes, school administrators and their staff adopt a short-term </a:t>
            </a:r>
            <a:r>
              <a:rPr lang="en-US" sz="1200" b="0" i="0" u="none" strike="noStrike" kern="1200" baseline="0" dirty="0" err="1" smtClean="0">
                <a:solidFill>
                  <a:schemeClr val="tx1"/>
                </a:solidFill>
                <a:latin typeface="+mn-lt"/>
                <a:ea typeface="+mn-ea"/>
                <a:cs typeface="+mn-cs"/>
              </a:rPr>
              <a:t>piecemeal'approach</a:t>
            </a:r>
            <a:r>
              <a:rPr lang="en-US" sz="1200" b="0" i="0" u="none" strike="noStrike" kern="1200" baseline="0" dirty="0" smtClean="0">
                <a:solidFill>
                  <a:schemeClr val="tx1"/>
                </a:solidFill>
                <a:latin typeface="+mn-lt"/>
                <a:ea typeface="+mn-ea"/>
                <a:cs typeface="+mn-cs"/>
              </a:rPr>
              <a:t> to bullying prevention. It may be the topic of a staff in-service training, a PTA meeting, </a:t>
            </a:r>
            <a:r>
              <a:rPr lang="en-US" sz="1200" b="0" i="0" u="none" strike="noStrike" kern="1200" baseline="0" dirty="0" err="1" smtClean="0">
                <a:solidFill>
                  <a:schemeClr val="tx1"/>
                </a:solidFill>
                <a:latin typeface="+mn-lt"/>
                <a:ea typeface="+mn-ea"/>
                <a:cs typeface="+mn-cs"/>
              </a:rPr>
              <a:t>a'school</a:t>
            </a:r>
            <a:r>
              <a:rPr lang="en-US" sz="1200" b="0" i="0" u="none" strike="noStrike" kern="1200" baseline="0" dirty="0" smtClean="0">
                <a:solidFill>
                  <a:schemeClr val="tx1"/>
                </a:solidFill>
                <a:latin typeface="+mn-lt"/>
                <a:ea typeface="+mn-ea"/>
                <a:cs typeface="+mn-cs"/>
              </a:rPr>
              <a:t>-wide assembly, or lessons taught by individual teachers. Although each of these efforts </a:t>
            </a:r>
            <a:r>
              <a:rPr lang="en-US" sz="1200" b="0" i="0" u="none" strike="noStrike" kern="1200" baseline="0" dirty="0" err="1" smtClean="0">
                <a:solidFill>
                  <a:schemeClr val="tx1"/>
                </a:solidFill>
                <a:latin typeface="+mn-lt"/>
                <a:ea typeface="+mn-ea"/>
                <a:cs typeface="+mn-cs"/>
              </a:rPr>
              <a:t>may'represent</a:t>
            </a:r>
            <a:r>
              <a:rPr lang="en-US" sz="1200" b="0" i="0" u="none" strike="noStrike" kern="1200" baseline="0" dirty="0" smtClean="0">
                <a:solidFill>
                  <a:schemeClr val="tx1"/>
                </a:solidFill>
                <a:latin typeface="+mn-lt"/>
                <a:ea typeface="+mn-ea"/>
                <a:cs typeface="+mn-cs"/>
              </a:rPr>
              <a:t> important initial steps in adoption of a comprehensive, long-term strategy, they should not </a:t>
            </a:r>
            <a:r>
              <a:rPr lang="en-US" sz="1200" b="0" i="0" u="none" strike="noStrike" kern="1200" baseline="0" dirty="0" err="1" smtClean="0">
                <a:solidFill>
                  <a:schemeClr val="tx1"/>
                </a:solidFill>
                <a:latin typeface="+mn-lt"/>
                <a:ea typeface="+mn-ea"/>
                <a:cs typeface="+mn-cs"/>
              </a:rPr>
              <a:t>be'ends</a:t>
            </a:r>
            <a:r>
              <a:rPr lang="en-US" sz="1200" b="0" i="0" u="none" strike="noStrike" kern="1200" baseline="0" dirty="0" smtClean="0">
                <a:solidFill>
                  <a:schemeClr val="tx1"/>
                </a:solidFill>
                <a:latin typeface="+mn-lt"/>
                <a:ea typeface="+mn-ea"/>
                <a:cs typeface="+mn-cs"/>
              </a:rPr>
              <a:t> in and of themselves, as they are unlikely to significantly reduce bullying problems.’</a:t>
            </a:r>
          </a:p>
          <a:p>
            <a:r>
              <a:rPr lang="en-US" sz="1200" b="0" i="0" u="none" strike="noStrike" kern="1200" baseline="0" dirty="0" err="1" smtClean="0">
                <a:solidFill>
                  <a:schemeClr val="tx1"/>
                </a:solidFill>
                <a:latin typeface="+mn-lt"/>
                <a:ea typeface="+mn-ea"/>
                <a:cs typeface="+mn-cs"/>
              </a:rPr>
              <a:t>References:'Institute</a:t>
            </a:r>
            <a:r>
              <a:rPr lang="en-US" sz="1200" b="0"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Medice</a:t>
            </a:r>
            <a:r>
              <a:rPr lang="en-US" sz="1200" b="0" i="0" u="none" strike="noStrike" kern="1200" baseline="0" dirty="0" smtClean="0">
                <a:solidFill>
                  <a:schemeClr val="tx1"/>
                </a:solidFill>
                <a:latin typeface="+mn-lt"/>
                <a:ea typeface="+mn-ea"/>
                <a:cs typeface="+mn-cs"/>
              </a:rPr>
              <a:t> and National Research Council (2014)'Limber and Snyder (2006)'</a:t>
            </a:r>
            <a:r>
              <a:rPr lang="en-US" sz="1200" b="0" i="0" u="none" strike="noStrike" kern="1200" baseline="0" dirty="0" err="1" smtClean="0">
                <a:solidFill>
                  <a:schemeClr val="tx1"/>
                </a:solidFill>
                <a:latin typeface="+mn-lt"/>
                <a:ea typeface="+mn-ea"/>
                <a:cs typeface="+mn-cs"/>
              </a:rPr>
              <a:t>Ttofi</a:t>
            </a:r>
            <a:r>
              <a:rPr lang="en-US" sz="1200" b="0" i="0" u="none" strike="noStrike" kern="1200" baseline="0" dirty="0" smtClean="0">
                <a:solidFill>
                  <a:schemeClr val="tx1"/>
                </a:solidFill>
                <a:latin typeface="+mn-lt"/>
                <a:ea typeface="+mn-ea"/>
                <a:cs typeface="+mn-cs"/>
              </a:rPr>
              <a:t> and Farrington (2009, 2011)'</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64</a:t>
            </a:fld>
            <a:endParaRPr lang="en-US"/>
          </a:p>
        </p:txBody>
      </p:sp>
    </p:spTree>
    <p:extLst>
      <p:ext uri="{BB962C8B-B14F-4D97-AF65-F5344CB8AC3E}">
        <p14:creationId xmlns:p14="http://schemas.microsoft.com/office/powerpoint/2010/main" val="1200430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68: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First, in order to reduce bullying and create positive communities where youth feel safe, emotionally secure and connected, it is important to focus on the social climate of the </a:t>
            </a:r>
            <a:r>
              <a:rPr lang="en-US" sz="1200" b="0" i="0" u="none" strike="noStrike" kern="1200" baseline="0" dirty="0" err="1" smtClean="0">
                <a:solidFill>
                  <a:schemeClr val="tx1"/>
                </a:solidFill>
                <a:latin typeface="+mn-lt"/>
                <a:ea typeface="+mn-ea"/>
                <a:cs typeface="+mn-cs"/>
              </a:rPr>
              <a:t>school,'neighborhood</a:t>
            </a:r>
            <a:r>
              <a:rPr lang="en-US" sz="1200" b="0" i="0" u="none" strike="noStrike" kern="1200" baseline="0" dirty="0" smtClean="0">
                <a:solidFill>
                  <a:schemeClr val="tx1"/>
                </a:solidFill>
                <a:latin typeface="+mn-lt"/>
                <a:ea typeface="+mn-ea"/>
                <a:cs typeface="+mn-cs"/>
              </a:rPr>
              <a:t> center, recreation league, or other settings where children and youth gather.'</a:t>
            </a:r>
          </a:p>
          <a:p>
            <a:r>
              <a:rPr lang="en-US" sz="1200" b="0" i="0" u="none" strike="noStrike" kern="1200" baseline="0" dirty="0" smtClean="0">
                <a:solidFill>
                  <a:schemeClr val="tx1"/>
                </a:solidFill>
                <a:latin typeface="+mn-lt"/>
                <a:ea typeface="+mn-ea"/>
                <a:cs typeface="+mn-cs"/>
              </a:rPr>
              <a:t>Research indicates that students feel more connected to schools where they know, care about, </a:t>
            </a:r>
            <a:r>
              <a:rPr lang="en-US" sz="1200" b="0" i="0" u="none" strike="noStrike" kern="1200" baseline="0" dirty="0" err="1" smtClean="0">
                <a:solidFill>
                  <a:schemeClr val="tx1"/>
                </a:solidFill>
                <a:latin typeface="+mn-lt"/>
                <a:ea typeface="+mn-ea"/>
                <a:cs typeface="+mn-cs"/>
              </a:rPr>
              <a:t>and'support</a:t>
            </a:r>
            <a:r>
              <a:rPr lang="en-US" sz="1200" b="0" i="0" u="none" strike="noStrike" kern="1200" baseline="0" dirty="0" smtClean="0">
                <a:solidFill>
                  <a:schemeClr val="tx1"/>
                </a:solidFill>
                <a:latin typeface="+mn-lt"/>
                <a:ea typeface="+mn-ea"/>
                <a:cs typeface="+mn-cs"/>
              </a:rPr>
              <a:t> one another, have common goals, and actively contribute. And where students are </a:t>
            </a:r>
            <a:r>
              <a:rPr lang="en-US" sz="1200" b="0" i="0" u="none" strike="noStrike" kern="1200" baseline="0" dirty="0" err="1" smtClean="0">
                <a:solidFill>
                  <a:schemeClr val="tx1"/>
                </a:solidFill>
                <a:latin typeface="+mn-lt"/>
                <a:ea typeface="+mn-ea"/>
                <a:cs typeface="+mn-cs"/>
              </a:rPr>
              <a:t>more'connected</a:t>
            </a:r>
            <a:r>
              <a:rPr lang="en-US" sz="1200" b="0" i="0" u="none" strike="noStrike" kern="1200" baseline="0" dirty="0" smtClean="0">
                <a:solidFill>
                  <a:schemeClr val="tx1"/>
                </a:solidFill>
                <a:latin typeface="+mn-lt"/>
                <a:ea typeface="+mn-ea"/>
                <a:cs typeface="+mn-cs"/>
              </a:rPr>
              <a:t> to their schools, there is less problem behavior.'</a:t>
            </a:r>
          </a:p>
          <a:p>
            <a:r>
              <a:rPr lang="en-US" sz="1200" b="0" i="0" u="none" strike="noStrike" kern="1200" baseline="0" dirty="0" smtClean="0">
                <a:solidFill>
                  <a:schemeClr val="tx1"/>
                </a:solidFill>
                <a:latin typeface="+mn-lt"/>
                <a:ea typeface="+mn-ea"/>
                <a:cs typeface="+mn-cs"/>
              </a:rPr>
              <a:t>By working together, members of a school or other community organization can change the </a:t>
            </a:r>
            <a:r>
              <a:rPr lang="en-US" sz="1200" b="0" i="0" u="none" strike="noStrike" kern="1200" baseline="0" dirty="0" err="1" smtClean="0">
                <a:solidFill>
                  <a:schemeClr val="tx1"/>
                </a:solidFill>
                <a:latin typeface="+mn-lt"/>
                <a:ea typeface="+mn-ea"/>
                <a:cs typeface="+mn-cs"/>
              </a:rPr>
              <a:t>social'norms</a:t>
            </a:r>
            <a:r>
              <a:rPr lang="en-US" sz="1200" b="0" i="0" u="none" strike="noStrike" kern="1200" baseline="0" dirty="0" smtClean="0">
                <a:solidFill>
                  <a:schemeClr val="tx1"/>
                </a:solidFill>
                <a:latin typeface="+mn-lt"/>
                <a:ea typeface="+mn-ea"/>
                <a:cs typeface="+mn-cs"/>
              </a:rPr>
              <a:t> so that it becomes “uncool” to bully; so that children, youth, and adults notice if children </a:t>
            </a:r>
            <a:r>
              <a:rPr lang="en-US" sz="1200" b="0" i="0" u="none" strike="noStrike" kern="1200" baseline="0" dirty="0" err="1" smtClean="0">
                <a:solidFill>
                  <a:schemeClr val="tx1"/>
                </a:solidFill>
                <a:latin typeface="+mn-lt"/>
                <a:ea typeface="+mn-ea"/>
                <a:cs typeface="+mn-cs"/>
              </a:rPr>
              <a:t>are'being</a:t>
            </a:r>
            <a:r>
              <a:rPr lang="en-US" sz="1200" b="0" i="0" u="none" strike="noStrike" kern="1200" baseline="0" dirty="0" smtClean="0">
                <a:solidFill>
                  <a:schemeClr val="tx1"/>
                </a:solidFill>
                <a:latin typeface="+mn-lt"/>
                <a:ea typeface="+mn-ea"/>
                <a:cs typeface="+mn-cs"/>
              </a:rPr>
              <a:t> left out, made fun of or bullied in other ways; and so that it is expected that students step in to </a:t>
            </a:r>
            <a:r>
              <a:rPr lang="en-US" sz="1200" b="0" i="0" u="none" strike="noStrike" kern="1200" baseline="0" dirty="0" err="1" smtClean="0">
                <a:solidFill>
                  <a:schemeClr val="tx1"/>
                </a:solidFill>
                <a:latin typeface="+mn-lt"/>
                <a:ea typeface="+mn-ea"/>
                <a:cs typeface="+mn-cs"/>
              </a:rPr>
              <a:t>be'a</a:t>
            </a:r>
            <a:r>
              <a:rPr lang="en-US" sz="1200" b="0" i="0" u="none" strike="noStrike" kern="1200" baseline="0" dirty="0" smtClean="0">
                <a:solidFill>
                  <a:schemeClr val="tx1"/>
                </a:solidFill>
                <a:latin typeface="+mn-lt"/>
                <a:ea typeface="+mn-ea"/>
                <a:cs typeface="+mn-cs"/>
              </a:rPr>
              <a:t> friend or to help out in other ways if someone is bullied.'</a:t>
            </a:r>
          </a:p>
          <a:p>
            <a:r>
              <a:rPr lang="en-US" sz="1200" b="0" i="0" u="none" strike="noStrike" kern="1200" baseline="0" dirty="0" smtClean="0">
                <a:solidFill>
                  <a:schemeClr val="tx1"/>
                </a:solidFill>
                <a:latin typeface="+mn-lt"/>
                <a:ea typeface="+mn-ea"/>
                <a:cs typeface="+mn-cs"/>
              </a:rPr>
              <a:t>Changing these norms takes commitment, time and effort on everyone’s part–parents and guardians, teachers, counselors, coaches, school resource officers, bus drivers, administrators, and of course </a:t>
            </a:r>
            <a:r>
              <a:rPr lang="en-US" sz="1200" b="0" i="0" u="none" strike="noStrike" kern="1200" baseline="0" dirty="0" err="1" smtClean="0">
                <a:solidFill>
                  <a:schemeClr val="tx1"/>
                </a:solidFill>
                <a:latin typeface="+mn-lt"/>
                <a:ea typeface="+mn-ea"/>
                <a:cs typeface="+mn-cs"/>
              </a:rPr>
              <a:t>youth'themselves</a:t>
            </a:r>
            <a:r>
              <a:rPr lang="en-US" sz="1200" b="0" i="0" u="none" strike="noStrike" kern="1200" baseline="0" dirty="0" smtClean="0">
                <a:solidFill>
                  <a:schemeClr val="tx1"/>
                </a:solidFill>
                <a:latin typeface="+mn-lt"/>
                <a:ea typeface="+mn-ea"/>
                <a:cs typeface="+mn-cs"/>
              </a:rPr>
              <a:t>. But it can have significant effects on behavior.'</a:t>
            </a:r>
          </a:p>
          <a:p>
            <a:r>
              <a:rPr lang="en-US" sz="1200" b="0" i="0" u="none" strike="noStrike" kern="1200" baseline="0" dirty="0" smtClean="0">
                <a:solidFill>
                  <a:schemeClr val="tx1"/>
                </a:solidFill>
                <a:latin typeface="+mn-lt"/>
                <a:ea typeface="+mn-ea"/>
                <a:cs typeface="+mn-cs"/>
              </a:rPr>
              <a:t>Bullying also tends to thrive in locations where adults are not present or are not “intentionally” </a:t>
            </a:r>
            <a:r>
              <a:rPr lang="en-US" sz="1200" b="0" i="0" u="none" strike="noStrike" kern="1200" baseline="0" dirty="0" err="1" smtClean="0">
                <a:solidFill>
                  <a:schemeClr val="tx1"/>
                </a:solidFill>
                <a:latin typeface="+mn-lt"/>
                <a:ea typeface="+mn-ea"/>
                <a:cs typeface="+mn-cs"/>
              </a:rPr>
              <a:t>looking'out</a:t>
            </a:r>
            <a:r>
              <a:rPr lang="en-US" sz="1200" b="0" i="0" u="none" strike="noStrike" kern="1200" baseline="0" dirty="0" smtClean="0">
                <a:solidFill>
                  <a:schemeClr val="tx1"/>
                </a:solidFill>
                <a:latin typeface="+mn-lt"/>
                <a:ea typeface="+mn-ea"/>
                <a:cs typeface="+mn-cs"/>
              </a:rPr>
              <a:t> for it. All adults should be vigilant for signs of bullying and investigate whenever bullying </a:t>
            </a:r>
            <a:r>
              <a:rPr lang="en-US" sz="1200" b="0" i="0" u="none" strike="noStrike" kern="1200" baseline="0" dirty="0" err="1" smtClean="0">
                <a:solidFill>
                  <a:schemeClr val="tx1"/>
                </a:solidFill>
                <a:latin typeface="+mn-lt"/>
                <a:ea typeface="+mn-ea"/>
                <a:cs typeface="+mn-cs"/>
              </a:rPr>
              <a:t>is'suspected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Local data collection can help to identify “hot spots” where bullying is most likely to occur and can </a:t>
            </a:r>
            <a:r>
              <a:rPr lang="en-US" sz="1200" b="0" i="0" u="none" strike="noStrike" kern="1200" baseline="0" dirty="0" err="1" smtClean="0">
                <a:solidFill>
                  <a:schemeClr val="tx1"/>
                </a:solidFill>
                <a:latin typeface="+mn-lt"/>
                <a:ea typeface="+mn-ea"/>
                <a:cs typeface="+mn-cs"/>
              </a:rPr>
              <a:t>help'focus</a:t>
            </a:r>
            <a:r>
              <a:rPr lang="en-US" sz="1200" b="0" i="0" u="none" strike="noStrike" kern="1200" baseline="0" dirty="0" smtClean="0">
                <a:solidFill>
                  <a:schemeClr val="tx1"/>
                </a:solidFill>
                <a:latin typeface="+mn-lt"/>
                <a:ea typeface="+mn-ea"/>
                <a:cs typeface="+mn-cs"/>
              </a:rPr>
              <a:t> supervision efforts.'</a:t>
            </a:r>
          </a:p>
          <a:p>
            <a:r>
              <a:rPr lang="en-US" sz="1200" b="0" i="0" u="none" strike="noStrike" kern="1200" baseline="0" dirty="0" err="1" smtClean="0">
                <a:solidFill>
                  <a:schemeClr val="tx1"/>
                </a:solidFill>
                <a:latin typeface="+mn-lt"/>
                <a:ea typeface="+mn-ea"/>
                <a:cs typeface="+mn-cs"/>
              </a:rPr>
              <a:t>References:'Gregory</a:t>
            </a:r>
            <a:r>
              <a:rPr lang="en-US" sz="1200" b="0" i="0" u="none" strike="noStrike" kern="1200" baseline="0" dirty="0" smtClean="0">
                <a:solidFill>
                  <a:schemeClr val="tx1"/>
                </a:solidFill>
                <a:latin typeface="+mn-lt"/>
                <a:ea typeface="+mn-ea"/>
                <a:cs typeface="+mn-cs"/>
              </a:rPr>
              <a:t>, Cornell, Fan, </a:t>
            </a:r>
            <a:r>
              <a:rPr lang="en-US" sz="1200" b="0" i="0" u="none" strike="noStrike" kern="1200" baseline="0" dirty="0" err="1" smtClean="0">
                <a:solidFill>
                  <a:schemeClr val="tx1"/>
                </a:solidFill>
                <a:latin typeface="+mn-lt"/>
                <a:ea typeface="+mn-ea"/>
                <a:cs typeface="+mn-cs"/>
              </a:rPr>
              <a:t>Sheras</a:t>
            </a:r>
            <a:r>
              <a:rPr lang="en-US" sz="1200" b="0" i="0" u="none" strike="noStrike" kern="1200" baseline="0" dirty="0" smtClean="0">
                <a:solidFill>
                  <a:schemeClr val="tx1"/>
                </a:solidFill>
                <a:latin typeface="+mn-lt"/>
                <a:ea typeface="+mn-ea"/>
                <a:cs typeface="+mn-cs"/>
              </a:rPr>
              <a:t>, and Shih (2010)'Hargreaves, Earl, and Ryan (1996)'IOM (Institute of Medicine) and NRC (National Research Council) (2014)'</a:t>
            </a:r>
            <a:r>
              <a:rPr lang="en-US" sz="1200" b="0" i="0" u="none" strike="noStrike" kern="1200" baseline="0" dirty="0" err="1" smtClean="0">
                <a:solidFill>
                  <a:schemeClr val="tx1"/>
                </a:solidFill>
                <a:latin typeface="+mn-lt"/>
                <a:ea typeface="+mn-ea"/>
                <a:cs typeface="+mn-cs"/>
              </a:rPr>
              <a:t>Mulvey</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Cauffman</a:t>
            </a:r>
            <a:r>
              <a:rPr lang="en-US" sz="1200" b="0" i="0" u="none" strike="noStrike" kern="1200" baseline="0" dirty="0" smtClean="0">
                <a:solidFill>
                  <a:schemeClr val="tx1"/>
                </a:solidFill>
                <a:latin typeface="+mn-lt"/>
                <a:ea typeface="+mn-ea"/>
                <a:cs typeface="+mn-cs"/>
              </a:rPr>
              <a:t> (2001)'</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and Limber (2010)'Payne, </a:t>
            </a:r>
            <a:r>
              <a:rPr lang="en-US" sz="1200" b="0" i="0" u="none" strike="noStrike" kern="1200" baseline="0" dirty="0" err="1" smtClean="0">
                <a:solidFill>
                  <a:schemeClr val="tx1"/>
                </a:solidFill>
                <a:latin typeface="+mn-lt"/>
                <a:ea typeface="+mn-ea"/>
                <a:cs typeface="+mn-cs"/>
              </a:rPr>
              <a:t>Gottfredson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Gottfredson</a:t>
            </a:r>
            <a:r>
              <a:rPr lang="en-US" sz="1200" b="0" i="0" u="none" strike="noStrike" kern="1200" baseline="0" dirty="0" smtClean="0">
                <a:solidFill>
                  <a:schemeClr val="tx1"/>
                </a:solidFill>
                <a:latin typeface="+mn-lt"/>
                <a:ea typeface="+mn-ea"/>
                <a:cs typeface="+mn-cs"/>
              </a:rPr>
              <a:t> (2003)'Swearer et al. (2010)'</a:t>
            </a:r>
            <a:r>
              <a:rPr lang="en-US" sz="1200" b="0" i="0" u="none" strike="noStrike" kern="1200" baseline="0" dirty="0" err="1" smtClean="0">
                <a:solidFill>
                  <a:schemeClr val="tx1"/>
                </a:solidFill>
                <a:latin typeface="+mn-lt"/>
                <a:ea typeface="+mn-ea"/>
                <a:cs typeface="+mn-cs"/>
              </a:rPr>
              <a:t>Ttofi</a:t>
            </a:r>
            <a:r>
              <a:rPr lang="en-US" sz="1200" b="0" i="0" u="none" strike="noStrike" kern="1200" baseline="0" dirty="0" smtClean="0">
                <a:solidFill>
                  <a:schemeClr val="tx1"/>
                </a:solidFill>
                <a:latin typeface="+mn-lt"/>
                <a:ea typeface="+mn-ea"/>
                <a:cs typeface="+mn-cs"/>
              </a:rPr>
              <a:t> and Farrington (2009)'</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68</a:t>
            </a:fld>
            <a:endParaRPr lang="en-US"/>
          </a:p>
        </p:txBody>
      </p:sp>
    </p:spTree>
    <p:extLst>
      <p:ext uri="{BB962C8B-B14F-4D97-AF65-F5344CB8AC3E}">
        <p14:creationId xmlns:p14="http://schemas.microsoft.com/office/powerpoint/2010/main" val="18832493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69: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Adults are not always very good at estimating the nature and prevalence of bullying. Research has found, for example, that teachers and other staff are often surprised by students' reports about how often they're bullied or how often they witness bullying, the forms it takes, and even the hotspots where bullying may occur. </a:t>
            </a:r>
          </a:p>
          <a:p>
            <a:r>
              <a:rPr lang="en-US" sz="1200" b="0" i="0" u="none" strike="noStrike" kern="1200" baseline="0" dirty="0" smtClean="0">
                <a:solidFill>
                  <a:schemeClr val="tx1"/>
                </a:solidFill>
                <a:latin typeface="+mn-lt"/>
                <a:ea typeface="+mn-ea"/>
                <a:cs typeface="+mn-cs"/>
              </a:rPr>
              <a:t>This is why the second best practice is focused on conducting community-wide assessments. These kinds of assessments can help leaders understand the need for training and how to tailor training and bullying prevention strategies to the needs of schools and programs. Also, doing the assessment process helps to provide a baseline so that leaders can measure progress in reducing bullying over time. </a:t>
            </a:r>
          </a:p>
          <a:p>
            <a:r>
              <a:rPr lang="en-US" sz="1200" b="0" i="0" u="none" strike="noStrike" kern="1200" baseline="0" dirty="0" smtClean="0">
                <a:solidFill>
                  <a:schemeClr val="tx1"/>
                </a:solidFill>
                <a:latin typeface="+mn-lt"/>
                <a:ea typeface="+mn-ea"/>
                <a:cs typeface="+mn-cs"/>
              </a:rPr>
              <a:t>There are various sources of information on the prevalence of bullying in schools and of youth violence in communities, including state and regional data from the Youth Risk Behavior Survey.  We supply you with the box out bullying school climate assessment.  Also available is the Landscape Assessment (listed here).  Also listed here are two online resources with information about surveys that may be administered to assess bullying and school climate in schools and communities: </a:t>
            </a:r>
          </a:p>
          <a:p>
            <a:r>
              <a:rPr lang="en-US" sz="1200" b="0" i="0" u="none" strike="noStrike" kern="1200" baseline="0" dirty="0" smtClean="0">
                <a:solidFill>
                  <a:schemeClr val="tx1"/>
                </a:solidFill>
                <a:latin typeface="+mn-lt"/>
                <a:ea typeface="+mn-ea"/>
                <a:cs typeface="+mn-cs"/>
              </a:rPr>
              <a:t>One is a compendium of assessment tools on bullying, published by the Centers for Disease Control and Prevention (CDC) </a:t>
            </a:r>
          </a:p>
          <a:p>
            <a:r>
              <a:rPr lang="en-US" sz="1200" b="0" i="0" u="none" strike="noStrike" kern="1200" baseline="0" dirty="0" smtClean="0">
                <a:solidFill>
                  <a:schemeClr val="tx1"/>
                </a:solidFill>
                <a:latin typeface="+mn-lt"/>
                <a:ea typeface="+mn-ea"/>
                <a:cs typeface="+mn-cs"/>
              </a:rPr>
              <a:t>The second is the School Climate Survey Compendium, a listing of valid and reliable surveys, assessments, and scales of school climate, published by the National Center on Safe Supportive Learning Environments (NCSSL). </a:t>
            </a:r>
          </a:p>
          <a:p>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69</a:t>
            </a:fld>
            <a:endParaRPr lang="en-US"/>
          </a:p>
        </p:txBody>
      </p:sp>
    </p:spTree>
    <p:extLst>
      <p:ext uri="{BB962C8B-B14F-4D97-AF65-F5344CB8AC3E}">
        <p14:creationId xmlns:p14="http://schemas.microsoft.com/office/powerpoint/2010/main" val="27678994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Notes for Slide 70: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Effective bullying prevention requires the early and enthusiastic support from school leaders, but these efforts should not be the responsibility of a single administrator, counselor, or case-manager at a school, after-school, or recreation center. Effective bullying prevention requires buy-in from a majority of the staff and from parents and guardians. </a:t>
            </a:r>
          </a:p>
          <a:p>
            <a:r>
              <a:rPr lang="en-US" sz="1200" b="0" i="0" u="none" strike="noStrike" kern="1200" baseline="0" dirty="0" smtClean="0">
                <a:solidFill>
                  <a:schemeClr val="tx1"/>
                </a:solidFill>
                <a:latin typeface="+mn-lt"/>
                <a:ea typeface="+mn-ea"/>
                <a:cs typeface="+mn-cs"/>
              </a:rPr>
              <a:t>Applying these same lessons to community prevention efforts means reaching out and getting commitments from leaders and professionals throughout the community. </a:t>
            </a:r>
          </a:p>
          <a:p>
            <a:r>
              <a:rPr lang="en-US" sz="1200" b="0" i="0" u="none" strike="noStrike" kern="1200" baseline="0" dirty="0" smtClean="0">
                <a:solidFill>
                  <a:schemeClr val="tx1"/>
                </a:solidFill>
                <a:latin typeface="+mn-lt"/>
                <a:ea typeface="+mn-ea"/>
                <a:cs typeface="+mn-cs"/>
              </a:rPr>
              <a:t>The Action Planning Matrix, which is part of the Community Toolkit and is available in the Training Center section of </a:t>
            </a:r>
            <a:r>
              <a:rPr lang="en-US" sz="1200" b="0" i="0" u="none" strike="noStrike" kern="1200" baseline="0" dirty="0" err="1" smtClean="0">
                <a:solidFill>
                  <a:schemeClr val="tx1"/>
                </a:solidFill>
                <a:latin typeface="+mn-lt"/>
                <a:ea typeface="+mn-ea"/>
                <a:cs typeface="+mn-cs"/>
              </a:rPr>
              <a:t>boxoutbullying.com</a:t>
            </a:r>
            <a:r>
              <a:rPr lang="en-US" sz="1200" b="0" i="0" u="none" strike="noStrike" kern="1200" baseline="0" dirty="0" smtClean="0">
                <a:solidFill>
                  <a:schemeClr val="tx1"/>
                </a:solidFill>
                <a:latin typeface="+mn-lt"/>
                <a:ea typeface="+mn-ea"/>
                <a:cs typeface="+mn-cs"/>
              </a:rPr>
              <a:t> has a list of potential stakeholder groups, along with relevant user guides to help in reaching out and informing these leaders and professionals about roles they can take in bullying prevention.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70</a:t>
            </a:fld>
            <a:endParaRPr lang="en-US"/>
          </a:p>
        </p:txBody>
      </p:sp>
    </p:spTree>
    <p:extLst>
      <p:ext uri="{BB962C8B-B14F-4D97-AF65-F5344CB8AC3E}">
        <p14:creationId xmlns:p14="http://schemas.microsoft.com/office/powerpoint/2010/main" val="23642639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71: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 course, many schools (and other settings where children and youth gather) are working hard not only to address bullying, but also to address and prevent other social and emotional problems. Coordinating when and where appropriate, integrating prevention efforts has been shown to consistently re-enforce messages and ensure that time, energy, and resources are being well spent. </a:t>
            </a:r>
          </a:p>
          <a:p>
            <a:r>
              <a:rPr lang="en-US" sz="1200" b="0" i="0" u="none" strike="noStrike" kern="1200" baseline="0" dirty="0" smtClean="0">
                <a:solidFill>
                  <a:schemeClr val="tx1"/>
                </a:solidFill>
                <a:latin typeface="+mn-lt"/>
                <a:ea typeface="+mn-ea"/>
                <a:cs typeface="+mn-cs"/>
              </a:rPr>
              <a:t>A coordinating group or committee can help to combine, coordinate, or adopt prevention strategies. For example: </a:t>
            </a:r>
          </a:p>
          <a:p>
            <a:r>
              <a:rPr lang="en-US" sz="1200" b="0" i="0" u="none" strike="noStrike" kern="1200" baseline="0" dirty="0" smtClean="0">
                <a:solidFill>
                  <a:schemeClr val="tx1"/>
                </a:solidFill>
                <a:latin typeface="+mn-lt"/>
                <a:ea typeface="+mn-ea"/>
                <a:cs typeface="+mn-cs"/>
              </a:rPr>
              <a:t>School-wide efforts to prevent bullying and violence are more effective when coordinated by safety or planning groups that represent the entire staff, parents, community volunteers and youth leaders. </a:t>
            </a:r>
          </a:p>
          <a:p>
            <a:r>
              <a:rPr lang="en-US" sz="1200" b="0" i="0" u="none" strike="noStrike" kern="1200" baseline="0" dirty="0" smtClean="0">
                <a:solidFill>
                  <a:schemeClr val="tx1"/>
                </a:solidFill>
                <a:latin typeface="+mn-lt"/>
                <a:ea typeface="+mn-ea"/>
                <a:cs typeface="+mn-cs"/>
              </a:rPr>
              <a:t>A community coordinating team may include a variety of partners across many disciplines and service sectors (e.g. health and mental health professionals, educators, law enforcement and juvenile justice officers, etc.). </a:t>
            </a:r>
          </a:p>
          <a:p>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71</a:t>
            </a:fld>
            <a:endParaRPr lang="en-US"/>
          </a:p>
        </p:txBody>
      </p:sp>
    </p:spTree>
    <p:extLst>
      <p:ext uri="{BB962C8B-B14F-4D97-AF65-F5344CB8AC3E}">
        <p14:creationId xmlns:p14="http://schemas.microsoft.com/office/powerpoint/2010/main" val="428301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NEW TALKING POINT: </a:t>
            </a:r>
            <a:r>
              <a:rPr lang="en-US" sz="1200" b="0" i="0" u="none" strike="noStrike" kern="1200" baseline="0" dirty="0" smtClean="0">
                <a:solidFill>
                  <a:schemeClr val="tx1"/>
                </a:solidFill>
                <a:latin typeface="+mn-lt"/>
                <a:ea typeface="+mn-ea"/>
                <a:cs typeface="+mn-cs"/>
              </a:rPr>
              <a:t>THIS COURSE FOCUSES ON PREVENTION MORE THAN INTERVENTION, SO WE WILL NOT SPEND A LOT OF TIME ON WHAT TO DO IF BULLYING OCCURS, OR CASE STUDIES, </a:t>
            </a:r>
          </a:p>
          <a:p>
            <a:r>
              <a:rPr lang="en-US" sz="1200" b="0" i="0" u="none" strike="noStrike" kern="1200" baseline="0" dirty="0" smtClean="0">
                <a:solidFill>
                  <a:schemeClr val="tx1"/>
                </a:solidFill>
                <a:latin typeface="+mn-lt"/>
                <a:ea typeface="+mn-ea"/>
                <a:cs typeface="+mn-cs"/>
              </a:rPr>
              <a:t>Describe the potentially harmful bullying prevention strategies and the rationale for avoiding them </a:t>
            </a:r>
          </a:p>
          <a:p>
            <a:r>
              <a:rPr lang="en-US" sz="1200" b="0" i="0" u="none" strike="noStrike" kern="1200" baseline="0" dirty="0" smtClean="0">
                <a:solidFill>
                  <a:schemeClr val="tx1"/>
                </a:solidFill>
                <a:latin typeface="+mn-lt"/>
                <a:ea typeface="+mn-ea"/>
                <a:cs typeface="+mn-cs"/>
              </a:rPr>
              <a:t>Identify key stakeholders for a community-level bullying prevention initiative </a:t>
            </a:r>
          </a:p>
          <a:p>
            <a:r>
              <a:rPr lang="en-US" sz="1200" b="0" i="0" u="none" strike="noStrike" kern="1200" baseline="0" dirty="0" smtClean="0">
                <a:solidFill>
                  <a:schemeClr val="tx1"/>
                </a:solidFill>
                <a:latin typeface="+mn-lt"/>
                <a:ea typeface="+mn-ea"/>
                <a:cs typeface="+mn-cs"/>
              </a:rPr>
              <a:t>Identify specific pathways for translating bullying prevention best practices into policy and practice </a:t>
            </a:r>
          </a:p>
          <a:p>
            <a:r>
              <a:rPr lang="en-US" sz="1200" b="0" i="0" u="none" strike="noStrike" kern="1200" baseline="0" dirty="0" smtClean="0">
                <a:solidFill>
                  <a:schemeClr val="tx1"/>
                </a:solidFill>
                <a:latin typeface="+mn-lt"/>
                <a:ea typeface="+mn-ea"/>
                <a:cs typeface="+mn-cs"/>
              </a:rPr>
              <a:t>Organize a community event to catalyze bullying prevention action planning at the local level </a:t>
            </a:r>
          </a:p>
          <a:p>
            <a:r>
              <a:rPr lang="en-US" sz="1200" b="0" i="0" u="none" strike="noStrike" kern="1200" baseline="0" dirty="0" smtClean="0">
                <a:solidFill>
                  <a:schemeClr val="tx1"/>
                </a:solidFill>
                <a:latin typeface="+mn-lt"/>
                <a:ea typeface="+mn-ea"/>
                <a:cs typeface="+mn-cs"/>
              </a:rPr>
              <a:t>Access free resources to support community bullying prevention efforts </a:t>
            </a:r>
          </a:p>
          <a:p>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a:t>
            </a:fld>
            <a:endParaRPr lang="en-US"/>
          </a:p>
        </p:txBody>
      </p:sp>
    </p:spTree>
    <p:extLst>
      <p:ext uri="{BB962C8B-B14F-4D97-AF65-F5344CB8AC3E}">
        <p14:creationId xmlns:p14="http://schemas.microsoft.com/office/powerpoint/2010/main" val="3136109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72: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Part of coordinating and integrating these efforts is having a diverse group of stakeholders that represent the many corners that bullying can touch. Your coordinating group should not be limited to parents and school officials but also members of the community who may not have direct contact with bullying or students but could have influence in your prevention efforts such as law enforcement officials or elected officials.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72</a:t>
            </a:fld>
            <a:endParaRPr lang="en-US"/>
          </a:p>
        </p:txBody>
      </p:sp>
    </p:spTree>
    <p:extLst>
      <p:ext uri="{BB962C8B-B14F-4D97-AF65-F5344CB8AC3E}">
        <p14:creationId xmlns:p14="http://schemas.microsoft.com/office/powerpoint/2010/main" val="585555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73: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Action Planning Matrix, on </a:t>
            </a:r>
            <a:r>
              <a:rPr lang="en-US" sz="1200" b="0" i="0" u="none" strike="noStrike" kern="1200" baseline="0" dirty="0" err="1" smtClean="0">
                <a:solidFill>
                  <a:schemeClr val="tx1"/>
                </a:solidFill>
                <a:latin typeface="+mn-lt"/>
                <a:ea typeface="+mn-ea"/>
                <a:cs typeface="+mn-cs"/>
              </a:rPr>
              <a:t>boxoutbullying.com</a:t>
            </a:r>
            <a:r>
              <a:rPr lang="en-US" sz="1200" b="0" i="0" u="none" strike="noStrike" kern="1200" baseline="0" dirty="0" smtClean="0">
                <a:solidFill>
                  <a:schemeClr val="tx1"/>
                </a:solidFill>
                <a:latin typeface="+mn-lt"/>
                <a:ea typeface="+mn-ea"/>
                <a:cs typeface="+mn-cs"/>
              </a:rPr>
              <a:t> includes the action steps that various individuals and organizations can take to address bullying in their communities </a:t>
            </a:r>
          </a:p>
          <a:p>
            <a:r>
              <a:rPr lang="en-US" sz="1200" b="0" i="0" u="none" strike="noStrike" kern="1200" baseline="0" dirty="0" smtClean="0">
                <a:solidFill>
                  <a:schemeClr val="tx1"/>
                </a:solidFill>
                <a:latin typeface="+mn-lt"/>
                <a:ea typeface="+mn-ea"/>
                <a:cs typeface="+mn-cs"/>
              </a:rPr>
              <a:t>Action steps are divided into two categories: </a:t>
            </a:r>
          </a:p>
          <a:p>
            <a:r>
              <a:rPr lang="en-US" sz="1200" b="0" i="0" u="none" strike="noStrike" kern="1200" baseline="0" dirty="0" smtClean="0">
                <a:solidFill>
                  <a:schemeClr val="tx1"/>
                </a:solidFill>
                <a:latin typeface="+mn-lt"/>
                <a:ea typeface="+mn-ea"/>
                <a:cs typeface="+mn-cs"/>
              </a:rPr>
              <a:t>Awareness Raising: Steps to raise awareness about the impact of bullying and best practices </a:t>
            </a:r>
          </a:p>
          <a:p>
            <a:r>
              <a:rPr lang="en-US" sz="1200" b="0" i="0" u="none" strike="noStrike" kern="1200" baseline="0" dirty="0" smtClean="0">
                <a:solidFill>
                  <a:schemeClr val="tx1"/>
                </a:solidFill>
                <a:latin typeface="+mn-lt"/>
                <a:ea typeface="+mn-ea"/>
                <a:cs typeface="+mn-cs"/>
              </a:rPr>
              <a:t>Prevention and Response: Steps to take action through prevention and response methods </a:t>
            </a:r>
          </a:p>
          <a:p>
            <a:r>
              <a:rPr lang="en-US" sz="1200" b="0" i="0" u="none" strike="noStrike" kern="1200" baseline="0" dirty="0" smtClean="0">
                <a:solidFill>
                  <a:schemeClr val="tx1"/>
                </a:solidFill>
                <a:latin typeface="+mn-lt"/>
                <a:ea typeface="+mn-ea"/>
                <a:cs typeface="+mn-cs"/>
              </a:rPr>
              <a:t>Examples of awareness raising activities include: </a:t>
            </a:r>
          </a:p>
          <a:p>
            <a:r>
              <a:rPr lang="en-US" sz="1200" b="0" i="0" u="none" strike="noStrike" kern="1200" baseline="0" dirty="0" smtClean="0">
                <a:solidFill>
                  <a:schemeClr val="tx1"/>
                </a:solidFill>
                <a:latin typeface="+mn-lt"/>
                <a:ea typeface="+mn-ea"/>
                <a:cs typeface="+mn-cs"/>
              </a:rPr>
              <a:t>Holding an anti-bullying day in schools </a:t>
            </a:r>
          </a:p>
          <a:p>
            <a:r>
              <a:rPr lang="en-US" sz="1200" b="0" i="0" u="none" strike="noStrike" kern="1200" baseline="0" dirty="0" smtClean="0">
                <a:solidFill>
                  <a:schemeClr val="tx1"/>
                </a:solidFill>
                <a:latin typeface="+mn-lt"/>
                <a:ea typeface="+mn-ea"/>
                <a:cs typeface="+mn-cs"/>
              </a:rPr>
              <a:t>Creating a local fund for businesses to support bullying prevention </a:t>
            </a:r>
          </a:p>
          <a:p>
            <a:r>
              <a:rPr lang="en-US" sz="1200" b="0" i="0" u="none" strike="noStrike" kern="1200" baseline="0" dirty="0" smtClean="0">
                <a:solidFill>
                  <a:schemeClr val="tx1"/>
                </a:solidFill>
                <a:latin typeface="+mn-lt"/>
                <a:ea typeface="+mn-ea"/>
                <a:cs typeface="+mn-cs"/>
              </a:rPr>
              <a:t>Creating a community newsletter </a:t>
            </a:r>
          </a:p>
          <a:p>
            <a:r>
              <a:rPr lang="en-US" sz="1200" b="0" i="0" u="none" strike="noStrike" kern="1200" baseline="0" dirty="0" smtClean="0">
                <a:solidFill>
                  <a:schemeClr val="tx1"/>
                </a:solidFill>
                <a:latin typeface="+mn-lt"/>
                <a:ea typeface="+mn-ea"/>
                <a:cs typeface="+mn-cs"/>
              </a:rPr>
              <a:t>Providing information on state/local bullying laws </a:t>
            </a:r>
          </a:p>
          <a:p>
            <a:r>
              <a:rPr lang="en-US" sz="1200" b="0" i="0" u="none" strike="noStrike" kern="1200" baseline="0" dirty="0" smtClean="0">
                <a:solidFill>
                  <a:schemeClr val="tx1"/>
                </a:solidFill>
                <a:latin typeface="+mn-lt"/>
                <a:ea typeface="+mn-ea"/>
                <a:cs typeface="+mn-cs"/>
              </a:rPr>
              <a:t>Creating an interfaith alliance </a:t>
            </a:r>
          </a:p>
          <a:p>
            <a:r>
              <a:rPr lang="en-US" sz="1200" b="0" i="0" u="none" strike="noStrike" kern="1200" baseline="0" dirty="0" smtClean="0">
                <a:solidFill>
                  <a:schemeClr val="tx1"/>
                </a:solidFill>
                <a:latin typeface="+mn-lt"/>
                <a:ea typeface="+mn-ea"/>
                <a:cs typeface="+mn-cs"/>
              </a:rPr>
              <a:t>Hosting a town hall or community event </a:t>
            </a:r>
          </a:p>
          <a:p>
            <a:r>
              <a:rPr lang="en-US" sz="1200" b="0" i="0" u="none" strike="noStrike" kern="1200" baseline="0" dirty="0" smtClean="0">
                <a:solidFill>
                  <a:schemeClr val="tx1"/>
                </a:solidFill>
                <a:latin typeface="+mn-lt"/>
                <a:ea typeface="+mn-ea"/>
                <a:cs typeface="+mn-cs"/>
              </a:rPr>
              <a:t>Submitting op-eds and letters to the editor to local media </a:t>
            </a:r>
          </a:p>
          <a:p>
            <a:r>
              <a:rPr lang="en-US" sz="1200" b="0" i="0" u="none" strike="noStrike" kern="1200" baseline="0" dirty="0" smtClean="0">
                <a:solidFill>
                  <a:schemeClr val="tx1"/>
                </a:solidFill>
                <a:latin typeface="+mn-lt"/>
                <a:ea typeface="+mn-ea"/>
                <a:cs typeface="+mn-cs"/>
              </a:rPr>
              <a:t>Helping youth develop a media campaign </a:t>
            </a:r>
          </a:p>
          <a:p>
            <a:r>
              <a:rPr lang="en-US" sz="1200" b="0" i="0" u="none" strike="noStrike" kern="1200" baseline="0" dirty="0" smtClean="0">
                <a:solidFill>
                  <a:schemeClr val="tx1"/>
                </a:solidFill>
                <a:latin typeface="+mn-lt"/>
                <a:ea typeface="+mn-ea"/>
                <a:cs typeface="+mn-cs"/>
              </a:rPr>
              <a:t>Holding a PSA contest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Examples of prevention and response steps include: </a:t>
            </a:r>
          </a:p>
          <a:p>
            <a:r>
              <a:rPr lang="en-US" sz="1200" b="0" i="0" u="none" strike="noStrike" kern="1200" baseline="0" dirty="0" smtClean="0">
                <a:solidFill>
                  <a:schemeClr val="tx1"/>
                </a:solidFill>
                <a:latin typeface="+mn-lt"/>
                <a:ea typeface="+mn-ea"/>
                <a:cs typeface="+mn-cs"/>
              </a:rPr>
              <a:t>Developing a taskforce to assess bullying in schools </a:t>
            </a:r>
          </a:p>
          <a:p>
            <a:r>
              <a:rPr lang="en-US" sz="1200" b="0" i="0" u="none" strike="noStrike" kern="1200" baseline="0" dirty="0" smtClean="0">
                <a:solidFill>
                  <a:schemeClr val="tx1"/>
                </a:solidFill>
                <a:latin typeface="+mn-lt"/>
                <a:ea typeface="+mn-ea"/>
                <a:cs typeface="+mn-cs"/>
              </a:rPr>
              <a:t>Conducting team building exercises with youth </a:t>
            </a:r>
          </a:p>
          <a:p>
            <a:r>
              <a:rPr lang="en-US" sz="1200" b="0" i="0" u="none" strike="noStrike" kern="1200" baseline="0" dirty="0" smtClean="0">
                <a:solidFill>
                  <a:schemeClr val="tx1"/>
                </a:solidFill>
                <a:latin typeface="+mn-lt"/>
                <a:ea typeface="+mn-ea"/>
                <a:cs typeface="+mn-cs"/>
              </a:rPr>
              <a:t>Creating a safety plan for children who are bullied </a:t>
            </a:r>
          </a:p>
          <a:p>
            <a:r>
              <a:rPr lang="en-US" sz="1200" b="0" i="0" u="none" strike="noStrike" kern="1200" baseline="0" dirty="0" smtClean="0">
                <a:solidFill>
                  <a:schemeClr val="tx1"/>
                </a:solidFill>
                <a:latin typeface="+mn-lt"/>
                <a:ea typeface="+mn-ea"/>
                <a:cs typeface="+mn-cs"/>
              </a:rPr>
              <a:t>Developing screening processes to promote early detection and response </a:t>
            </a:r>
          </a:p>
          <a:p>
            <a:r>
              <a:rPr lang="en-US" sz="1200" b="0" i="0" u="none" strike="noStrike" kern="1200" baseline="0" dirty="0" smtClean="0">
                <a:solidFill>
                  <a:schemeClr val="tx1"/>
                </a:solidFill>
                <a:latin typeface="+mn-lt"/>
                <a:ea typeface="+mn-ea"/>
                <a:cs typeface="+mn-cs"/>
              </a:rPr>
              <a:t>Training adults on gathering and using bullying data </a:t>
            </a:r>
          </a:p>
          <a:p>
            <a:r>
              <a:rPr lang="en-US" sz="1200" b="0" i="0" u="none" strike="noStrike" kern="1200" baseline="0" dirty="0" smtClean="0">
                <a:solidFill>
                  <a:schemeClr val="tx1"/>
                </a:solidFill>
                <a:latin typeface="+mn-lt"/>
                <a:ea typeface="+mn-ea"/>
                <a:cs typeface="+mn-cs"/>
              </a:rPr>
              <a:t>Developing a follow-up procedure to monitor youth who have been bullied </a:t>
            </a:r>
          </a:p>
          <a:p>
            <a:r>
              <a:rPr lang="en-US" sz="1200" b="0" i="0" u="none" strike="noStrike" kern="1200" baseline="0" dirty="0" smtClean="0">
                <a:solidFill>
                  <a:schemeClr val="tx1"/>
                </a:solidFill>
                <a:latin typeface="+mn-lt"/>
                <a:ea typeface="+mn-ea"/>
                <a:cs typeface="+mn-cs"/>
              </a:rPr>
              <a:t>Establishing in-school committees </a:t>
            </a:r>
          </a:p>
          <a:p>
            <a:r>
              <a:rPr lang="en-US" sz="1200" b="0" i="0" u="none" strike="noStrike" kern="1200" baseline="0" dirty="0" smtClean="0">
                <a:solidFill>
                  <a:schemeClr val="tx1"/>
                </a:solidFill>
                <a:latin typeface="+mn-lt"/>
                <a:ea typeface="+mn-ea"/>
                <a:cs typeface="+mn-cs"/>
              </a:rPr>
              <a:t>Monitoring internet activities and mobile devices </a:t>
            </a:r>
          </a:p>
          <a:p>
            <a:r>
              <a:rPr lang="en-US" sz="1200" b="0" i="0" u="none" strike="noStrike" kern="1200" baseline="0" dirty="0" smtClean="0">
                <a:solidFill>
                  <a:schemeClr val="tx1"/>
                </a:solidFill>
                <a:latin typeface="+mn-lt"/>
                <a:ea typeface="+mn-ea"/>
                <a:cs typeface="+mn-cs"/>
              </a:rPr>
              <a:t>Sponsoring training sessions for adults on best practices in bullying prevention, response, and crisis planning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Link to online Community Planning Action Tool kit: http://</a:t>
            </a:r>
            <a:r>
              <a:rPr lang="en-US" sz="1200" b="0" i="0" u="none" strike="noStrike" kern="1200" baseline="0" dirty="0" err="1" smtClean="0">
                <a:solidFill>
                  <a:schemeClr val="tx1"/>
                </a:solidFill>
                <a:latin typeface="+mn-lt"/>
                <a:ea typeface="+mn-ea"/>
                <a:cs typeface="+mn-cs"/>
              </a:rPr>
              <a:t>www.stopbullying.gov</a:t>
            </a:r>
            <a:r>
              <a:rPr lang="en-US" sz="1200" b="0" i="0" u="none" strike="noStrike" kern="1200" baseline="0" dirty="0" smtClean="0">
                <a:solidFill>
                  <a:schemeClr val="tx1"/>
                </a:solidFill>
                <a:latin typeface="+mn-lt"/>
                <a:ea typeface="+mn-ea"/>
                <a:cs typeface="+mn-cs"/>
              </a:rPr>
              <a:t>/prevention/ training-center/community-action-</a:t>
            </a:r>
            <a:r>
              <a:rPr lang="en-US" sz="1200" b="0" i="0" u="none" strike="noStrike" kern="1200" baseline="0" dirty="0" err="1" smtClean="0">
                <a:solidFill>
                  <a:schemeClr val="tx1"/>
                </a:solidFill>
                <a:latin typeface="+mn-lt"/>
                <a:ea typeface="+mn-ea"/>
                <a:cs typeface="+mn-cs"/>
              </a:rPr>
              <a:t>toolkit.pdf</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73</a:t>
            </a:fld>
            <a:endParaRPr lang="en-US"/>
          </a:p>
        </p:txBody>
      </p:sp>
    </p:spTree>
    <p:extLst>
      <p:ext uri="{BB962C8B-B14F-4D97-AF65-F5344CB8AC3E}">
        <p14:creationId xmlns:p14="http://schemas.microsoft.com/office/powerpoint/2010/main" val="28259067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74: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Well-trained staff are critical to effective bullying prevention and many state laws now encourage or require training of school staff in bullying prevention. </a:t>
            </a:r>
          </a:p>
          <a:p>
            <a:r>
              <a:rPr lang="en-US" sz="1200" b="0" i="0" u="none" strike="noStrike" kern="1200" baseline="0" dirty="0" smtClean="0">
                <a:solidFill>
                  <a:schemeClr val="tx1"/>
                </a:solidFill>
                <a:latin typeface="+mn-lt"/>
                <a:ea typeface="+mn-ea"/>
                <a:cs typeface="+mn-cs"/>
              </a:rPr>
              <a:t>Staff must understand the nature of and prevalence of bullying, its effects, and effective prevention strategies, including those covered in this training module. </a:t>
            </a:r>
          </a:p>
          <a:p>
            <a:r>
              <a:rPr lang="en-US" sz="1200" b="0" i="0" u="none" strike="noStrike" kern="1200" baseline="0" dirty="0" smtClean="0">
                <a:solidFill>
                  <a:schemeClr val="tx1"/>
                </a:solidFill>
                <a:latin typeface="+mn-lt"/>
                <a:ea typeface="+mn-ea"/>
                <a:cs typeface="+mn-cs"/>
              </a:rPr>
              <a:t>Every adult who interacts with youth also needs to develop skills in how to stop bullying on-the-spot and what to do if bullying is suspected. Designated adults will need training to follow-up with those involved afterwards.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74</a:t>
            </a:fld>
            <a:endParaRPr lang="en-US"/>
          </a:p>
        </p:txBody>
      </p:sp>
    </p:spTree>
    <p:extLst>
      <p:ext uri="{BB962C8B-B14F-4D97-AF65-F5344CB8AC3E}">
        <p14:creationId xmlns:p14="http://schemas.microsoft.com/office/powerpoint/2010/main" val="22591000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75: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Different trainings tailored for educators and school bus drivers, developed by the National Center for Safe Supportive Learning Environments are also available at </a:t>
            </a:r>
            <a:r>
              <a:rPr lang="en-US" sz="1200" b="0" i="0" u="none" strike="noStrike" kern="1200" baseline="0" dirty="0" err="1" smtClean="0">
                <a:solidFill>
                  <a:schemeClr val="tx1"/>
                </a:solidFill>
                <a:latin typeface="+mn-lt"/>
                <a:ea typeface="+mn-ea"/>
                <a:cs typeface="+mn-cs"/>
              </a:rPr>
              <a:t>boxoutbullying.com</a:t>
            </a:r>
            <a:r>
              <a:rPr lang="en-US" sz="1200" b="0" i="0" u="none" strike="noStrike" kern="1200" baseline="0" dirty="0" smtClean="0">
                <a:solidFill>
                  <a:schemeClr val="tx1"/>
                </a:solidFill>
                <a:latin typeface="+mn-lt"/>
                <a:ea typeface="+mn-ea"/>
                <a:cs typeface="+mn-cs"/>
              </a:rPr>
              <a:t> as well as a classroom module which is available on the Training Center.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75</a:t>
            </a:fld>
            <a:endParaRPr lang="en-US"/>
          </a:p>
        </p:txBody>
      </p:sp>
    </p:spTree>
    <p:extLst>
      <p:ext uri="{BB962C8B-B14F-4D97-AF65-F5344CB8AC3E}">
        <p14:creationId xmlns:p14="http://schemas.microsoft.com/office/powerpoint/2010/main" val="20112591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76: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National Registry of Evidence-based Programs and Practices (NREPP) and Blueprints for Healthy Development are two free, searchable online databases of mental health and substance abuse interventions and positive youth development programs. Each has a somewhat different focus and criteria for evaluating programs, but each includes programs and practices related to bullying. </a:t>
            </a:r>
          </a:p>
          <a:p>
            <a:r>
              <a:rPr lang="en-US" sz="1200" b="0" i="0" u="none" strike="noStrike" kern="1200" baseline="0" dirty="0" smtClean="0">
                <a:solidFill>
                  <a:schemeClr val="tx1"/>
                </a:solidFill>
                <a:latin typeface="+mn-lt"/>
                <a:ea typeface="+mn-ea"/>
                <a:cs typeface="+mn-cs"/>
              </a:rPr>
              <a:t>NREPP is available at http://</a:t>
            </a:r>
            <a:r>
              <a:rPr lang="en-US" sz="1200" b="0" i="0" u="none" strike="noStrike" kern="1200" baseline="0" dirty="0" err="1" smtClean="0">
                <a:solidFill>
                  <a:schemeClr val="tx1"/>
                </a:solidFill>
                <a:latin typeface="+mn-lt"/>
                <a:ea typeface="+mn-ea"/>
                <a:cs typeface="+mn-cs"/>
              </a:rPr>
              <a:t>www.nrepp.samhsa.gov</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Blueprints for Healthy Development are available at </a:t>
            </a:r>
            <a:r>
              <a:rPr lang="en-US" sz="1200" b="0" i="0" u="sng" strike="noStrike" kern="1200" baseline="0" dirty="0" smtClean="0">
                <a:solidFill>
                  <a:schemeClr val="tx1"/>
                </a:solidFill>
                <a:latin typeface="+mn-lt"/>
                <a:ea typeface="+mn-ea"/>
                <a:cs typeface="+mn-cs"/>
              </a:rPr>
              <a:t>http://</a:t>
            </a:r>
            <a:r>
              <a:rPr lang="en-US" sz="1200" b="0" i="0" u="sng" strike="noStrike" kern="1200" baseline="0" dirty="0" err="1" smtClean="0">
                <a:solidFill>
                  <a:schemeClr val="tx1"/>
                </a:solidFill>
                <a:latin typeface="+mn-lt"/>
                <a:ea typeface="+mn-ea"/>
                <a:cs typeface="+mn-cs"/>
              </a:rPr>
              <a:t>www.blueprintsprograms.com</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76</a:t>
            </a:fld>
            <a:endParaRPr lang="en-US"/>
          </a:p>
        </p:txBody>
      </p:sp>
    </p:spTree>
    <p:extLst>
      <p:ext uri="{BB962C8B-B14F-4D97-AF65-F5344CB8AC3E}">
        <p14:creationId xmlns:p14="http://schemas.microsoft.com/office/powerpoint/2010/main" val="24301977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77: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order to bring community stakeholders together to kick-off bullying prevention efforts, it is important to organize a community event, meeting or town hall to catalyze efforts. </a:t>
            </a:r>
          </a:p>
          <a:p>
            <a:r>
              <a:rPr lang="en-US" sz="1200" b="0" i="0" u="none" strike="noStrike" kern="1200" baseline="0" dirty="0" smtClean="0">
                <a:solidFill>
                  <a:schemeClr val="tx1"/>
                </a:solidFill>
                <a:latin typeface="+mn-lt"/>
                <a:ea typeface="+mn-ea"/>
                <a:cs typeface="+mn-cs"/>
              </a:rPr>
              <a:t>Your event can also provide a time to gather all of the stakeholders together to gain an understanding of the resources and expertise available in your community, identify areas for collaboration, build a timeline and most importantly, develop a call-to-action that mobilizes the community.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77</a:t>
            </a:fld>
            <a:endParaRPr lang="en-US"/>
          </a:p>
        </p:txBody>
      </p:sp>
    </p:spTree>
    <p:extLst>
      <p:ext uri="{BB962C8B-B14F-4D97-AF65-F5344CB8AC3E}">
        <p14:creationId xmlns:p14="http://schemas.microsoft.com/office/powerpoint/2010/main" val="33512184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78: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effective call-to-action that responds to bullying will include roles and responsibilities for stakeholders from across the community. </a:t>
            </a:r>
          </a:p>
          <a:p>
            <a:r>
              <a:rPr lang="en-US" sz="1200" b="0" i="0" u="none" strike="noStrike" kern="1200" baseline="0" dirty="0" smtClean="0">
                <a:solidFill>
                  <a:schemeClr val="tx1"/>
                </a:solidFill>
                <a:latin typeface="+mn-lt"/>
                <a:ea typeface="+mn-ea"/>
                <a:cs typeface="+mn-cs"/>
              </a:rPr>
              <a:t>When developing your call-to-action, it is important to be aware of your timeline and resources. This will help you adhere to plans and achieve your goals.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78</a:t>
            </a:fld>
            <a:endParaRPr lang="en-US"/>
          </a:p>
        </p:txBody>
      </p:sp>
    </p:spTree>
    <p:extLst>
      <p:ext uri="{BB962C8B-B14F-4D97-AF65-F5344CB8AC3E}">
        <p14:creationId xmlns:p14="http://schemas.microsoft.com/office/powerpoint/2010/main" val="25350175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79: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Community Action Toolkit, which I mentioned earlier, will give you everything you need to put the research, ideas, and bullying prevention and response strategies into practice in your communities. The toolkit includes resources for community event planning, community event action and community event follow-up.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79</a:t>
            </a:fld>
            <a:endParaRPr lang="en-US"/>
          </a:p>
        </p:txBody>
      </p:sp>
    </p:spTree>
    <p:extLst>
      <p:ext uri="{BB962C8B-B14F-4D97-AF65-F5344CB8AC3E}">
        <p14:creationId xmlns:p14="http://schemas.microsoft.com/office/powerpoint/2010/main" val="1622648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80: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Best practice number seven focuses on the importance of creating clear policies and rules about bullying. Laws in all 50 states require public schools to develop anti-bullying policies, although the definitions of bullying and the requirements for these policies differ. School personnel should be familiar with their school’s policy and work to improve it if needed. Staff in afterschool and other youth programs may also find it helpful to develop bullying policies and may benefit from being familiar with the local schools’ policies. </a:t>
            </a:r>
          </a:p>
          <a:p>
            <a:r>
              <a:rPr lang="en-US" sz="1200" b="0" i="0" u="none" strike="noStrike" kern="1200" baseline="0" dirty="0" smtClean="0">
                <a:solidFill>
                  <a:schemeClr val="tx1"/>
                </a:solidFill>
                <a:latin typeface="+mn-lt"/>
                <a:ea typeface="+mn-ea"/>
                <a:cs typeface="+mn-cs"/>
              </a:rPr>
              <a:t>As part of these policies, school personnel should establish and communicate clear rules about bullying behavior that apply to all children and youth, and communicate expectations about positive behaviors to take if bullying is witnessed. It is important to make clear to children and adults that bullying behaviors are prohibited and explain what is expected of all of them to be good citizens and allies (not passive bystanders) if they’re aware of bullying or if they’re aware of students who seem troubled in any way. </a:t>
            </a:r>
          </a:p>
          <a:p>
            <a:r>
              <a:rPr lang="en-US" sz="1200" b="0" i="0" u="none" strike="noStrike" kern="1200" baseline="0" dirty="0" smtClean="0">
                <a:solidFill>
                  <a:schemeClr val="tx1"/>
                </a:solidFill>
                <a:latin typeface="+mn-lt"/>
                <a:ea typeface="+mn-ea"/>
                <a:cs typeface="+mn-cs"/>
              </a:rPr>
              <a:t>When children and youth do help out, this should be noted and reinforced by adults. On the other hand, if students violate rules and bully others, clear, developmentally appropriate, and proportional consequences should be applied. </a:t>
            </a:r>
          </a:p>
          <a:p>
            <a:r>
              <a:rPr lang="en-US" sz="1200" b="0" i="0" u="none" strike="noStrike" kern="1200" baseline="0" dirty="0" smtClean="0">
                <a:solidFill>
                  <a:schemeClr val="tx1"/>
                </a:solidFill>
                <a:latin typeface="+mn-lt"/>
                <a:ea typeface="+mn-ea"/>
                <a:cs typeface="+mn-cs"/>
              </a:rPr>
              <a:t>Researchers, who have examined elements associated with effective school-based bullying prevention programs, have found that having classroom rules and clear discipline for violations was related to reductions in bullying. </a:t>
            </a:r>
          </a:p>
          <a:p>
            <a:r>
              <a:rPr lang="en-US" sz="1200" b="0" i="0" u="none" strike="noStrike" kern="1200" baseline="0" dirty="0" smtClean="0">
                <a:solidFill>
                  <a:schemeClr val="tx1"/>
                </a:solidFill>
                <a:latin typeface="+mn-lt"/>
                <a:ea typeface="+mn-ea"/>
                <a:cs typeface="+mn-cs"/>
              </a:rPr>
              <a:t>References: </a:t>
            </a:r>
          </a:p>
          <a:p>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and Limber (2010) </a:t>
            </a:r>
            <a:r>
              <a:rPr lang="en-US" sz="1200" b="0" i="0" u="none" strike="noStrike" kern="1200" baseline="0" dirty="0" err="1" smtClean="0">
                <a:solidFill>
                  <a:schemeClr val="tx1"/>
                </a:solidFill>
                <a:latin typeface="+mn-lt"/>
                <a:ea typeface="+mn-ea"/>
                <a:cs typeface="+mn-cs"/>
              </a:rPr>
              <a:t>Ttofi</a:t>
            </a:r>
            <a:r>
              <a:rPr lang="en-US" sz="1200" b="0" i="0" u="none" strike="noStrike" kern="1200" baseline="0" dirty="0" smtClean="0">
                <a:solidFill>
                  <a:schemeClr val="tx1"/>
                </a:solidFill>
                <a:latin typeface="+mn-lt"/>
                <a:ea typeface="+mn-ea"/>
                <a:cs typeface="+mn-cs"/>
              </a:rPr>
              <a:t> and Farrington (2009) U.S. Department of Education (2011). U.S. Department of Education (2014).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80</a:t>
            </a:fld>
            <a:endParaRPr lang="en-US"/>
          </a:p>
        </p:txBody>
      </p:sp>
    </p:spTree>
    <p:extLst>
      <p:ext uri="{BB962C8B-B14F-4D97-AF65-F5344CB8AC3E}">
        <p14:creationId xmlns:p14="http://schemas.microsoft.com/office/powerpoint/2010/main" val="4150174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81:</a:t>
            </a:r>
          </a:p>
          <a:p>
            <a:r>
              <a:rPr lang="en-US" dirty="0" smtClean="0"/>
              <a:t>Best practice number eight focuses on the importance of responding consistently and appropriately when bullying happens. All staff should be prepared to respond on-the-spot to bullying if it is observed or suspected. When adults respond quickly and consistently to bullying behavior they send the message that it is not acceptable. Research shows this can stop bullying behavior over time. There are simple steps adults can take to stop bullying on the spot and keep children safe.</a:t>
            </a:r>
          </a:p>
          <a:p>
            <a:r>
              <a:rPr lang="en-US" dirty="0" smtClean="0"/>
              <a:t>Follow these tips (Do’s and Don’ts) to respond to bullying.</a:t>
            </a:r>
          </a:p>
          <a:p>
            <a:r>
              <a:rPr lang="en-US" dirty="0" smtClean="0"/>
              <a:t>Do:</a:t>
            </a:r>
          </a:p>
          <a:p>
            <a:r>
              <a:rPr lang="en-US" dirty="0" smtClean="0"/>
              <a:t>•</a:t>
            </a:r>
          </a:p>
          <a:p>
            <a:r>
              <a:rPr lang="en-US" dirty="0" smtClean="0"/>
              <a:t>Intervene immediately. It is ok to get another adult to help.</a:t>
            </a:r>
          </a:p>
          <a:p>
            <a:r>
              <a:rPr lang="en-US" dirty="0" smtClean="0"/>
              <a:t>•</a:t>
            </a:r>
          </a:p>
          <a:p>
            <a:r>
              <a:rPr lang="en-US" dirty="0" smtClean="0"/>
              <a:t>Separate the children involved.</a:t>
            </a:r>
          </a:p>
          <a:p>
            <a:r>
              <a:rPr lang="en-US" dirty="0" smtClean="0"/>
              <a:t>•</a:t>
            </a:r>
          </a:p>
          <a:p>
            <a:r>
              <a:rPr lang="en-US" dirty="0" smtClean="0"/>
              <a:t>Make sure everyone is safe.</a:t>
            </a:r>
          </a:p>
          <a:p>
            <a:r>
              <a:rPr lang="en-US" dirty="0" smtClean="0"/>
              <a:t>•</a:t>
            </a:r>
          </a:p>
          <a:p>
            <a:r>
              <a:rPr lang="en-US" dirty="0" smtClean="0"/>
              <a:t>Meet any immediate medical or mental health needs.</a:t>
            </a:r>
          </a:p>
          <a:p>
            <a:r>
              <a:rPr lang="en-US" dirty="0" smtClean="0"/>
              <a:t>•</a:t>
            </a:r>
          </a:p>
          <a:p>
            <a:r>
              <a:rPr lang="en-US" dirty="0" smtClean="0"/>
              <a:t>Stay calm. Reassure the children involved, including bystanders.</a:t>
            </a:r>
          </a:p>
          <a:p>
            <a:r>
              <a:rPr lang="en-US" dirty="0" smtClean="0"/>
              <a:t>•</a:t>
            </a:r>
          </a:p>
          <a:p>
            <a:r>
              <a:rPr lang="en-US" dirty="0" smtClean="0"/>
              <a:t>Model respectful behavior when you intervene.</a:t>
            </a:r>
          </a:p>
          <a:p>
            <a:r>
              <a:rPr lang="en-US" dirty="0" smtClean="0"/>
              <a:t>Police or medical assistance may be needed if:</a:t>
            </a:r>
          </a:p>
          <a:p>
            <a:r>
              <a:rPr lang="en-US" dirty="0" smtClean="0"/>
              <a:t>•</a:t>
            </a:r>
          </a:p>
          <a:p>
            <a:r>
              <a:rPr lang="en-US" dirty="0" smtClean="0"/>
              <a:t>A weapon is involved</a:t>
            </a:r>
          </a:p>
          <a:p>
            <a:r>
              <a:rPr lang="en-US" dirty="0" smtClean="0"/>
              <a:t>•</a:t>
            </a:r>
          </a:p>
          <a:p>
            <a:r>
              <a:rPr lang="en-US" dirty="0" smtClean="0"/>
              <a:t>There are threats of serious physical injury.</a:t>
            </a:r>
          </a:p>
          <a:p>
            <a:r>
              <a:rPr lang="en-US" dirty="0" smtClean="0"/>
              <a:t>•</a:t>
            </a:r>
          </a:p>
          <a:p>
            <a:r>
              <a:rPr lang="en-US" dirty="0" smtClean="0"/>
              <a:t>There are threats of hate-motivated violence, such as racism or homophobia.</a:t>
            </a:r>
          </a:p>
          <a:p>
            <a:r>
              <a:rPr lang="en-US" dirty="0" smtClean="0"/>
              <a:t>•</a:t>
            </a:r>
          </a:p>
          <a:p>
            <a:r>
              <a:rPr lang="en-US" dirty="0" smtClean="0"/>
              <a:t>There is serious bodily harm.</a:t>
            </a:r>
          </a:p>
          <a:p>
            <a:r>
              <a:rPr lang="en-US" dirty="0" smtClean="0"/>
              <a:t>•</a:t>
            </a:r>
          </a:p>
          <a:p>
            <a:r>
              <a:rPr lang="en-US" dirty="0" smtClean="0"/>
              <a:t>There is sexual abuse.</a:t>
            </a:r>
          </a:p>
          <a:p>
            <a:r>
              <a:rPr lang="en-US" dirty="0" smtClean="0"/>
              <a:t>•</a:t>
            </a:r>
          </a:p>
          <a:p>
            <a:r>
              <a:rPr lang="en-US" dirty="0" smtClean="0"/>
              <a:t>Anyone is accused of an illegal act, such as robbery or extortion—using force to get money, property, or services.</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81</a:t>
            </a:fld>
            <a:endParaRPr lang="en-US"/>
          </a:p>
        </p:txBody>
      </p:sp>
    </p:spTree>
    <p:extLst>
      <p:ext uri="{BB962C8B-B14F-4D97-AF65-F5344CB8AC3E}">
        <p14:creationId xmlns:p14="http://schemas.microsoft.com/office/powerpoint/2010/main" val="343826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9: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Let’s begin by taking just a few minutes to talk about what it is we mean by the term bullying as it may mean different things to different people. On </a:t>
            </a:r>
            <a:r>
              <a:rPr lang="en-US" sz="1200" b="0" i="0" u="none" strike="noStrike" kern="1200" baseline="0" dirty="0" err="1" smtClean="0">
                <a:solidFill>
                  <a:schemeClr val="tx1"/>
                </a:solidFill>
                <a:latin typeface="+mn-lt"/>
                <a:ea typeface="+mn-ea"/>
                <a:cs typeface="+mn-cs"/>
              </a:rPr>
              <a:t>boxoutbullying.com</a:t>
            </a:r>
            <a:r>
              <a:rPr lang="en-US" sz="1200" b="0" i="0" u="none" strike="noStrike" kern="1200" baseline="0" dirty="0" smtClean="0">
                <a:solidFill>
                  <a:schemeClr val="tx1"/>
                </a:solidFill>
                <a:latin typeface="+mn-lt"/>
                <a:ea typeface="+mn-ea"/>
                <a:cs typeface="+mn-cs"/>
              </a:rPr>
              <a:t>, and on the US department of education’s website, we define bullying as being unwanted aggressive behavior among children that involves an observed or perceived imbalance of power. Now, this power imbalance may involve differences in many different things; physical strength or size, popularity, ability, wealth, or any number of other factors that can give one or more use and advantage over others. </a:t>
            </a:r>
          </a:p>
          <a:p>
            <a:r>
              <a:rPr lang="en-US" sz="1200" b="0" i="0" u="none" strike="noStrike" kern="1200" baseline="0" dirty="0" smtClean="0">
                <a:solidFill>
                  <a:schemeClr val="tx1"/>
                </a:solidFill>
                <a:latin typeface="+mn-lt"/>
                <a:ea typeface="+mn-ea"/>
                <a:cs typeface="+mn-cs"/>
              </a:rPr>
              <a:t>Bullying is typically repeated over time or at least has a potential to be repeated. Bullying can include a very wide variety of behaviors such as making threats, spreading rumors, attacking another with physical force or with words, or excluding someone from a group on purpose. </a:t>
            </a:r>
          </a:p>
          <a:p>
            <a:r>
              <a:rPr lang="en-US" sz="1200" b="0" i="0" u="none" strike="noStrike" kern="1200" baseline="0" dirty="0" smtClean="0">
                <a:solidFill>
                  <a:schemeClr val="tx1"/>
                </a:solidFill>
                <a:latin typeface="+mn-lt"/>
                <a:ea typeface="+mn-ea"/>
                <a:cs typeface="+mn-cs"/>
              </a:rPr>
              <a:t>Reference: </a:t>
            </a:r>
          </a:p>
          <a:p>
            <a:r>
              <a:rPr lang="en-US" sz="1200" b="0" i="0" u="none" strike="noStrike" kern="1200" baseline="0" dirty="0" smtClean="0">
                <a:solidFill>
                  <a:schemeClr val="tx1"/>
                </a:solidFill>
                <a:latin typeface="+mn-lt"/>
                <a:ea typeface="+mn-ea"/>
                <a:cs typeface="+mn-cs"/>
              </a:rPr>
              <a:t>Gladden, </a:t>
            </a:r>
            <a:r>
              <a:rPr lang="en-US" sz="1200" b="0" i="0" u="none" strike="noStrike" kern="1200" baseline="0" dirty="0" err="1" smtClean="0">
                <a:solidFill>
                  <a:schemeClr val="tx1"/>
                </a:solidFill>
                <a:latin typeface="+mn-lt"/>
                <a:ea typeface="+mn-ea"/>
                <a:cs typeface="+mn-cs"/>
              </a:rPr>
              <a:t>Vivolo</a:t>
            </a:r>
            <a:r>
              <a:rPr lang="en-US" sz="1200" b="0" i="0" u="none" strike="noStrike" kern="1200" baseline="0" dirty="0" smtClean="0">
                <a:solidFill>
                  <a:schemeClr val="tx1"/>
                </a:solidFill>
                <a:latin typeface="+mn-lt"/>
                <a:ea typeface="+mn-ea"/>
                <a:cs typeface="+mn-cs"/>
              </a:rPr>
              <a:t>-Kantor, Hamburger, and Lumpkin (2014)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9</a:t>
            </a:fld>
            <a:endParaRPr lang="en-US"/>
          </a:p>
        </p:txBody>
      </p:sp>
    </p:spTree>
    <p:extLst>
      <p:ext uri="{BB962C8B-B14F-4D97-AF65-F5344CB8AC3E}">
        <p14:creationId xmlns:p14="http://schemas.microsoft.com/office/powerpoint/2010/main" val="13979883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82: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 is also important to avoid these common mistakes: </a:t>
            </a:r>
          </a:p>
          <a:p>
            <a:r>
              <a:rPr lang="en-US" sz="1200" b="0" i="0" u="none" strike="noStrike" kern="1200" baseline="0" dirty="0" smtClean="0">
                <a:solidFill>
                  <a:schemeClr val="tx1"/>
                </a:solidFill>
                <a:latin typeface="+mn-lt"/>
                <a:ea typeface="+mn-ea"/>
                <a:cs typeface="+mn-cs"/>
              </a:rPr>
              <a:t>Don’t ignore it. Don’t think children can work it out without adult help. </a:t>
            </a:r>
          </a:p>
          <a:p>
            <a:r>
              <a:rPr lang="en-US" sz="1200" b="0" i="0" u="none" strike="noStrike" kern="1200" baseline="0" dirty="0" smtClean="0">
                <a:solidFill>
                  <a:schemeClr val="tx1"/>
                </a:solidFill>
                <a:latin typeface="+mn-lt"/>
                <a:ea typeface="+mn-ea"/>
                <a:cs typeface="+mn-cs"/>
              </a:rPr>
              <a:t>Don’t immediately try to sort out the facts. </a:t>
            </a:r>
          </a:p>
          <a:p>
            <a:r>
              <a:rPr lang="en-US" sz="1200" b="0" i="0" u="none" strike="noStrike" kern="1200" baseline="0" dirty="0" smtClean="0">
                <a:solidFill>
                  <a:schemeClr val="tx1"/>
                </a:solidFill>
                <a:latin typeface="+mn-lt"/>
                <a:ea typeface="+mn-ea"/>
                <a:cs typeface="+mn-cs"/>
              </a:rPr>
              <a:t>Don’t force other children to say publicly what they saw. </a:t>
            </a:r>
          </a:p>
          <a:p>
            <a:r>
              <a:rPr lang="en-US" sz="1200" b="0" i="0" u="none" strike="noStrike" kern="1200" baseline="0" dirty="0" smtClean="0">
                <a:solidFill>
                  <a:schemeClr val="tx1"/>
                </a:solidFill>
                <a:latin typeface="+mn-lt"/>
                <a:ea typeface="+mn-ea"/>
                <a:cs typeface="+mn-cs"/>
              </a:rPr>
              <a:t>Don’t question the children involved in front of other children. </a:t>
            </a:r>
          </a:p>
          <a:p>
            <a:r>
              <a:rPr lang="en-US" sz="1200" b="0" i="0" u="none" strike="noStrike" kern="1200" baseline="0" dirty="0" smtClean="0">
                <a:solidFill>
                  <a:schemeClr val="tx1"/>
                </a:solidFill>
                <a:latin typeface="+mn-lt"/>
                <a:ea typeface="+mn-ea"/>
                <a:cs typeface="+mn-cs"/>
              </a:rPr>
              <a:t>Don’t make the children involved apologize or patch up relations on the spot. </a:t>
            </a:r>
          </a:p>
          <a:p>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82</a:t>
            </a:fld>
            <a:endParaRPr lang="en-US"/>
          </a:p>
        </p:txBody>
      </p:sp>
    </p:spTree>
    <p:extLst>
      <p:ext uri="{BB962C8B-B14F-4D97-AF65-F5344CB8AC3E}">
        <p14:creationId xmlns:p14="http://schemas.microsoft.com/office/powerpoint/2010/main" val="35154593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83: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some situations, involved students may need to be referred to mental health professionals in </a:t>
            </a:r>
            <a:r>
              <a:rPr lang="en-US" sz="1200" b="0" i="0" u="none" strike="noStrike" kern="1200" baseline="0" dirty="0" err="1" smtClean="0">
                <a:solidFill>
                  <a:schemeClr val="tx1"/>
                </a:solidFill>
                <a:latin typeface="+mn-lt"/>
                <a:ea typeface="+mn-ea"/>
                <a:cs typeface="+mn-cs"/>
              </a:rPr>
              <a:t>or'outside</a:t>
            </a:r>
            <a:r>
              <a:rPr lang="en-US" sz="1200" b="0" i="0" u="none" strike="noStrike" kern="1200" baseline="0" dirty="0" smtClean="0">
                <a:solidFill>
                  <a:schemeClr val="tx1"/>
                </a:solidFill>
                <a:latin typeface="+mn-lt"/>
                <a:ea typeface="+mn-ea"/>
                <a:cs typeface="+mn-cs"/>
              </a:rPr>
              <a:t> of school settings for additional help in addressing their bullying behavior or the </a:t>
            </a:r>
            <a:r>
              <a:rPr lang="en-US" sz="1200" b="0" i="0" u="none" strike="noStrike" kern="1200" baseline="0" dirty="0" err="1" smtClean="0">
                <a:solidFill>
                  <a:schemeClr val="tx1"/>
                </a:solidFill>
                <a:latin typeface="+mn-lt"/>
                <a:ea typeface="+mn-ea"/>
                <a:cs typeface="+mn-cs"/>
              </a:rPr>
              <a:t>consequences'of</a:t>
            </a:r>
            <a:r>
              <a:rPr lang="en-US" sz="1200" b="0" i="0" u="none" strike="noStrike" kern="1200" baseline="0" dirty="0" smtClean="0">
                <a:solidFill>
                  <a:schemeClr val="tx1"/>
                </a:solidFill>
                <a:latin typeface="+mn-lt"/>
                <a:ea typeface="+mn-ea"/>
                <a:cs typeface="+mn-cs"/>
              </a:rPr>
              <a:t> being bullied.'</a:t>
            </a:r>
          </a:p>
          <a:p>
            <a:r>
              <a:rPr lang="en-US" sz="1200" b="0" i="0" u="none" strike="noStrike" kern="1200" baseline="0" dirty="0" smtClean="0">
                <a:solidFill>
                  <a:schemeClr val="tx1"/>
                </a:solidFill>
                <a:latin typeface="+mn-lt"/>
                <a:ea typeface="+mn-ea"/>
                <a:cs typeface="+mn-cs"/>
              </a:rPr>
              <a:t>Guidance on supporting bullied youth and addressing behavior of youth who bully can be found </a:t>
            </a:r>
            <a:r>
              <a:rPr lang="en-US" sz="1200" b="0" i="0" u="none" strike="noStrike" kern="1200" baseline="0" dirty="0" err="1" smtClean="0">
                <a:solidFill>
                  <a:schemeClr val="tx1"/>
                </a:solidFill>
                <a:latin typeface="+mn-lt"/>
                <a:ea typeface="+mn-ea"/>
                <a:cs typeface="+mn-cs"/>
              </a:rPr>
              <a:t>at'www.StopBullying.gov</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References:'</a:t>
            </a:r>
          </a:p>
          <a:p>
            <a:r>
              <a:rPr lang="en-US" sz="1200" b="0" i="0" u="none" strike="noStrike" kern="1200" baseline="0" dirty="0" smtClean="0">
                <a:solidFill>
                  <a:schemeClr val="tx1"/>
                </a:solidFill>
                <a:latin typeface="+mn-lt"/>
                <a:ea typeface="+mn-ea"/>
                <a:cs typeface="+mn-cs"/>
              </a:rPr>
              <a:t>Merrell et al. (2008)'</a:t>
            </a:r>
            <a:r>
              <a:rPr lang="en-US" sz="1200" b="0" i="0" u="none" strike="noStrike" kern="1200" baseline="0" dirty="0" err="1" smtClean="0">
                <a:solidFill>
                  <a:schemeClr val="tx1"/>
                </a:solidFill>
                <a:latin typeface="+mn-lt"/>
                <a:ea typeface="+mn-ea"/>
                <a:cs typeface="+mn-cs"/>
              </a:rPr>
              <a:t>Olweus</a:t>
            </a:r>
            <a:r>
              <a:rPr lang="en-US" sz="1200" b="0" i="0" u="none" strike="noStrike" kern="1200" baseline="0" dirty="0" smtClean="0">
                <a:solidFill>
                  <a:schemeClr val="tx1"/>
                </a:solidFill>
                <a:latin typeface="+mn-lt"/>
                <a:ea typeface="+mn-ea"/>
                <a:cs typeface="+mn-cs"/>
              </a:rPr>
              <a:t> and Limber (2010)'Substance Abuse and Mental Health Services Administration (2014). SAMHSA’s Concept of Trauma </a:t>
            </a:r>
            <a:r>
              <a:rPr lang="en-US" sz="1200" b="0" i="0" u="none" strike="noStrike" kern="1200" baseline="0" dirty="0" err="1" smtClean="0">
                <a:solidFill>
                  <a:schemeClr val="tx1"/>
                </a:solidFill>
                <a:latin typeface="+mn-lt"/>
                <a:ea typeface="+mn-ea"/>
                <a:cs typeface="+mn-cs"/>
              </a:rPr>
              <a:t>and'Guidance</a:t>
            </a:r>
            <a:r>
              <a:rPr lang="en-US" sz="1200" b="0" i="0" u="none" strike="noStrike" kern="1200" baseline="0" dirty="0" smtClean="0">
                <a:solidFill>
                  <a:schemeClr val="tx1"/>
                </a:solidFill>
                <a:latin typeface="+mn-lt"/>
                <a:ea typeface="+mn-ea"/>
                <a:cs typeface="+mn-cs"/>
              </a:rPr>
              <a:t> for a Trauma-Informed Approach. Rockville, MD: Substance Abuse and Mental Health Services Administration. Available </a:t>
            </a:r>
            <a:r>
              <a:rPr lang="en-US" sz="1200" b="0" i="0" u="none" strike="noStrike" kern="1200" baseline="0" dirty="0" err="1" smtClean="0">
                <a:solidFill>
                  <a:schemeClr val="tx1"/>
                </a:solidFill>
                <a:latin typeface="+mn-lt"/>
                <a:ea typeface="+mn-ea"/>
                <a:cs typeface="+mn-cs"/>
              </a:rPr>
              <a:t>from:'http</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www.traumainformedcareproject.org</a:t>
            </a:r>
            <a:r>
              <a:rPr lang="en-US" sz="1200" b="0" i="0" u="none" strike="noStrike" kern="1200" baseline="0" dirty="0" smtClean="0">
                <a:solidFill>
                  <a:schemeClr val="tx1"/>
                </a:solidFill>
                <a:latin typeface="+mn-lt"/>
                <a:ea typeface="+mn-ea"/>
                <a:cs typeface="+mn-cs"/>
              </a:rPr>
              <a:t>/resources/SAMHSA%20TIC.pdf'Swearer et al. (2010)'</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83</a:t>
            </a:fld>
            <a:endParaRPr lang="en-US"/>
          </a:p>
        </p:txBody>
      </p:sp>
    </p:spTree>
    <p:extLst>
      <p:ext uri="{BB962C8B-B14F-4D97-AF65-F5344CB8AC3E}">
        <p14:creationId xmlns:p14="http://schemas.microsoft.com/office/powerpoint/2010/main" val="40547941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87: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According to best practice number nine, we should look to spend time on a regular basis as adults talking about bullying and peer relations with children and youth.'</a:t>
            </a:r>
          </a:p>
          <a:p>
            <a:r>
              <a:rPr lang="en-US" sz="1200" b="0" i="0" u="none" strike="noStrike" kern="1200" baseline="0" dirty="0" smtClean="0">
                <a:solidFill>
                  <a:schemeClr val="tx1"/>
                </a:solidFill>
                <a:latin typeface="+mn-lt"/>
                <a:ea typeface="+mn-ea"/>
                <a:cs typeface="+mn-cs"/>
              </a:rPr>
              <a:t>Bullying prevention efforts should include facilitated small group discussions with children and </a:t>
            </a:r>
            <a:r>
              <a:rPr lang="en-US" sz="1200" b="0" i="0" u="none" strike="noStrike" kern="1200" baseline="0" dirty="0" err="1" smtClean="0">
                <a:solidFill>
                  <a:schemeClr val="tx1"/>
                </a:solidFill>
                <a:latin typeface="+mn-lt"/>
                <a:ea typeface="+mn-ea"/>
                <a:cs typeface="+mn-cs"/>
              </a:rPr>
              <a:t>youth.'Such</a:t>
            </a:r>
            <a:r>
              <a:rPr lang="en-US" sz="1200" b="0" i="0" u="none" strike="noStrike" kern="1200" baseline="0" dirty="0" smtClean="0">
                <a:solidFill>
                  <a:schemeClr val="tx1"/>
                </a:solidFill>
                <a:latin typeface="+mn-lt"/>
                <a:ea typeface="+mn-ea"/>
                <a:cs typeface="+mn-cs"/>
              </a:rPr>
              <a:t> forums give them a way to increase their knowledge about bullying and the harms it causes, </a:t>
            </a:r>
            <a:r>
              <a:rPr lang="en-US" sz="1200" b="0" i="0" u="none" strike="noStrike" kern="1200" baseline="0" dirty="0" err="1" smtClean="0">
                <a:solidFill>
                  <a:schemeClr val="tx1"/>
                </a:solidFill>
                <a:latin typeface="+mn-lt"/>
                <a:ea typeface="+mn-ea"/>
                <a:cs typeface="+mn-cs"/>
              </a:rPr>
              <a:t>share'feelings</a:t>
            </a:r>
            <a:r>
              <a:rPr lang="en-US" sz="1200" b="0" i="0" u="none" strike="noStrike" kern="1200" baseline="0" dirty="0" smtClean="0">
                <a:solidFill>
                  <a:schemeClr val="tx1"/>
                </a:solidFill>
                <a:latin typeface="+mn-lt"/>
                <a:ea typeface="+mn-ea"/>
                <a:cs typeface="+mn-cs"/>
              </a:rPr>
              <a:t> and different viewpoints, gain skills in preventing and responding to bullying, and </a:t>
            </a:r>
            <a:r>
              <a:rPr lang="en-US" sz="1200" b="0" i="0" u="none" strike="noStrike" kern="1200" baseline="0" dirty="0" err="1" smtClean="0">
                <a:solidFill>
                  <a:schemeClr val="tx1"/>
                </a:solidFill>
                <a:latin typeface="+mn-lt"/>
                <a:ea typeface="+mn-ea"/>
                <a:cs typeface="+mn-cs"/>
              </a:rPr>
              <a:t>build'understanding</a:t>
            </a:r>
            <a:r>
              <a:rPr lang="en-US" sz="1200" b="0" i="0" u="none" strike="noStrike" kern="1200" baseline="0" dirty="0" smtClean="0">
                <a:solidFill>
                  <a:schemeClr val="tx1"/>
                </a:solidFill>
                <a:latin typeface="+mn-lt"/>
                <a:ea typeface="+mn-ea"/>
                <a:cs typeface="+mn-cs"/>
              </a:rPr>
              <a:t> and empathy.'</a:t>
            </a:r>
          </a:p>
          <a:p>
            <a:r>
              <a:rPr lang="en-US" sz="1200" b="0" i="0" u="none" strike="noStrike" kern="1200" baseline="0" dirty="0" smtClean="0">
                <a:solidFill>
                  <a:schemeClr val="tx1"/>
                </a:solidFill>
                <a:latin typeface="+mn-lt"/>
                <a:ea typeface="+mn-ea"/>
                <a:cs typeface="+mn-cs"/>
              </a:rPr>
              <a:t>These meetings also can help build a sense of community in the group and give teachers a </a:t>
            </a:r>
            <a:r>
              <a:rPr lang="en-US" sz="1200" b="0" i="0" u="none" strike="noStrike" kern="1200" baseline="0" dirty="0" err="1" smtClean="0">
                <a:solidFill>
                  <a:schemeClr val="tx1"/>
                </a:solidFill>
                <a:latin typeface="+mn-lt"/>
                <a:ea typeface="+mn-ea"/>
                <a:cs typeface="+mn-cs"/>
              </a:rPr>
              <a:t>better'understanding</a:t>
            </a:r>
            <a:r>
              <a:rPr lang="en-US" sz="1200" b="0" i="0" u="none" strike="noStrike" kern="1200" baseline="0" dirty="0" smtClean="0">
                <a:solidFill>
                  <a:schemeClr val="tx1"/>
                </a:solidFill>
                <a:latin typeface="+mn-lt"/>
                <a:ea typeface="+mn-ea"/>
                <a:cs typeface="+mn-cs"/>
              </a:rPr>
              <a:t> of their students’ concerns. Anti-bullying themes and messages can also be </a:t>
            </a:r>
            <a:r>
              <a:rPr lang="en-US" sz="1200" b="0" i="0" u="none" strike="noStrike" kern="1200" baseline="0" dirty="0" err="1" smtClean="0">
                <a:solidFill>
                  <a:schemeClr val="tx1"/>
                </a:solidFill>
                <a:latin typeface="+mn-lt"/>
                <a:ea typeface="+mn-ea"/>
                <a:cs typeface="+mn-cs"/>
              </a:rPr>
              <a:t>incorporated'throughout</a:t>
            </a:r>
            <a:r>
              <a:rPr lang="en-US" sz="1200" b="0" i="0" u="none" strike="noStrike" kern="1200" baseline="0" dirty="0" smtClean="0">
                <a:solidFill>
                  <a:schemeClr val="tx1"/>
                </a:solidFill>
                <a:latin typeface="+mn-lt"/>
                <a:ea typeface="+mn-ea"/>
                <a:cs typeface="+mn-cs"/>
              </a:rPr>
              <a:t> the school curriculum.'</a:t>
            </a:r>
          </a:p>
          <a:p>
            <a:r>
              <a:rPr lang="en-US" sz="1200" b="0" i="0" u="none" strike="noStrike" kern="1200" baseline="0" dirty="0" smtClean="0">
                <a:solidFill>
                  <a:schemeClr val="tx1"/>
                </a:solidFill>
                <a:latin typeface="+mn-lt"/>
                <a:ea typeface="+mn-ea"/>
                <a:cs typeface="+mn-cs"/>
              </a:rPr>
              <a:t>Whether in small groups or through classroom curricula, social and emotional learning boosts </a:t>
            </a:r>
            <a:r>
              <a:rPr lang="en-US" sz="1200" b="0" i="0" u="none" strike="noStrike" kern="1200" baseline="0" dirty="0" err="1" smtClean="0">
                <a:solidFill>
                  <a:schemeClr val="tx1"/>
                </a:solidFill>
                <a:latin typeface="+mn-lt"/>
                <a:ea typeface="+mn-ea"/>
                <a:cs typeface="+mn-cs"/>
              </a:rPr>
              <a:t>critical'thinking</a:t>
            </a:r>
            <a:r>
              <a:rPr lang="en-US" sz="1200" b="0" i="0" u="none" strike="noStrike" kern="1200" baseline="0" dirty="0" smtClean="0">
                <a:solidFill>
                  <a:schemeClr val="tx1"/>
                </a:solidFill>
                <a:latin typeface="+mn-lt"/>
                <a:ea typeface="+mn-ea"/>
                <a:cs typeface="+mn-cs"/>
              </a:rPr>
              <a:t>, academic achievement, school connectedness, empathy and positive interactions with </a:t>
            </a:r>
            <a:r>
              <a:rPr lang="en-US" sz="1200" b="0" i="0" u="none" strike="noStrike" kern="1200" baseline="0" dirty="0" err="1" smtClean="0">
                <a:solidFill>
                  <a:schemeClr val="tx1"/>
                </a:solidFill>
                <a:latin typeface="+mn-lt"/>
                <a:ea typeface="+mn-ea"/>
                <a:cs typeface="+mn-cs"/>
              </a:rPr>
              <a:t>peers.boxoutbullying.com</a:t>
            </a:r>
            <a:r>
              <a:rPr lang="en-US" sz="1200" b="0" i="0" u="none" strike="noStrike" kern="1200" baseline="0" dirty="0" smtClean="0">
                <a:solidFill>
                  <a:schemeClr val="tx1"/>
                </a:solidFill>
                <a:latin typeface="+mn-lt"/>
                <a:ea typeface="+mn-ea"/>
                <a:cs typeface="+mn-cs"/>
              </a:rPr>
              <a:t> offers advice on how to talk about bullying with children (see Prevent Bullying)'and references evidence-based registries of bullying prevention programs.'</a:t>
            </a:r>
          </a:p>
          <a:p>
            <a:r>
              <a:rPr lang="en-US" sz="1200" b="0" i="0" u="none" strike="noStrike" kern="1200" baseline="0" dirty="0" smtClean="0">
                <a:solidFill>
                  <a:schemeClr val="tx1"/>
                </a:solidFill>
                <a:latin typeface="+mn-lt"/>
                <a:ea typeface="+mn-ea"/>
                <a:cs typeface="+mn-cs"/>
              </a:rPr>
              <a:t>References:'</a:t>
            </a:r>
            <a:r>
              <a:rPr lang="en-US" sz="1200" b="0" i="0" u="none" strike="noStrike" kern="1200" baseline="0" dirty="0" err="1" smtClean="0">
                <a:solidFill>
                  <a:schemeClr val="tx1"/>
                </a:solidFill>
                <a:latin typeface="+mn-lt"/>
                <a:ea typeface="+mn-ea"/>
                <a:cs typeface="+mn-cs"/>
              </a:rPr>
              <a:t>Durlak</a:t>
            </a:r>
            <a:r>
              <a:rPr lang="en-US" sz="1200" b="0" i="0" u="none" strike="noStrike" kern="1200" baseline="0" dirty="0" smtClean="0">
                <a:solidFill>
                  <a:schemeClr val="tx1"/>
                </a:solidFill>
                <a:latin typeface="+mn-lt"/>
                <a:ea typeface="+mn-ea"/>
                <a:cs typeface="+mn-cs"/>
              </a:rPr>
              <a:t> et al. (2011)'</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84</a:t>
            </a:fld>
            <a:endParaRPr lang="en-US"/>
          </a:p>
        </p:txBody>
      </p:sp>
    </p:spTree>
    <p:extLst>
      <p:ext uri="{BB962C8B-B14F-4D97-AF65-F5344CB8AC3E}">
        <p14:creationId xmlns:p14="http://schemas.microsoft.com/office/powerpoint/2010/main" val="23424133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85: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SAMHSA’s </a:t>
            </a:r>
            <a:r>
              <a:rPr lang="en-US" sz="1200" b="0" i="0" u="none" strike="noStrike" kern="1200" baseline="0" dirty="0" err="1" smtClean="0">
                <a:solidFill>
                  <a:schemeClr val="tx1"/>
                </a:solidFill>
                <a:latin typeface="+mn-lt"/>
                <a:ea typeface="+mn-ea"/>
                <a:cs typeface="+mn-cs"/>
              </a:rPr>
              <a:t>KnowBullying</a:t>
            </a:r>
            <a:r>
              <a:rPr lang="en-US" sz="1200" b="0" i="0" u="none" strike="noStrike" kern="1200" baseline="0" dirty="0" smtClean="0">
                <a:solidFill>
                  <a:schemeClr val="tx1"/>
                </a:solidFill>
                <a:latin typeface="+mn-lt"/>
                <a:ea typeface="+mn-ea"/>
                <a:cs typeface="+mn-cs"/>
              </a:rPr>
              <a:t> app provides tips on talking about school, work, relationships, life, and bullying. The app also has a feature to remind you that it’s time to talk.'</a:t>
            </a:r>
          </a:p>
          <a:p>
            <a:r>
              <a:rPr lang="en-US" sz="1200" b="0" i="0" u="none" strike="noStrike" kern="1200" baseline="0" dirty="0" err="1" smtClean="0">
                <a:solidFill>
                  <a:schemeClr val="tx1"/>
                </a:solidFill>
                <a:latin typeface="+mn-lt"/>
                <a:ea typeface="+mn-ea"/>
                <a:cs typeface="+mn-cs"/>
              </a:rPr>
              <a:t>KnowBullying</a:t>
            </a:r>
            <a:r>
              <a:rPr lang="en-US" sz="1200" b="0" i="0" u="none" strike="noStrike" kern="1200" baseline="0" dirty="0" smtClean="0">
                <a:solidFill>
                  <a:schemeClr val="tx1"/>
                </a:solidFill>
                <a:latin typeface="+mn-lt"/>
                <a:ea typeface="+mn-ea"/>
                <a:cs typeface="+mn-cs"/>
              </a:rPr>
              <a:t> by SAMHSA includes:'</a:t>
            </a:r>
          </a:p>
          <a:p>
            <a:r>
              <a:rPr lang="en-US" sz="1200" b="0" i="0" u="none" strike="noStrike" kern="1200" baseline="0" dirty="0" smtClean="0">
                <a:solidFill>
                  <a:schemeClr val="tx1"/>
                </a:solidFill>
                <a:latin typeface="+mn-lt"/>
                <a:ea typeface="+mn-ea"/>
                <a:cs typeface="+mn-cs"/>
              </a:rPr>
              <a:t>Information about bullying </a:t>
            </a:r>
          </a:p>
          <a:p>
            <a:r>
              <a:rPr lang="en-US" sz="1200" b="0" i="0" u="none" strike="noStrike" kern="1200" baseline="0" dirty="0" smtClean="0">
                <a:solidFill>
                  <a:schemeClr val="tx1"/>
                </a:solidFill>
                <a:latin typeface="+mn-lt"/>
                <a:ea typeface="+mn-ea"/>
                <a:cs typeface="+mn-cs"/>
              </a:rPr>
              <a:t>Warning signs that your child may be bullying others, being bullied, or witnessing others being bullied </a:t>
            </a:r>
          </a:p>
          <a:p>
            <a:r>
              <a:rPr lang="en-US" sz="1200" b="0" i="0" u="none" strike="noStrike" kern="1200" baseline="0" dirty="0" smtClean="0">
                <a:solidFill>
                  <a:schemeClr val="tx1"/>
                </a:solidFill>
                <a:latin typeface="+mn-lt"/>
                <a:ea typeface="+mn-ea"/>
                <a:cs typeface="+mn-cs"/>
              </a:rPr>
              <a:t>Conversation starters to talk with your child about bullying </a:t>
            </a:r>
          </a:p>
          <a:p>
            <a:r>
              <a:rPr lang="en-US" sz="1200" b="0" i="0" u="none" strike="noStrike" kern="1200" baseline="0" dirty="0" smtClean="0">
                <a:solidFill>
                  <a:schemeClr val="tx1"/>
                </a:solidFill>
                <a:latin typeface="+mn-lt"/>
                <a:ea typeface="+mn-ea"/>
                <a:cs typeface="+mn-cs"/>
              </a:rPr>
              <a:t>Reminders to talk with your child at times that work best for you and your family </a:t>
            </a:r>
          </a:p>
          <a:p>
            <a:r>
              <a:rPr lang="en-US" sz="1200" b="0" i="0" u="none" strike="noStrike" kern="1200" baseline="0" dirty="0" smtClean="0">
                <a:solidFill>
                  <a:schemeClr val="tx1"/>
                </a:solidFill>
                <a:latin typeface="+mn-lt"/>
                <a:ea typeface="+mn-ea"/>
                <a:cs typeface="+mn-cs"/>
              </a:rPr>
              <a:t>The ability to share advice right from the app in an email and/or text message </a:t>
            </a:r>
          </a:p>
          <a:p>
            <a:r>
              <a:rPr lang="en-US" sz="1200" b="0" i="0" u="none" strike="noStrike" kern="1200" baseline="0" dirty="0" smtClean="0">
                <a:solidFill>
                  <a:schemeClr val="tx1"/>
                </a:solidFill>
                <a:latin typeface="+mn-lt"/>
                <a:ea typeface="+mn-ea"/>
                <a:cs typeface="+mn-cs"/>
              </a:rPr>
              <a:t>Quick access to bullying prevention resources, and </a:t>
            </a:r>
          </a:p>
          <a:p>
            <a:r>
              <a:rPr lang="en-US" sz="1200" b="0" i="0" u="none" strike="noStrike" kern="1200" baseline="0" dirty="0" smtClean="0">
                <a:solidFill>
                  <a:schemeClr val="tx1"/>
                </a:solidFill>
                <a:latin typeface="+mn-lt"/>
                <a:ea typeface="+mn-ea"/>
                <a:cs typeface="+mn-cs"/>
              </a:rPr>
              <a:t>Resources for educators </a:t>
            </a:r>
          </a:p>
          <a:p>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85</a:t>
            </a:fld>
            <a:endParaRPr lang="en-US"/>
          </a:p>
        </p:txBody>
      </p:sp>
    </p:spTree>
    <p:extLst>
      <p:ext uri="{BB962C8B-B14F-4D97-AF65-F5344CB8AC3E}">
        <p14:creationId xmlns:p14="http://schemas.microsoft.com/office/powerpoint/2010/main" val="36218015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for Slide 86:</a:t>
            </a:r>
          </a:p>
          <a:p>
            <a:r>
              <a:rPr lang="en-US" dirty="0" smtClean="0"/>
              <a:t>And finally, best practice 10 recognizes that there should be “no end” date for bullying prevention activities. Bullying prevention should be ongoing in schools, afterschool programs, and in all youth serving organizations.</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86</a:t>
            </a:fld>
            <a:endParaRPr lang="en-US"/>
          </a:p>
        </p:txBody>
      </p:sp>
    </p:spTree>
    <p:extLst>
      <p:ext uri="{BB962C8B-B14F-4D97-AF65-F5344CB8AC3E}">
        <p14:creationId xmlns:p14="http://schemas.microsoft.com/office/powerpoint/2010/main" val="16306540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88</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Thank you for your commitment to preventing bullying’  We look forward to receiving your feedback and improving the quality of our resources and tools.'</a:t>
            </a:r>
          </a:p>
          <a:p>
            <a:r>
              <a:rPr lang="en-US" sz="1200" b="0" i="0" u="none" strike="noStrike" kern="1200" baseline="0" dirty="0" smtClean="0">
                <a:solidFill>
                  <a:schemeClr val="tx1"/>
                </a:solidFill>
                <a:latin typeface="+mn-lt"/>
                <a:ea typeface="+mn-ea"/>
                <a:cs typeface="+mn-cs"/>
              </a:rPr>
              <a:t>And remember, additional free resources are available at </a:t>
            </a:r>
            <a:r>
              <a:rPr lang="en-US" sz="1200" b="0" i="0" u="none" strike="noStrike" kern="1200" baseline="0" dirty="0" err="1" smtClean="0">
                <a:solidFill>
                  <a:schemeClr val="tx1"/>
                </a:solidFill>
                <a:latin typeface="+mn-lt"/>
                <a:ea typeface="+mn-ea"/>
                <a:cs typeface="+mn-cs"/>
              </a:rPr>
              <a:t>boxoutbullying.com</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88</a:t>
            </a:fld>
            <a:endParaRPr lang="en-US"/>
          </a:p>
        </p:txBody>
      </p:sp>
    </p:spTree>
    <p:extLst>
      <p:ext uri="{BB962C8B-B14F-4D97-AF65-F5344CB8AC3E}">
        <p14:creationId xmlns:p14="http://schemas.microsoft.com/office/powerpoint/2010/main" val="3089097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10: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Researchers, practitioners, and policymakers face a number of challenges in defining bullying and knowing how to identify it. A first challenge has to do with identifying—often on the spot— if a behavior that occurs in a school’s hallways, cafeteria, or on a playground is bullying or if it is mutual rough play or teasing. </a:t>
            </a:r>
          </a:p>
          <a:p>
            <a:r>
              <a:rPr lang="en-US" sz="1200" b="0" i="0" u="none" strike="noStrike" kern="1200" baseline="0" dirty="0" smtClean="0">
                <a:solidFill>
                  <a:schemeClr val="tx1"/>
                </a:solidFill>
                <a:latin typeface="+mn-lt"/>
                <a:ea typeface="+mn-ea"/>
                <a:cs typeface="+mn-cs"/>
              </a:rPr>
              <a:t>As mentioned earlier, an important step in defining bullying is that it must be “unwanted, aggressive behavior,” meaning the targeted youth wants the aggressive behavior to stop. How can we tell if behavior is unwanted aggression or if it’s just “playing around”? </a:t>
            </a:r>
          </a:p>
          <a:p>
            <a:r>
              <a:rPr lang="en-US" sz="1200" b="0" i="0" u="none" strike="noStrike" kern="1200" baseline="0" dirty="0" smtClean="0">
                <a:solidFill>
                  <a:schemeClr val="tx1"/>
                </a:solidFill>
                <a:latin typeface="+mn-lt"/>
                <a:ea typeface="+mn-ea"/>
                <a:cs typeface="+mn-cs"/>
              </a:rPr>
              <a:t>We can’t always rely on children to tell us what’s really going on, since children who bully may often explain their behavior as “just messing around” or “all in fun.” Rather, we have to look for cues to help us better understand the behavior and how the children involved relate to each other. For example: </a:t>
            </a:r>
          </a:p>
          <a:p>
            <a:r>
              <a:rPr lang="en-US" sz="1200" b="0" i="0" u="none" strike="noStrike" kern="1200" baseline="0" dirty="0" smtClean="0">
                <a:solidFill>
                  <a:schemeClr val="tx1"/>
                </a:solidFill>
                <a:latin typeface="+mn-lt"/>
                <a:ea typeface="+mn-ea"/>
                <a:cs typeface="+mn-cs"/>
              </a:rPr>
              <a:t>Are they long-standing friends or do they have a history of issues between them? </a:t>
            </a:r>
          </a:p>
          <a:p>
            <a:r>
              <a:rPr lang="en-US" sz="1200" b="0" i="0" u="none" strike="noStrike" kern="1200" baseline="0" dirty="0" smtClean="0">
                <a:solidFill>
                  <a:schemeClr val="tx1"/>
                </a:solidFill>
                <a:latin typeface="+mn-lt"/>
                <a:ea typeface="+mn-ea"/>
                <a:cs typeface="+mn-cs"/>
              </a:rPr>
              <a:t>What are their expressions and body language? Does it look like both are having fun, or is one showing obvious or subtle signs of distress?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in doubt, it is important to follow up—especially if you don’t know the children well. And of course, even if a behavior you observe isn’t bullying, it still may not be acceptable in a school or other setting. </a:t>
            </a:r>
          </a:p>
          <a:p>
            <a:r>
              <a:rPr lang="en-US" sz="1200" b="0" i="0" u="none" strike="noStrike" kern="1200" baseline="0" dirty="0" smtClean="0">
                <a:solidFill>
                  <a:schemeClr val="tx1"/>
                </a:solidFill>
                <a:latin typeface="+mn-lt"/>
                <a:ea typeface="+mn-ea"/>
                <a:cs typeface="+mn-cs"/>
              </a:rPr>
              <a:t>Reference: </a:t>
            </a:r>
          </a:p>
          <a:p>
            <a:r>
              <a:rPr lang="en-US" sz="1200" b="0" i="0" u="none" strike="noStrike" kern="1200" baseline="0" dirty="0" smtClean="0">
                <a:solidFill>
                  <a:schemeClr val="tx1"/>
                </a:solidFill>
                <a:latin typeface="+mn-lt"/>
                <a:ea typeface="+mn-ea"/>
                <a:cs typeface="+mn-cs"/>
              </a:rPr>
              <a:t>Gladden, </a:t>
            </a:r>
            <a:r>
              <a:rPr lang="en-US" sz="1200" b="0" i="0" u="none" strike="noStrike" kern="1200" baseline="0" dirty="0" err="1" smtClean="0">
                <a:solidFill>
                  <a:schemeClr val="tx1"/>
                </a:solidFill>
                <a:latin typeface="+mn-lt"/>
                <a:ea typeface="+mn-ea"/>
                <a:cs typeface="+mn-cs"/>
              </a:rPr>
              <a:t>Vivolo</a:t>
            </a:r>
            <a:r>
              <a:rPr lang="en-US" sz="1200" b="0" i="0" u="none" strike="noStrike" kern="1200" baseline="0" dirty="0" smtClean="0">
                <a:solidFill>
                  <a:schemeClr val="tx1"/>
                </a:solidFill>
                <a:latin typeface="+mn-lt"/>
                <a:ea typeface="+mn-ea"/>
                <a:cs typeface="+mn-cs"/>
              </a:rPr>
              <a:t>-Kantor, Hamburger, and Lumpkin (2014) </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10</a:t>
            </a:fld>
            <a:endParaRPr lang="en-US"/>
          </a:p>
        </p:txBody>
      </p:sp>
    </p:spTree>
    <p:extLst>
      <p:ext uri="{BB962C8B-B14F-4D97-AF65-F5344CB8AC3E}">
        <p14:creationId xmlns:p14="http://schemas.microsoft.com/office/powerpoint/2010/main" val="1661752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Notes for Slide 11: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Bullied children typically experience multiple incidents—or a pattern of aggression against them. </a:t>
            </a:r>
          </a:p>
          <a:p>
            <a:r>
              <a:rPr lang="en-US" sz="1200" b="0" i="0" u="none" strike="noStrike" kern="1200" baseline="0" dirty="0" smtClean="0">
                <a:solidFill>
                  <a:schemeClr val="tx1"/>
                </a:solidFill>
                <a:latin typeface="+mn-lt"/>
                <a:ea typeface="+mn-ea"/>
                <a:cs typeface="+mn-cs"/>
              </a:rPr>
              <a:t>But according to the CDC’s Uniform Definition, bullying also may exist if there is a high likelihood </a:t>
            </a:r>
            <a:r>
              <a:rPr lang="en-US" sz="1200" b="0" i="0" u="none" strike="noStrike" kern="1200" baseline="0" dirty="0" err="1" smtClean="0">
                <a:solidFill>
                  <a:schemeClr val="tx1"/>
                </a:solidFill>
                <a:latin typeface="+mn-lt"/>
                <a:ea typeface="+mn-ea"/>
                <a:cs typeface="+mn-cs"/>
              </a:rPr>
              <a:t>that'the</a:t>
            </a:r>
            <a:r>
              <a:rPr lang="en-US" sz="1200" b="0" i="0" u="none" strike="noStrike" kern="1200" baseline="0" dirty="0" smtClean="0">
                <a:solidFill>
                  <a:schemeClr val="tx1"/>
                </a:solidFill>
                <a:latin typeface="+mn-lt"/>
                <a:ea typeface="+mn-ea"/>
                <a:cs typeface="+mn-cs"/>
              </a:rPr>
              <a:t> behavior will be repeated.'</a:t>
            </a:r>
          </a:p>
          <a:p>
            <a:r>
              <a:rPr lang="en-US" sz="1200" b="0" i="0" u="none" strike="noStrike" kern="1200" baseline="0" dirty="0" smtClean="0">
                <a:solidFill>
                  <a:schemeClr val="tx1"/>
                </a:solidFill>
                <a:latin typeface="+mn-lt"/>
                <a:ea typeface="+mn-ea"/>
                <a:cs typeface="+mn-cs"/>
              </a:rPr>
              <a:t>In other words, just because bullying typically is repeated over time doesn’t mean that a one-</a:t>
            </a:r>
            <a:r>
              <a:rPr lang="en-US" sz="1200" b="0" i="0" u="none" strike="noStrike" kern="1200" baseline="0" dirty="0" err="1" smtClean="0">
                <a:solidFill>
                  <a:schemeClr val="tx1"/>
                </a:solidFill>
                <a:latin typeface="+mn-lt"/>
                <a:ea typeface="+mn-ea"/>
                <a:cs typeface="+mn-cs"/>
              </a:rPr>
              <a:t>time'instance</a:t>
            </a:r>
            <a:r>
              <a:rPr lang="en-US" sz="1200" b="0" i="0" u="none" strike="noStrike" kern="1200" baseline="0" dirty="0" smtClean="0">
                <a:solidFill>
                  <a:schemeClr val="tx1"/>
                </a:solidFill>
                <a:latin typeface="+mn-lt"/>
                <a:ea typeface="+mn-ea"/>
                <a:cs typeface="+mn-cs"/>
              </a:rPr>
              <a:t> isn’t bullying or that adults should wait for a pattern to emerge before responding.'</a:t>
            </a:r>
          </a:p>
          <a:p>
            <a:r>
              <a:rPr lang="en-US" sz="1200" b="0" i="0" u="none" strike="noStrike" kern="1200" baseline="0" dirty="0" err="1" smtClean="0">
                <a:solidFill>
                  <a:schemeClr val="tx1"/>
                </a:solidFill>
                <a:latin typeface="+mn-lt"/>
                <a:ea typeface="+mn-ea"/>
                <a:cs typeface="+mn-cs"/>
              </a:rPr>
              <a:t>Reference:'Gladden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Vivolo</a:t>
            </a:r>
            <a:r>
              <a:rPr lang="en-US" sz="1200" b="0" i="0" u="none" strike="noStrike" kern="1200" baseline="0" dirty="0" smtClean="0">
                <a:solidFill>
                  <a:schemeClr val="tx1"/>
                </a:solidFill>
                <a:latin typeface="+mn-lt"/>
                <a:ea typeface="+mn-ea"/>
                <a:cs typeface="+mn-cs"/>
              </a:rPr>
              <a:t>-Kantor, Hamburger, and Lumpkin (2014)'</a:t>
            </a:r>
            <a:endParaRPr lang="en-US" dirty="0"/>
          </a:p>
        </p:txBody>
      </p:sp>
      <p:sp>
        <p:nvSpPr>
          <p:cNvPr id="4" name="Slide Number Placeholder 3"/>
          <p:cNvSpPr>
            <a:spLocks noGrp="1"/>
          </p:cNvSpPr>
          <p:nvPr>
            <p:ph type="sldNum" sz="quarter" idx="10"/>
          </p:nvPr>
        </p:nvSpPr>
        <p:spPr/>
        <p:txBody>
          <a:bodyPr/>
          <a:lstStyle/>
          <a:p>
            <a:fld id="{4EDB1D78-1A4E-054C-A1AF-A2C8936E3B44}" type="slidenum">
              <a:rPr lang="en-US" smtClean="0"/>
              <a:t>11</a:t>
            </a:fld>
            <a:endParaRPr lang="en-US"/>
          </a:p>
        </p:txBody>
      </p:sp>
    </p:spTree>
    <p:extLst>
      <p:ext uri="{BB962C8B-B14F-4D97-AF65-F5344CB8AC3E}">
        <p14:creationId xmlns:p14="http://schemas.microsoft.com/office/powerpoint/2010/main" val="2569370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C8B643-21BF-4EDD-B236-D24ED8ED6B06}" type="datetimeFigureOut">
              <a:rPr lang="en-US" smtClean="0"/>
              <a:t>12/31/17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66C863-0A60-43A5-8203-B384308DB09F}" type="slidenum">
              <a:rPr lang="en-US" smtClean="0"/>
              <a:t>‹#›</a:t>
            </a:fld>
            <a:endParaRPr lang="en-US"/>
          </a:p>
        </p:txBody>
      </p:sp>
    </p:spTree>
    <p:extLst>
      <p:ext uri="{BB962C8B-B14F-4D97-AF65-F5344CB8AC3E}">
        <p14:creationId xmlns:p14="http://schemas.microsoft.com/office/powerpoint/2010/main" val="420672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5E64D-EA49-BD47-A296-EDA5332B4271}" type="datetimeFigureOut">
              <a:rPr lang="en-US" smtClean="0"/>
              <a:t>12/31/17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E0FB85-3506-E644-B85D-9A38A69F4D2B}" type="slidenum">
              <a:rPr lang="en-US" smtClean="0"/>
              <a:t>‹#›</a:t>
            </a:fld>
            <a:endParaRPr lang="en-US" dirty="0"/>
          </a:p>
        </p:txBody>
      </p:sp>
    </p:spTree>
    <p:extLst>
      <p:ext uri="{BB962C8B-B14F-4D97-AF65-F5344CB8AC3E}">
        <p14:creationId xmlns:p14="http://schemas.microsoft.com/office/powerpoint/2010/main" val="222659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5E64D-EA49-BD47-A296-EDA5332B4271}" type="datetimeFigureOut">
              <a:rPr lang="en-US" smtClean="0"/>
              <a:t>12/31/17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E0FB85-3506-E644-B85D-9A38A69F4D2B}" type="slidenum">
              <a:rPr lang="en-US" smtClean="0"/>
              <a:t>‹#›</a:t>
            </a:fld>
            <a:endParaRPr lang="en-US" dirty="0"/>
          </a:p>
        </p:txBody>
      </p:sp>
    </p:spTree>
    <p:extLst>
      <p:ext uri="{BB962C8B-B14F-4D97-AF65-F5344CB8AC3E}">
        <p14:creationId xmlns:p14="http://schemas.microsoft.com/office/powerpoint/2010/main" val="25856724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8B643-21BF-4EDD-B236-D24ED8ED6B06}" type="datetimeFigureOut">
              <a:rPr lang="en-US" smtClean="0"/>
              <a:t>12/31/17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6C863-0A60-43A5-8203-B384308DB09F}" type="slidenum">
              <a:rPr lang="en-US" smtClean="0"/>
              <a:t>‹#›</a:t>
            </a:fld>
            <a:endParaRPr lang="en-US"/>
          </a:p>
        </p:txBody>
      </p:sp>
    </p:spTree>
    <p:extLst>
      <p:ext uri="{BB962C8B-B14F-4D97-AF65-F5344CB8AC3E}">
        <p14:creationId xmlns:p14="http://schemas.microsoft.com/office/powerpoint/2010/main" val="351716210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www.traumainformedcareproject.org/resources/SAMHSA%20TIC.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0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05.jpeg"/></Relationships>
</file>

<file path=ppt/slides/_rels/slide105.xml.rels><?xml version="1.0" encoding="UTF-8" standalone="yes"?>
<Relationships xmlns="http://schemas.openxmlformats.org/package/2006/relationships"><Relationship Id="rId3" Type="http://schemas.openxmlformats.org/officeDocument/2006/relationships/hyperlink" Target="http://www.stopbullying.gov/blog/2015/04/21/bullying-gets-under-your-skin-health-effects-bullying-children-and-youth" TargetMode="External"/><Relationship Id="rId4" Type="http://schemas.openxmlformats.org/officeDocument/2006/relationships/image" Target="../media/image106.jpeg"/><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nces.ed.gov/pubs2015/2015056.pdf"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07.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5.jp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5.jp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www2.ed.gov/about/offices/list/ocr/letters/colleague-201010.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www.cdc.gov/ViolencePrevention/pdf/Suicide_DataSheet-a.pd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93.jpe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94.jpe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96.jpe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www2.ed.gov/about/offices/list/ocr/letters/colleague-bullying-201410.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99.jpe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Bullying Prevention and Response Training and Continuing Education</a:t>
            </a:r>
            <a:endParaRPr lang="en-US" dirty="0"/>
          </a:p>
        </p:txBody>
      </p:sp>
      <p:sp>
        <p:nvSpPr>
          <p:cNvPr id="3" name="Subtitle 2"/>
          <p:cNvSpPr>
            <a:spLocks noGrp="1"/>
          </p:cNvSpPr>
          <p:nvPr>
            <p:ph type="subTitle" idx="1"/>
          </p:nvPr>
        </p:nvSpPr>
        <p:spPr/>
        <p:txBody>
          <a:bodyPr/>
          <a:lstStyle/>
          <a:p>
            <a:r>
              <a:rPr lang="en-US" dirty="0" smtClean="0"/>
              <a:t>Online Program</a:t>
            </a:r>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412620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209659" y="1600200"/>
            <a:ext cx="8591753" cy="4345652"/>
          </a:xfrm>
          <a:prstGeom prst="rect">
            <a:avLst/>
          </a:prstGeom>
        </p:spPr>
      </p:pic>
    </p:spTree>
    <p:extLst>
      <p:ext uri="{BB962C8B-B14F-4D97-AF65-F5344CB8AC3E}">
        <p14:creationId xmlns:p14="http://schemas.microsoft.com/office/powerpoint/2010/main" val="18219323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Ouellet-Morin, I., Wong, C. C. Y., Danese, A., Pariante, C. M., Papadopoulos, A. S., Mill, J., &amp; 	Arseneault, L. (2013). Increased serotonin transporter gene (SERT) DNA methylation 	is associated with bullying victimization and blunted cortisol response to stress in 	childhood: A longitudinal study of discordant monozygotic twins. </a:t>
            </a:r>
            <a:r>
              <a:rPr lang="en-US" sz="1400" i="1" smtClean="0"/>
              <a:t>Psychological 	Medicine</a:t>
            </a:r>
            <a:r>
              <a:rPr lang="en-US" sz="1400" smtClean="0"/>
              <a:t>, </a:t>
            </a:r>
            <a:r>
              <a:rPr lang="en-US" sz="1400" i="1" smtClean="0"/>
              <a:t>43</a:t>
            </a:r>
            <a:r>
              <a:rPr lang="en-US" sz="1400" smtClean="0"/>
              <a:t>, 1813-1823.</a:t>
            </a:r>
            <a:br>
              <a:rPr lang="en-US" sz="1400" smtClean="0"/>
            </a:br>
            <a:r>
              <a:rPr lang="en-US" sz="1400" smtClean="0"/>
              <a:t/>
            </a:r>
            <a:br>
              <a:rPr lang="en-US" sz="1400" smtClean="0"/>
            </a:br>
            <a:r>
              <a:rPr lang="en-US" sz="1400" smtClean="0"/>
              <a:t>Payne, A. A., Gottfredson, D. C., &amp; Gottfredson, G. D. (2003). Schools as communities: The 	relationships among communal school organization, student bonding, and school 	disorder. </a:t>
            </a:r>
            <a:r>
              <a:rPr lang="en-US" sz="1400" i="1" smtClean="0"/>
              <a:t>Criminology</a:t>
            </a:r>
            <a:r>
              <a:rPr lang="en-US" sz="1400" smtClean="0"/>
              <a:t>, </a:t>
            </a:r>
            <a:r>
              <a:rPr lang="en-US" sz="1400" i="1" smtClean="0"/>
              <a:t>41</a:t>
            </a:r>
            <a:r>
              <a:rPr lang="en-US" sz="1400" smtClean="0"/>
              <a:t>, 749-778.</a:t>
            </a:r>
            <a:br>
              <a:rPr lang="en-US" sz="1400" smtClean="0"/>
            </a:br>
            <a:r>
              <a:rPr lang="en-US" sz="1400" smtClean="0"/>
              <a:t/>
            </a:r>
            <a:br>
              <a:rPr lang="en-US" sz="1400" smtClean="0"/>
            </a:br>
            <a:r>
              <a:rPr lang="en-US" sz="1400" smtClean="0"/>
              <a:t>Pellegrini, A. D. (1998).  Bullies and victims in school: A review and call for research.  </a:t>
            </a:r>
            <a:r>
              <a:rPr lang="en-US" sz="1400" i="1" smtClean="0"/>
              <a:t>Journal of 	Applied Developmental Psychology, 19</a:t>
            </a:r>
            <a:r>
              <a:rPr lang="en-US" sz="1400" smtClean="0"/>
              <a:t>, 165-176.</a:t>
            </a:r>
            <a:br>
              <a:rPr lang="en-US" sz="1400" smtClean="0"/>
            </a:br>
            <a:r>
              <a:rPr lang="en-US" sz="1400" smtClean="0"/>
              <a:t/>
            </a:r>
            <a:br>
              <a:rPr lang="en-US" sz="1400" smtClean="0"/>
            </a:br>
            <a:r>
              <a:rPr lang="en-GB" sz="1400" smtClean="0"/>
              <a:t>Pellegrini, A. D., &amp; Bartini, M. (2000). An empirical comparison of methods of sampling 	aggression and victimization in school settings. </a:t>
            </a:r>
            <a:r>
              <a:rPr lang="en-GB" sz="1400" i="1" smtClean="0"/>
              <a:t>Journal of Educational Psychology, 	92</a:t>
            </a:r>
            <a:r>
              <a:rPr lang="en-GB" sz="1400" smtClean="0"/>
              <a:t>, 360-366.</a:t>
            </a:r>
            <a:endParaRPr lang="en-US" sz="1400"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1236015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Puhl, R. M., Luedicke, J., &amp; Heuer, C. (2011). Weight‐Based Victimization Toward Overweight 	Adolescents: Observations and Reactions of Peers. </a:t>
            </a:r>
            <a:r>
              <a:rPr lang="en-US" sz="1400" i="1" smtClean="0"/>
              <a:t>Journal of School Health</a:t>
            </a:r>
            <a:r>
              <a:rPr lang="en-US" sz="1400" smtClean="0"/>
              <a:t>, </a:t>
            </a:r>
            <a:r>
              <a:rPr lang="en-US" sz="1400" i="1" smtClean="0"/>
              <a:t>81</a:t>
            </a:r>
            <a:r>
              <a:rPr lang="en-US" sz="1400" smtClean="0"/>
              <a:t>, 	696-703.</a:t>
            </a:r>
            <a:br>
              <a:rPr lang="en-US" sz="1400" smtClean="0"/>
            </a:br>
            <a:r>
              <a:rPr lang="en-US" sz="1400" smtClean="0"/>
              <a:t/>
            </a:r>
            <a:br>
              <a:rPr lang="en-US" sz="1400" smtClean="0"/>
            </a:br>
            <a:r>
              <a:rPr lang="en-US" sz="1400" smtClean="0"/>
              <a:t>Reijntjes, A., Kamphuis, J. H., Prinzie, P., &amp; Telch, M. (2010). Peer victimization and internalizing 	problems in children: A meta-analysis of longitudinal studies. </a:t>
            </a:r>
            <a:r>
              <a:rPr lang="en-US" sz="1400" i="1" smtClean="0"/>
              <a:t>Child Abuse &amp; Neglect, 	34</a:t>
            </a:r>
            <a:r>
              <a:rPr lang="en-US" sz="1400" smtClean="0"/>
              <a:t>, 244-252. </a:t>
            </a:r>
            <a:br>
              <a:rPr lang="en-US" sz="1400" smtClean="0"/>
            </a:br>
            <a:r>
              <a:rPr lang="en-US" sz="1400" smtClean="0"/>
              <a:t/>
            </a:r>
            <a:br>
              <a:rPr lang="en-US" sz="1400" smtClean="0"/>
            </a:br>
            <a:r>
              <a:rPr lang="en-US" sz="1400" smtClean="0"/>
              <a:t>Reijntjes, A., Kamphuis, J. H., Prinzie, P., Boelen, P. A., Van der Schoot, M., &amp; Telch, M. J. (2011). 	Prospective linkages between peer victimization and externalizing problems in 	children: A meta‐analysis. </a:t>
            </a:r>
            <a:r>
              <a:rPr lang="en-US" sz="1400" i="1" smtClean="0"/>
              <a:t>Aggressive Behavior</a:t>
            </a:r>
            <a:r>
              <a:rPr lang="en-US" sz="1400" smtClean="0"/>
              <a:t>, </a:t>
            </a:r>
            <a:r>
              <a:rPr lang="en-US" sz="1400" i="1" smtClean="0"/>
              <a:t>37</a:t>
            </a:r>
            <a:r>
              <a:rPr lang="en-US" sz="1400" smtClean="0"/>
              <a:t>, 215-222.</a:t>
            </a:r>
            <a:br>
              <a:rPr lang="en-US" sz="1400" smtClean="0"/>
            </a:br>
            <a:r>
              <a:rPr lang="en-US" sz="1400" smtClean="0"/>
              <a:t/>
            </a:r>
            <a:br>
              <a:rPr lang="en-US" sz="1400" smtClean="0"/>
            </a:br>
            <a:r>
              <a:rPr lang="en-US" sz="1400" smtClean="0"/>
              <a:t>Rigby, K. &amp; Slee, P. T. (1993). Dimensions of interpersonal relation among Australian children and 	implications for psychological well-being. </a:t>
            </a:r>
            <a:r>
              <a:rPr lang="en-US" sz="1400" i="1" smtClean="0"/>
              <a:t>British Journal of Educational Psychology, 	133</a:t>
            </a:r>
            <a:r>
              <a:rPr lang="en-US" sz="1400" smtClean="0"/>
              <a:t>, 33-42.</a:t>
            </a:r>
            <a:r>
              <a:rPr lang="en-US" smtClean="0"/>
              <a:t/>
            </a:r>
            <a:br>
              <a:rPr lang="en-US"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21542599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Storch, E. A., Roth, D. A., Coles, M. E., Heimberg, R. G., Bravata, E. A., &amp; Moser, J. (2004). The 	measurement and impact of childhood teasing in a sample of young adults. </a:t>
            </a:r>
            <a:r>
              <a:rPr lang="en-US" sz="1400" i="1" smtClean="0"/>
              <a:t>Journal of 	Anxiety Disorders</a:t>
            </a:r>
            <a:r>
              <a:rPr lang="en-US" sz="1400" smtClean="0"/>
              <a:t>, </a:t>
            </a:r>
            <a:r>
              <a:rPr lang="en-US" sz="1400" i="1" smtClean="0"/>
              <a:t>18</a:t>
            </a:r>
            <a:r>
              <a:rPr lang="en-US" sz="1400" smtClean="0"/>
              <a:t>, 681-694.</a:t>
            </a:r>
            <a:br>
              <a:rPr lang="en-US" sz="1400" smtClean="0"/>
            </a:br>
            <a:r>
              <a:rPr lang="en-US" sz="1400" smtClean="0"/>
              <a:t/>
            </a:r>
            <a:br>
              <a:rPr lang="en-US" sz="1400" smtClean="0"/>
            </a:br>
            <a:r>
              <a:rPr lang="en-US" sz="1400" smtClean="0"/>
              <a:t>Substance Abuse and Mental Health Services Administration (2014). </a:t>
            </a:r>
            <a:r>
              <a:rPr lang="en-US" sz="1400" i="1" smtClean="0"/>
              <a:t>SAMHSA’s Concept of 	Trauma and Guidance for a Trauma-Informed Approach</a:t>
            </a:r>
            <a:r>
              <a:rPr lang="en-US" sz="1400" smtClean="0"/>
              <a:t>. Rockville, MD: Substance 	Abuse and Mental Health Services Administration.  Retrieved from 	</a:t>
            </a:r>
            <a:r>
              <a:rPr lang="en-US" sz="1400" u="sng" smtClean="0">
                <a:hlinkClick r:id="rId2"/>
              </a:rPr>
              <a:t>http://www.traumainformedcareproject.org/resources/SAMHSA%20TIC.pdf</a:t>
            </a:r>
            <a:r>
              <a:rPr lang="en-US" sz="1400" smtClean="0"/>
              <a:t/>
            </a:r>
            <a:br>
              <a:rPr lang="en-US" sz="1400" smtClean="0"/>
            </a:br>
            <a:r>
              <a:rPr lang="en-US" sz="1400" smtClean="0"/>
              <a:t/>
            </a:r>
            <a:br>
              <a:rPr lang="en-US" sz="1400" smtClean="0"/>
            </a:br>
            <a:r>
              <a:rPr lang="en-US" sz="1400" smtClean="0"/>
              <a:t>Sugden, K., Arseneault, L., Harrington, H., Moffitt, T. E., Williams, B., &amp; Caspi, A. (2010). 	Serotonin transporter gene moderates the development of emotional problems among 	children following bullying victimization. </a:t>
            </a:r>
            <a:r>
              <a:rPr lang="en-US" sz="1400" i="1" smtClean="0"/>
              <a:t>Journal of the American Academy of Child &amp; 	Adolescent Psychiatry</a:t>
            </a:r>
            <a:r>
              <a:rPr lang="en-US" sz="1400" smtClean="0"/>
              <a:t>, </a:t>
            </a:r>
            <a:r>
              <a:rPr lang="en-US" sz="1400" i="1" smtClean="0"/>
              <a:t>49</a:t>
            </a:r>
            <a:r>
              <a:rPr lang="en-US" sz="1400" smtClean="0"/>
              <a:t>, 830-840.</a:t>
            </a:r>
            <a:br>
              <a:rPr lang="en-US" sz="1400" smtClean="0"/>
            </a:br>
            <a:r>
              <a:rPr lang="en-US" sz="1400" smtClean="0"/>
              <a:t/>
            </a:r>
            <a:br>
              <a:rPr lang="en-US" sz="1400" smtClean="0"/>
            </a:br>
            <a:r>
              <a:rPr lang="en-US" sz="1400" smtClean="0"/>
              <a:t>Swearer, S. M., &amp; Doll, B. (2001). Bullying in schools: An ecological framework. </a:t>
            </a:r>
            <a:r>
              <a:rPr lang="en-US" sz="1400" i="1" smtClean="0"/>
              <a:t>Journal of 	Emotional Abuse</a:t>
            </a:r>
            <a:r>
              <a:rPr lang="en-US" sz="1400" smtClean="0"/>
              <a:t>, </a:t>
            </a:r>
            <a:r>
              <a:rPr lang="en-US" sz="1400" i="1" smtClean="0"/>
              <a:t>2</a:t>
            </a:r>
            <a:r>
              <a:rPr lang="en-US" sz="1400" smtClean="0"/>
              <a:t>, 7-23.</a:t>
            </a:r>
            <a:endParaRPr lang="en-US" sz="1400"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37569175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Swearer, S. M., Espelage, D. L., Koenig, B., Berry, B., Collins, A., &amp; Lembeck, P. (2012). A social-	ecological model of bullying prevention and intervention in early adolescence. In S. R. 	Jimerson, A. B. Nickerson, M. J. Mayer, &amp; M. J. Furlong (Eds.), </a:t>
            </a:r>
            <a:r>
              <a:rPr lang="en-US" sz="1400" i="1" smtClean="0"/>
              <a:t>Handbook of school 	violence and school safety: International research and practice</a:t>
            </a:r>
            <a:r>
              <a:rPr lang="en-US" sz="1400" smtClean="0"/>
              <a:t> (pp. 333-355). New 	York: Routledge.</a:t>
            </a:r>
            <a:br>
              <a:rPr lang="en-US" sz="1400" smtClean="0"/>
            </a:br>
            <a:r>
              <a:rPr lang="en-US" sz="1400" smtClean="0"/>
              <a:t/>
            </a:r>
            <a:br>
              <a:rPr lang="en-US" sz="1400" smtClean="0"/>
            </a:br>
            <a:r>
              <a:rPr lang="en-US" sz="1400" smtClean="0"/>
              <a:t>Swearer, S. M., Espelage, D. L., Vaillancourt, T., &amp; Hymel, S. (2010). What can be done about 	school bullying? Linking research to educational practice. </a:t>
            </a:r>
            <a:r>
              <a:rPr lang="en-US" sz="1400" i="1" smtClean="0"/>
              <a:t>Educational Researcher</a:t>
            </a:r>
            <a:r>
              <a:rPr lang="en-US" sz="1400" smtClean="0"/>
              <a:t>, 	</a:t>
            </a:r>
            <a:r>
              <a:rPr lang="en-US" sz="1400" i="1" smtClean="0"/>
              <a:t>39</a:t>
            </a:r>
            <a:r>
              <a:rPr lang="en-US" sz="1400" smtClean="0"/>
              <a:t>, 38-47.</a:t>
            </a:r>
            <a:br>
              <a:rPr lang="en-US" sz="1400" smtClean="0"/>
            </a:br>
            <a:r>
              <a:rPr lang="en-US" sz="1400" smtClean="0"/>
              <a:t/>
            </a:r>
            <a:br>
              <a:rPr lang="en-US" sz="1400" smtClean="0"/>
            </a:br>
            <a:r>
              <a:rPr lang="en-US" sz="1400" smtClean="0"/>
              <a:t>Trach, J., Hymel, S., Waterhouse, T., &amp; Neale, K. (2010). Bystander responses to school bullying: 	A cross-sectional investigation of grade and sex differences. </a:t>
            </a:r>
            <a:r>
              <a:rPr lang="en-US" sz="1400" i="1" smtClean="0"/>
              <a:t>Canadian Journal of 	School Psychology</a:t>
            </a:r>
            <a:r>
              <a:rPr lang="en-US" sz="1400" smtClean="0"/>
              <a:t>, </a:t>
            </a:r>
            <a:r>
              <a:rPr lang="en-US" sz="1400" i="1" smtClean="0"/>
              <a:t>25</a:t>
            </a:r>
            <a:r>
              <a:rPr lang="en-US" sz="1400" smtClean="0"/>
              <a:t>, 114-130.</a:t>
            </a:r>
            <a:br>
              <a:rPr lang="en-US" sz="1400" smtClean="0"/>
            </a:br>
            <a:r>
              <a:rPr lang="en-US" sz="1400" smtClean="0"/>
              <a:t/>
            </a:r>
            <a:br>
              <a:rPr lang="en-US" sz="1400" smtClean="0"/>
            </a:br>
            <a:r>
              <a:rPr lang="en-US" sz="1400" smtClean="0"/>
              <a:t>Ttofi, M. M. &amp; Farrington, D. P. (2009). What works in preventing bullying: Effective elements of 	anti-bullying programmes. </a:t>
            </a:r>
            <a:r>
              <a:rPr lang="en-US" sz="1400" i="1" smtClean="0"/>
              <a:t>Journal of Aggression, Conflict and Peace Research, 1</a:t>
            </a:r>
            <a:r>
              <a:rPr lang="en-US" sz="1400" smtClean="0"/>
              <a:t>, 13-	24.</a:t>
            </a:r>
            <a:br>
              <a:rPr lang="en-US" sz="1400"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8515357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Ttofi, M. M. &amp; Farrington, D.P. (2011). Effectiveness of school-based programs to reduce bullying: 	A systematic meta-analytic review. </a:t>
            </a:r>
            <a:r>
              <a:rPr lang="en-US" sz="1400" i="1" smtClean="0"/>
              <a:t>Journal of Experimental Criminology, 7</a:t>
            </a:r>
            <a:r>
              <a:rPr lang="en-US" sz="1400" smtClean="0"/>
              <a:t>, 27-56.</a:t>
            </a:r>
            <a:br>
              <a:rPr lang="en-US" sz="1400" smtClean="0"/>
            </a:br>
            <a:r>
              <a:rPr lang="en-US" sz="1400" smtClean="0"/>
              <a:t/>
            </a:r>
            <a:br>
              <a:rPr lang="en-US" sz="1400" smtClean="0"/>
            </a:br>
            <a:r>
              <a:rPr lang="en-US" sz="1400" smtClean="0"/>
              <a:t>Ttofi, M. M., Farrington, D. P., Lösel, F., &amp; Loeber, R. (2011a). Do the victims of school bullies 	tend to become depressed later in life? A systematic review and meta-analysis of 	longitudinal studies. </a:t>
            </a:r>
            <a:r>
              <a:rPr lang="en-US" sz="1400" i="1" smtClean="0"/>
              <a:t>Journal of Aggression, Conflict and Peace Research</a:t>
            </a:r>
            <a:r>
              <a:rPr lang="en-US" sz="1400" smtClean="0"/>
              <a:t>, </a:t>
            </a:r>
            <a:r>
              <a:rPr lang="en-US" sz="1400" i="1" smtClean="0"/>
              <a:t>3</a:t>
            </a:r>
            <a:r>
              <a:rPr lang="en-US" sz="1400" smtClean="0"/>
              <a:t>, 63-73.</a:t>
            </a:r>
            <a:br>
              <a:rPr lang="en-US" sz="1400" smtClean="0"/>
            </a:br>
            <a:r>
              <a:rPr lang="en-US" sz="1400" smtClean="0"/>
              <a:t/>
            </a:r>
            <a:br>
              <a:rPr lang="en-US" sz="1400" smtClean="0"/>
            </a:br>
            <a:r>
              <a:rPr lang="en-US" sz="1400" smtClean="0"/>
              <a:t>Ttofi, M. M., Farrington, D. P., Lösel, F., &amp; Loeber, R. (2011b). The predictive efficiency of school 	bullying versus later offending: A systematic/meta-analytic review of longitudinal 	studies. </a:t>
            </a:r>
            <a:r>
              <a:rPr lang="en-US" sz="1400" i="1" smtClean="0"/>
              <a:t>Criminal Behaviour and Mental Health, 21</a:t>
            </a:r>
            <a:r>
              <a:rPr lang="en-US" sz="1400" smtClean="0"/>
              <a:t>, 80-89. </a:t>
            </a:r>
            <a:br>
              <a:rPr lang="en-US" sz="1400" smtClean="0"/>
            </a:br>
            <a:r>
              <a:rPr lang="en-US" sz="1400" smtClean="0"/>
              <a:t/>
            </a:r>
            <a:br>
              <a:rPr lang="en-US" sz="1400" smtClean="0"/>
            </a:br>
            <a:r>
              <a:rPr lang="en-US" sz="1400" smtClean="0"/>
              <a:t>Twyman, K. A., Saylor, C. F., Saia, D., Macias, M. M., Taylor, L. A., &amp; Spratt, E. (2010). Bullying 	and ostracism experiences in children with special health care needs. </a:t>
            </a:r>
            <a:r>
              <a:rPr lang="en-US" sz="1400" i="1" smtClean="0"/>
              <a:t>Journal of 	Developmental &amp; Behavioral Pediatrics, 31</a:t>
            </a:r>
            <a:r>
              <a:rPr lang="en-US" sz="1400" smtClean="0"/>
              <a:t>, 1-8.</a:t>
            </a:r>
            <a:br>
              <a:rPr lang="en-US" sz="1400" smtClean="0"/>
            </a:br>
            <a:r>
              <a:rPr lang="en-US" sz="1400" smtClean="0"/>
              <a:t/>
            </a:r>
            <a:br>
              <a:rPr lang="en-US" sz="1400" smtClean="0"/>
            </a:br>
            <a:r>
              <a:rPr lang="en-US" sz="1400" smtClean="0"/>
              <a:t>U.S. Department of Education (2011). </a:t>
            </a:r>
            <a:r>
              <a:rPr lang="en-US" sz="1400" i="1" smtClean="0"/>
              <a:t>Analysis of state bullying laws and policies</a:t>
            </a:r>
            <a:r>
              <a:rPr lang="en-US" sz="1400" smtClean="0"/>
              <a:t>. Washington, 	DC: Author.</a:t>
            </a:r>
            <a:r>
              <a:rPr lang="en-US" smtClean="0"/>
              <a:t/>
            </a:r>
            <a:br>
              <a:rPr lang="en-US" smtClean="0"/>
            </a:br>
            <a:r>
              <a:rPr lang="en-US" smtClean="0"/>
              <a:t/>
            </a:r>
            <a:br>
              <a:rPr lang="en-US"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35111357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U.S. Department of Education (2014). </a:t>
            </a:r>
            <a:r>
              <a:rPr lang="en-US" sz="1400" i="1" smtClean="0"/>
              <a:t>Guiding principles: A resource guide for improving school 	climate and discipline</a:t>
            </a:r>
            <a:r>
              <a:rPr lang="en-US" sz="1400" smtClean="0"/>
              <a:t>. Washington, DC: Author.</a:t>
            </a:r>
            <a:br>
              <a:rPr lang="en-US" sz="1400" smtClean="0"/>
            </a:br>
            <a:r>
              <a:rPr lang="en-US" sz="1400" smtClean="0"/>
              <a:t> </a:t>
            </a:r>
            <a:br>
              <a:rPr lang="en-US" sz="1400" smtClean="0"/>
            </a:br>
            <a:r>
              <a:rPr lang="en-US" sz="1400" smtClean="0"/>
              <a:t> </a:t>
            </a:r>
            <a:r>
              <a:rPr lang="en-US" sz="1400" i="1" smtClean="0"/>
              <a:t>U.S. Department of Education (2015). Student reports of bullying and cyber-bullying: Results 	from the 2013 School Crime Supplement to the National Crime Victimization Survey. 	</a:t>
            </a:r>
            <a:r>
              <a:rPr lang="en-US" sz="1400" smtClean="0"/>
              <a:t>Retrieved from: </a:t>
            </a:r>
            <a:r>
              <a:rPr lang="en-US" sz="1400" u="sng" smtClean="0">
                <a:hlinkClick r:id="rId2"/>
              </a:rPr>
              <a:t>http://nces.ed.gov/pubs2015/2015056.pdf</a:t>
            </a:r>
            <a:r>
              <a:rPr lang="en-US" sz="1400" smtClean="0"/>
              <a:t>.</a:t>
            </a:r>
            <a:br>
              <a:rPr lang="en-US" sz="1400" smtClean="0"/>
            </a:br>
            <a:r>
              <a:rPr lang="en-US" sz="1400" smtClean="0"/>
              <a:t/>
            </a:r>
            <a:br>
              <a:rPr lang="en-US" sz="1400" smtClean="0"/>
            </a:br>
            <a:r>
              <a:rPr lang="en-US" sz="1400" smtClean="0"/>
              <a:t>Vaillancourt, T. and Edgerton, E. (April, 2015). </a:t>
            </a:r>
            <a:r>
              <a:rPr lang="en-US" sz="1400" i="1" smtClean="0"/>
              <a:t>Bullying gets under your skin: Health effects of 	bullying on children and youth</a:t>
            </a:r>
            <a:r>
              <a:rPr lang="en-US" sz="1400" smtClean="0"/>
              <a:t>. Retrieved from: 	</a:t>
            </a:r>
            <a:r>
              <a:rPr lang="en-US" sz="1400" u="sng" smtClean="0">
                <a:hlinkClick r:id="rId3"/>
              </a:rPr>
              <a:t>http://www.stopbullying.gov/blog/2015/04/21/bullying-gets-under-your-skin-health-</a:t>
            </a:r>
            <a:r>
              <a:rPr lang="en-US" sz="1400" smtClean="0"/>
              <a:t>	</a:t>
            </a:r>
            <a:r>
              <a:rPr lang="en-US" sz="1400" u="sng" smtClean="0">
                <a:hlinkClick r:id="rId3"/>
              </a:rPr>
              <a:t>effects-bullying-children-and-youth</a:t>
            </a:r>
            <a:r>
              <a:rPr lang="en-US" sz="1400" smtClean="0"/>
              <a:t/>
            </a:r>
            <a:br>
              <a:rPr lang="en-US" sz="1400" smtClean="0"/>
            </a:br>
            <a:r>
              <a:rPr lang="en-US" sz="1400" smtClean="0"/>
              <a:t/>
            </a:r>
            <a:br>
              <a:rPr lang="en-US" sz="1400" smtClean="0"/>
            </a:br>
            <a:r>
              <a:rPr lang="en-US" sz="1400" smtClean="0"/>
              <a:t>Wang, J., Iannotti, R. J., &amp; Luk, J. W. (2010). Bullying victimization among underweight and 	overweight US youth: Differential associations for boys and girls. </a:t>
            </a:r>
            <a:r>
              <a:rPr lang="en-US" sz="1400" i="1" smtClean="0"/>
              <a:t>Journal of 	Adolescent Health</a:t>
            </a:r>
            <a:r>
              <a:rPr lang="en-US" sz="1400" smtClean="0"/>
              <a:t>, </a:t>
            </a:r>
            <a:r>
              <a:rPr lang="en-US" sz="1400" i="1" smtClean="0"/>
              <a:t>47</a:t>
            </a:r>
            <a:r>
              <a:rPr lang="en-US" sz="1400" smtClean="0"/>
              <a:t>, 99-101.</a:t>
            </a:r>
            <a:r>
              <a:rPr lang="en-US" smtClean="0"/>
              <a:t/>
            </a:r>
            <a:br>
              <a:rPr lang="en-US" smtClean="0"/>
            </a:br>
            <a:endParaRPr lang="en-US" dirty="0"/>
          </a:p>
        </p:txBody>
      </p:sp>
      <p:pic>
        <p:nvPicPr>
          <p:cNvPr id="3" name="Picture 2"/>
          <p:cNvPicPr/>
          <p:nvPr/>
        </p:nvPicPr>
        <p:blipFill>
          <a:blip r:embed="rId4"/>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1480167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Whitney, I., &amp; Smith, P. K. (1993). A survey of the nature and extent of bullying in junior/middle 	and secondary schools. </a:t>
            </a:r>
            <a:r>
              <a:rPr lang="en-US" sz="1400" i="1" smtClean="0"/>
              <a:t>Educational Research</a:t>
            </a:r>
            <a:r>
              <a:rPr lang="en-US" sz="1400" smtClean="0"/>
              <a:t>, </a:t>
            </a:r>
            <a:r>
              <a:rPr lang="en-US" sz="1400" i="1" smtClean="0"/>
              <a:t>35</a:t>
            </a:r>
            <a:r>
              <a:rPr lang="en-US" sz="1400" smtClean="0"/>
              <a:t>, 3-25.</a:t>
            </a:r>
            <a:br>
              <a:rPr lang="en-US" sz="1400" smtClean="0"/>
            </a:br>
            <a:r>
              <a:rPr lang="en-US" sz="1400" smtClean="0"/>
              <a:t/>
            </a:r>
            <a:br>
              <a:rPr lang="en-US" sz="1400" smtClean="0"/>
            </a:br>
            <a:r>
              <a:rPr lang="en-US" sz="1400" smtClean="0"/>
              <a:t>Wiener, J., &amp; Mak, M. (2009). Peer victimization in children with Attention‐Deficit/Hyperactivity 	Disorder. </a:t>
            </a:r>
            <a:r>
              <a:rPr lang="en-US" sz="1400" i="1" smtClean="0"/>
              <a:t>Psychology in the Schools</a:t>
            </a:r>
            <a:r>
              <a:rPr lang="en-US" sz="1400" smtClean="0"/>
              <a:t>, </a:t>
            </a:r>
            <a:r>
              <a:rPr lang="en-US" sz="1400" i="1" smtClean="0"/>
              <a:t>46</a:t>
            </a:r>
            <a:r>
              <a:rPr lang="en-US" sz="1400" smtClean="0"/>
              <a:t>, 116-131.</a:t>
            </a:r>
            <a:br>
              <a:rPr lang="en-US" sz="1400" smtClean="0"/>
            </a:br>
            <a:r>
              <a:rPr lang="en-US" sz="1400" smtClean="0"/>
              <a:t/>
            </a:r>
            <a:br>
              <a:rPr lang="en-US" sz="1400" smtClean="0"/>
            </a:br>
            <a:r>
              <a:rPr lang="en-US" sz="1400" smtClean="0"/>
              <a:t>Wilkins, N., Tsao, B., Hertz, M., Davis, R., Klevens, J. (2014). </a:t>
            </a:r>
            <a:r>
              <a:rPr lang="en-US" sz="1400" i="1" smtClean="0"/>
              <a:t>Connecting the dots: An overview 	of the links among multiple forms of violence</a:t>
            </a:r>
            <a:r>
              <a:rPr lang="en-US" sz="1400" smtClean="0"/>
              <a:t>. Atlanta, GA: National Center for Injury 	Prevention and Control, Centers for Disease Control and Prevention.</a:t>
            </a:r>
            <a:r>
              <a:rPr lang="en-US" smtClean="0"/>
              <a:t/>
            </a:r>
            <a:br>
              <a:rPr lang="en-US" smtClean="0"/>
            </a:br>
            <a:r>
              <a:rPr lang="en-US" smtClean="0"/>
              <a:t> </a:t>
            </a:r>
            <a:br>
              <a:rPr lang="en-US"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1615308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0" y="1600200"/>
            <a:ext cx="9144000" cy="4275667"/>
          </a:xfrm>
          <a:prstGeom prst="rect">
            <a:avLst/>
          </a:prstGeom>
        </p:spPr>
      </p:pic>
    </p:spTree>
    <p:extLst>
      <p:ext uri="{BB962C8B-B14F-4D97-AF65-F5344CB8AC3E}">
        <p14:creationId xmlns:p14="http://schemas.microsoft.com/office/powerpoint/2010/main" val="3650424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378794" y="1600200"/>
            <a:ext cx="8538207" cy="4640640"/>
          </a:xfrm>
          <a:prstGeom prst="rect">
            <a:avLst/>
          </a:prstGeom>
        </p:spPr>
      </p:pic>
    </p:spTree>
    <p:extLst>
      <p:ext uri="{BB962C8B-B14F-4D97-AF65-F5344CB8AC3E}">
        <p14:creationId xmlns:p14="http://schemas.microsoft.com/office/powerpoint/2010/main" val="196589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a:ext>
            </a:extLst>
          </a:blip>
          <a:srcRect/>
          <a:stretch/>
        </p:blipFill>
        <p:spPr>
          <a:xfrm>
            <a:off x="304947" y="1600200"/>
            <a:ext cx="8788253" cy="4308286"/>
          </a:xfrm>
          <a:prstGeom prst="rect">
            <a:avLst/>
          </a:prstGeom>
        </p:spPr>
      </p:pic>
    </p:spTree>
    <p:extLst>
      <p:ext uri="{BB962C8B-B14F-4D97-AF65-F5344CB8AC3E}">
        <p14:creationId xmlns:p14="http://schemas.microsoft.com/office/powerpoint/2010/main" val="1418518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a:ext>
            </a:extLst>
          </a:blip>
          <a:srcRect/>
          <a:stretch/>
        </p:blipFill>
        <p:spPr>
          <a:xfrm>
            <a:off x="378794" y="1590591"/>
            <a:ext cx="8556311" cy="4048210"/>
          </a:xfrm>
          <a:prstGeom prst="rect">
            <a:avLst/>
          </a:prstGeom>
        </p:spPr>
      </p:pic>
    </p:spTree>
    <p:extLst>
      <p:ext uri="{BB962C8B-B14F-4D97-AF65-F5344CB8AC3E}">
        <p14:creationId xmlns:p14="http://schemas.microsoft.com/office/powerpoint/2010/main" val="3110634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195595" y="1469351"/>
            <a:ext cx="8427562" cy="4476501"/>
          </a:xfrm>
          <a:prstGeom prst="rect">
            <a:avLst/>
          </a:prstGeom>
        </p:spPr>
      </p:pic>
    </p:spTree>
    <p:extLst>
      <p:ext uri="{BB962C8B-B14F-4D97-AF65-F5344CB8AC3E}">
        <p14:creationId xmlns:p14="http://schemas.microsoft.com/office/powerpoint/2010/main" val="345390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314069" y="1618770"/>
            <a:ext cx="8779131" cy="4534860"/>
          </a:xfrm>
          <a:prstGeom prst="rect">
            <a:avLst/>
          </a:prstGeom>
        </p:spPr>
      </p:pic>
    </p:spTree>
    <p:extLst>
      <p:ext uri="{BB962C8B-B14F-4D97-AF65-F5344CB8AC3E}">
        <p14:creationId xmlns:p14="http://schemas.microsoft.com/office/powerpoint/2010/main" val="375276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a:ext>
            </a:extLst>
          </a:blip>
          <a:srcRect/>
          <a:stretch/>
        </p:blipFill>
        <p:spPr>
          <a:xfrm>
            <a:off x="0" y="1372876"/>
            <a:ext cx="9144000" cy="4514851"/>
          </a:xfrm>
          <a:prstGeom prst="rect">
            <a:avLst/>
          </a:prstGeom>
        </p:spPr>
      </p:pic>
    </p:spTree>
    <p:extLst>
      <p:ext uri="{BB962C8B-B14F-4D97-AF65-F5344CB8AC3E}">
        <p14:creationId xmlns:p14="http://schemas.microsoft.com/office/powerpoint/2010/main" val="2029600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descr="Screen Shot 2017-12-30 at 4.26.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849599"/>
            <a:ext cx="8845977" cy="4096252"/>
          </a:xfrm>
          <a:prstGeom prst="rect">
            <a:avLst/>
          </a:prstGeom>
        </p:spPr>
      </p:pic>
    </p:spTree>
    <p:extLst>
      <p:ext uri="{BB962C8B-B14F-4D97-AF65-F5344CB8AC3E}">
        <p14:creationId xmlns:p14="http://schemas.microsoft.com/office/powerpoint/2010/main" val="2517048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Shot 2017-12-30 at 4.28.37 PM.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287977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0" y="1600200"/>
            <a:ext cx="9144000" cy="4038600"/>
          </a:xfrm>
          <a:prstGeom prst="rect">
            <a:avLst/>
          </a:prstGeom>
        </p:spPr>
      </p:pic>
    </p:spTree>
    <p:extLst>
      <p:ext uri="{BB962C8B-B14F-4D97-AF65-F5344CB8AC3E}">
        <p14:creationId xmlns:p14="http://schemas.microsoft.com/office/powerpoint/2010/main" val="750597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7" name="Content Placeholder 6" descr="Screen Shot 2017-12-30 at 4.30.12 PM.png"/>
          <p:cNvPicPr>
            <a:picLocks noGrp="1" noChangeAspect="1"/>
          </p:cNvPicPr>
          <p:nvPr>
            <p:ph idx="1"/>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06645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How are children and youth bullied?</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324600"/>
            <a:ext cx="9144000" cy="533400"/>
          </a:xfrm>
          <a:prstGeom prst="rect">
            <a:avLst/>
          </a:prstGeom>
        </p:spPr>
      </p:pic>
    </p:spTree>
    <p:extLst>
      <p:ext uri="{BB962C8B-B14F-4D97-AF65-F5344CB8AC3E}">
        <p14:creationId xmlns:p14="http://schemas.microsoft.com/office/powerpoint/2010/main" val="755181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#2: </a:t>
            </a:r>
            <a:r>
              <a:rPr lang="en-US" dirty="0" smtClean="0"/>
              <a:t/>
            </a:r>
            <a:br>
              <a:rPr lang="en-US" dirty="0" smtClean="0"/>
            </a:br>
            <a:r>
              <a:rPr lang="en-US" dirty="0" smtClean="0"/>
              <a:t>There are Similarities and Differences Among Boys </a:t>
            </a:r>
            <a:br>
              <a:rPr lang="en-US" dirty="0" smtClean="0"/>
            </a:br>
            <a:r>
              <a:rPr lang="en-US" dirty="0" smtClean="0"/>
              <a:t>and Girls in Their Experiences With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324600"/>
            <a:ext cx="9144000" cy="533400"/>
          </a:xfrm>
          <a:prstGeom prst="rect">
            <a:avLst/>
          </a:prstGeom>
        </p:spPr>
      </p:pic>
    </p:spTree>
    <p:extLst>
      <p:ext uri="{BB962C8B-B14F-4D97-AF65-F5344CB8AC3E}">
        <p14:creationId xmlns:p14="http://schemas.microsoft.com/office/powerpoint/2010/main" val="42454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b="1" dirty="0" smtClean="0"/>
              <a:t>Boys’ and Girls’ Experiences of Being Bullied and Bullying Others</a:t>
            </a:r>
            <a:endParaRPr lang="en-US" b="1"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791200"/>
            <a:ext cx="9144000" cy="1066800"/>
          </a:xfrm>
          <a:prstGeom prst="rect">
            <a:avLst/>
          </a:prstGeom>
        </p:spPr>
      </p:pic>
      <p:pic>
        <p:nvPicPr>
          <p:cNvPr id="5" name="Picture 4" descr="Screen Shot 2017-08-02 at 11.19.48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093200" cy="838200"/>
          </a:xfrm>
          <a:prstGeom prst="rect">
            <a:avLst/>
          </a:prstGeom>
        </p:spPr>
      </p:pic>
    </p:spTree>
    <p:extLst>
      <p:ext uri="{BB962C8B-B14F-4D97-AF65-F5344CB8AC3E}">
        <p14:creationId xmlns:p14="http://schemas.microsoft.com/office/powerpoint/2010/main" val="43635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b="1" dirty="0" smtClean="0"/>
              <a:t>Boys’ and Girls’ Experiences of Being Bullied and Bullying Others</a:t>
            </a:r>
            <a:endParaRPr lang="en-US" b="1"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7" name="Picture 6"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791200"/>
            <a:ext cx="9144000" cy="1066800"/>
          </a:xfrm>
          <a:prstGeom prst="rect">
            <a:avLst/>
          </a:prstGeom>
        </p:spPr>
      </p:pic>
    </p:spTree>
    <p:extLst>
      <p:ext uri="{BB962C8B-B14F-4D97-AF65-F5344CB8AC3E}">
        <p14:creationId xmlns:p14="http://schemas.microsoft.com/office/powerpoint/2010/main" val="392437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#3:</a:t>
            </a:r>
            <a:r>
              <a:rPr lang="en-US" dirty="0" smtClean="0"/>
              <a:t/>
            </a:r>
            <a:br>
              <a:rPr lang="en-US" dirty="0" smtClean="0"/>
            </a:br>
            <a:r>
              <a:rPr lang="en-US" dirty="0" smtClean="0"/>
              <a:t>Children’s Experiences with Bullying Vary by Age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620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22052"/>
            <a:ext cx="9144000" cy="912148"/>
          </a:xfrm>
          <a:prstGeom prst="rect">
            <a:avLst/>
          </a:prstGeom>
        </p:spPr>
      </p:pic>
    </p:spTree>
    <p:extLst>
      <p:ext uri="{BB962C8B-B14F-4D97-AF65-F5344CB8AC3E}">
        <p14:creationId xmlns:p14="http://schemas.microsoft.com/office/powerpoint/2010/main" val="90989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Age Trends in the Frequency </a:t>
            </a:r>
            <a:br>
              <a:rPr lang="en-US" dirty="0" smtClean="0"/>
            </a:br>
            <a:r>
              <a:rPr lang="en-US" dirty="0" smtClean="0"/>
              <a:t>of Being Bullied</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119563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#4:</a:t>
            </a:r>
            <a:r>
              <a:rPr lang="en-US" dirty="0" smtClean="0"/>
              <a:t/>
            </a:r>
            <a:br>
              <a:rPr lang="en-US" dirty="0" smtClean="0"/>
            </a:br>
            <a:r>
              <a:rPr lang="en-US" dirty="0" smtClean="0"/>
              <a:t>There Are Multiple Risk Factors and Protective Factors </a:t>
            </a:r>
            <a:br>
              <a:rPr lang="en-US" dirty="0" smtClean="0"/>
            </a:br>
            <a:r>
              <a:rPr lang="en-US" dirty="0" smtClean="0"/>
              <a:t>for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772203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Risk Factors for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850575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Examples of </a:t>
            </a:r>
            <a:r>
              <a:rPr lang="en-US" dirty="0" smtClean="0">
                <a:solidFill>
                  <a:schemeClr val="bg2">
                    <a:lumMod val="50000"/>
                  </a:schemeClr>
                </a:solidFill>
              </a:rPr>
              <a:t>Individual Factors </a:t>
            </a:r>
            <a:r>
              <a:rPr lang="en-US" dirty="0" smtClean="0">
                <a:solidFill>
                  <a:schemeClr val="accent2"/>
                </a:solidFill>
              </a:rPr>
              <a:t/>
            </a:r>
            <a:br>
              <a:rPr lang="en-US" dirty="0" smtClean="0">
                <a:solidFill>
                  <a:schemeClr val="accent2"/>
                </a:solidFill>
              </a:rPr>
            </a:br>
            <a:r>
              <a:rPr lang="en-US" dirty="0" smtClean="0"/>
              <a:t>Related to Involvement in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291967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7" name="Picture 6"/>
          <p:cNvPicPr/>
          <p:nvPr/>
        </p:nvPicPr>
        <p:blipFill rotWithShape="1">
          <a:blip r:embed="rId5" cstate="print">
            <a:extLst>
              <a:ext uri="{28A0092B-C50C-407E-A947-70E740481C1C}">
                <a14:useLocalDpi xmlns:a14="http://schemas.microsoft.com/office/drawing/2010/main"/>
              </a:ext>
            </a:extLst>
          </a:blip>
          <a:srcRect/>
          <a:stretch/>
        </p:blipFill>
        <p:spPr>
          <a:xfrm>
            <a:off x="0" y="1399117"/>
            <a:ext cx="9144000" cy="4402666"/>
          </a:xfrm>
          <a:prstGeom prst="rect">
            <a:avLst/>
          </a:prstGeom>
        </p:spPr>
      </p:pic>
    </p:spTree>
    <p:extLst>
      <p:ext uri="{BB962C8B-B14F-4D97-AF65-F5344CB8AC3E}">
        <p14:creationId xmlns:p14="http://schemas.microsoft.com/office/powerpoint/2010/main" val="3590879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Examples of </a:t>
            </a:r>
            <a:r>
              <a:rPr lang="en-US" dirty="0" smtClean="0">
                <a:solidFill>
                  <a:srgbClr val="660066"/>
                </a:solidFill>
              </a:rPr>
              <a:t>Peer Factors </a:t>
            </a:r>
            <a:br>
              <a:rPr lang="en-US" dirty="0" smtClean="0">
                <a:solidFill>
                  <a:srgbClr val="660066"/>
                </a:solidFill>
              </a:rPr>
            </a:br>
            <a:r>
              <a:rPr lang="en-US" dirty="0" smtClean="0"/>
              <a:t>Related to Involvement in Bullying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109128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Examples of </a:t>
            </a:r>
            <a:r>
              <a:rPr lang="en-US" dirty="0" smtClean="0">
                <a:solidFill>
                  <a:schemeClr val="accent6">
                    <a:lumMod val="75000"/>
                  </a:schemeClr>
                </a:solidFill>
              </a:rPr>
              <a:t>Family Factors </a:t>
            </a:r>
            <a:br>
              <a:rPr lang="en-US" dirty="0" smtClean="0">
                <a:solidFill>
                  <a:schemeClr val="accent6">
                    <a:lumMod val="75000"/>
                  </a:schemeClr>
                </a:solidFill>
              </a:rPr>
            </a:br>
            <a:r>
              <a:rPr lang="en-US" dirty="0" smtClean="0"/>
              <a:t>Related to Involvement in Bullying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603793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Examples of </a:t>
            </a:r>
            <a:r>
              <a:rPr lang="en-US" dirty="0" smtClean="0">
                <a:solidFill>
                  <a:schemeClr val="accent3"/>
                </a:solidFill>
              </a:rPr>
              <a:t>School Factors </a:t>
            </a:r>
            <a:br>
              <a:rPr lang="en-US" dirty="0" smtClean="0">
                <a:solidFill>
                  <a:schemeClr val="accent3"/>
                </a:solidFill>
              </a:rPr>
            </a:br>
            <a:r>
              <a:rPr lang="en-US" dirty="0" smtClean="0"/>
              <a:t>Related to Involvement in Bullying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68566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Examples of </a:t>
            </a:r>
            <a:r>
              <a:rPr lang="en-US" dirty="0" smtClean="0">
                <a:solidFill>
                  <a:schemeClr val="accent1"/>
                </a:solidFill>
              </a:rPr>
              <a:t>Community </a:t>
            </a:r>
            <a:r>
              <a:rPr lang="en-US" dirty="0" smtClean="0"/>
              <a:t>Factors Related to Involvement in Bullying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130513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Protective Factors for Bullying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004430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Protective Community Factors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87633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#5:</a:t>
            </a:r>
            <a:r>
              <a:rPr lang="en-US" dirty="0" smtClean="0"/>
              <a:t/>
            </a:r>
            <a:br>
              <a:rPr lang="en-US" dirty="0" smtClean="0"/>
            </a:br>
            <a:r>
              <a:rPr lang="en-US" dirty="0" smtClean="0"/>
              <a:t>Although Any Child May </a:t>
            </a:r>
            <a:br>
              <a:rPr lang="en-US" dirty="0" smtClean="0"/>
            </a:br>
            <a:r>
              <a:rPr lang="en-US" dirty="0" smtClean="0"/>
              <a:t>be Targeted, Some Are at Particular Risk of Being Bullied</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169715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Children and Youth At Higher Risk </a:t>
            </a:r>
            <a:br>
              <a:rPr lang="en-US" dirty="0" smtClean="0"/>
            </a:br>
            <a:r>
              <a:rPr lang="en-US" dirty="0" smtClean="0"/>
              <a:t>for Being Bullied</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827606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#6:</a:t>
            </a:r>
            <a:r>
              <a:rPr lang="en-US" dirty="0" smtClean="0"/>
              <a:t/>
            </a:r>
            <a:br>
              <a:rPr lang="en-US" dirty="0" smtClean="0"/>
            </a:br>
            <a:r>
              <a:rPr lang="en-US" dirty="0" smtClean="0"/>
              <a:t>Bullying Can Affect the Health, Mental Health, and Academic Well-Being of Children </a:t>
            </a:r>
            <a:br>
              <a:rPr lang="en-US" dirty="0" smtClean="0"/>
            </a:br>
            <a:r>
              <a:rPr lang="en-US" dirty="0" smtClean="0"/>
              <a:t>Who are Targeted</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411848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Effects on Bullied Children and Youth</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67676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0" y="1409834"/>
            <a:ext cx="9144000" cy="4536018"/>
          </a:xfrm>
          <a:prstGeom prst="rect">
            <a:avLst/>
          </a:prstGeom>
        </p:spPr>
      </p:pic>
    </p:spTree>
    <p:extLst>
      <p:ext uri="{BB962C8B-B14F-4D97-AF65-F5344CB8AC3E}">
        <p14:creationId xmlns:p14="http://schemas.microsoft.com/office/powerpoint/2010/main" val="1935778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
            </a:r>
            <a:br>
              <a:rPr lang="en-US" dirty="0" smtClean="0"/>
            </a:br>
            <a:r>
              <a:rPr lang="en-US" dirty="0" smtClean="0"/>
              <a:t>Biological Mechanisms Associated with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982534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
            </a:r>
            <a:br>
              <a:rPr lang="en-US" dirty="0" smtClean="0"/>
            </a:br>
            <a:r>
              <a:rPr lang="en-US" dirty="0" smtClean="0"/>
              <a:t>Biological Mechanisms Associated with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911490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#7:</a:t>
            </a:r>
            <a:r>
              <a:rPr lang="en-US" dirty="0" smtClean="0"/>
              <a:t/>
            </a:r>
            <a:br>
              <a:rPr lang="en-US" dirty="0" smtClean="0"/>
            </a:br>
            <a:r>
              <a:rPr lang="en-US" dirty="0" smtClean="0"/>
              <a:t>Children Who Bully Are More Likely Than Others to Be Engaged in Other Antisocial Behavior</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779906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b="1" dirty="0" smtClean="0"/>
              <a:t>Concern for Children Who Bully:</a:t>
            </a:r>
            <a:br>
              <a:rPr lang="en-US" b="1" dirty="0" smtClean="0"/>
            </a:br>
            <a:endParaRPr lang="en-US" b="1"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819548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b="1" dirty="0" smtClean="0"/>
              <a:t>Concern for Children Who Bully:</a:t>
            </a:r>
            <a:br>
              <a:rPr lang="en-US" b="1" dirty="0" smtClean="0"/>
            </a:br>
            <a:endParaRPr lang="en-US" b="1"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09114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#8:</a:t>
            </a:r>
            <a:r>
              <a:rPr lang="en-US" dirty="0" smtClean="0"/>
              <a:t/>
            </a:r>
            <a:br>
              <a:rPr lang="en-US" dirty="0" smtClean="0"/>
            </a:br>
            <a:r>
              <a:rPr lang="en-US" dirty="0" smtClean="0"/>
              <a:t>Many Children </a:t>
            </a:r>
            <a:br>
              <a:rPr lang="en-US" dirty="0" smtClean="0"/>
            </a:br>
            <a:r>
              <a:rPr lang="en-US" dirty="0" smtClean="0"/>
              <a:t>Do Not Report Bullying Experiences to Adults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047035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Likelihood of Reporting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064137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Likelihood of Reporting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681971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#9:</a:t>
            </a:r>
            <a:r>
              <a:rPr lang="en-US" dirty="0" smtClean="0"/>
              <a:t/>
            </a:r>
            <a:br>
              <a:rPr lang="en-US" dirty="0" smtClean="0"/>
            </a:br>
            <a:r>
              <a:rPr lang="en-US" dirty="0" smtClean="0"/>
              <a:t>Many Children and Youth </a:t>
            </a:r>
            <a:br>
              <a:rPr lang="en-US" dirty="0" smtClean="0"/>
            </a:br>
            <a:r>
              <a:rPr lang="en-US" dirty="0" smtClean="0"/>
              <a:t>Are Concerned About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654858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Peers’ Attitudes and Responses </a:t>
            </a:r>
            <a:br>
              <a:rPr lang="en-US" dirty="0" smtClean="0"/>
            </a:br>
            <a:r>
              <a:rPr lang="en-US" dirty="0" smtClean="0"/>
              <a:t>to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20639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Screen Shot 2017-08-02 at 11.19.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a:ext>
            </a:extLst>
          </a:blip>
          <a:srcRect/>
          <a:stretch/>
        </p:blipFill>
        <p:spPr>
          <a:xfrm>
            <a:off x="254000" y="1862667"/>
            <a:ext cx="8890000" cy="3873500"/>
          </a:xfrm>
          <a:prstGeom prst="rect">
            <a:avLst/>
          </a:prstGeom>
        </p:spPr>
      </p:pic>
    </p:spTree>
    <p:extLst>
      <p:ext uri="{BB962C8B-B14F-4D97-AF65-F5344CB8AC3E}">
        <p14:creationId xmlns:p14="http://schemas.microsoft.com/office/powerpoint/2010/main" val="3560840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z="4800" b="1" dirty="0" smtClean="0">
                <a:solidFill>
                  <a:srgbClr val="069BB7"/>
                </a:solidFill>
              </a:rPr>
              <a:t>Finding #10:</a:t>
            </a:r>
            <a:r>
              <a:rPr lang="en-US" dirty="0" smtClean="0"/>
              <a:t/>
            </a:r>
            <a:br>
              <a:rPr lang="en-US" dirty="0" smtClean="0"/>
            </a:br>
            <a:r>
              <a:rPr lang="en-US" dirty="0" smtClean="0"/>
              <a:t>A Variety of Laws in the U.S. Address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739940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Federal Laws and </a:t>
            </a:r>
            <a:br>
              <a:rPr lang="en-US" dirty="0" smtClean="0"/>
            </a:br>
            <a:r>
              <a:rPr lang="en-US" dirty="0" smtClean="0"/>
              <a:t>Bullying and Harassment</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394391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School Districts and Federal Civil Rights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124783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State Anti-Bullying Laws and Policies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350159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marL="0" indent="0"/>
            <a:r>
              <a:rPr lang="en-US" dirty="0" smtClean="0">
                <a:solidFill>
                  <a:schemeClr val="tx1">
                    <a:lumMod val="65000"/>
                    <a:lumOff val="35000"/>
                  </a:schemeClr>
                </a:solidFill>
              </a:rPr>
              <a:t>State Anti-Bullying Laws and Policies</a:t>
            </a:r>
            <a:endParaRPr lang="en-US" dirty="0">
              <a:solidFill>
                <a:schemeClr val="tx1">
                  <a:lumMod val="65000"/>
                  <a:lumOff val="35000"/>
                </a:schemeClr>
              </a:solidFill>
            </a:endParaRPr>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283434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Chapter Check-in:</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042662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Chapter Check-in:</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268237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881305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Misdirection #1: </a:t>
            </a:r>
            <a:br>
              <a:rPr lang="en-US" dirty="0" smtClean="0"/>
            </a:br>
            <a:r>
              <a:rPr lang="en-US" dirty="0" smtClean="0"/>
              <a:t>Zero Tolerance for Bullying</a:t>
            </a:r>
          </a:p>
        </p:txBody>
      </p:sp>
      <p:pic>
        <p:nvPicPr>
          <p:cNvPr id="3" name="Picture 2"/>
          <p:cNvPicPr/>
          <p:nvPr/>
        </p:nvPicPr>
        <p:blipFill>
          <a:blip r:embed="rId3"/>
          <a:stretch>
            <a:fillRect/>
          </a:stretch>
        </p:blipFill>
        <p:spPr>
          <a:xfrm>
            <a:off x="0" y="0"/>
            <a:ext cx="9144000" cy="6858000"/>
          </a:xfrm>
          <a:prstGeom prst="rect">
            <a:avLst/>
          </a:prstGeom>
        </p:spPr>
      </p:pic>
      <p:pic>
        <p:nvPicPr>
          <p:cNvPr id="5" name="Picture 4"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533400"/>
          </a:xfrm>
          <a:prstGeom prst="rect">
            <a:avLst/>
          </a:prstGeom>
        </p:spPr>
      </p:pic>
      <p:pic>
        <p:nvPicPr>
          <p:cNvPr id="6" name="Picture 5"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36090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Misdirection #2: Conflict Resolution and Peer Mediation </a:t>
            </a:r>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940230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0" y="1261533"/>
            <a:ext cx="8974667" cy="4677833"/>
          </a:xfrm>
          <a:prstGeom prst="rect">
            <a:avLst/>
          </a:prstGeom>
        </p:spPr>
      </p:pic>
    </p:spTree>
    <p:extLst>
      <p:ext uri="{BB962C8B-B14F-4D97-AF65-F5344CB8AC3E}">
        <p14:creationId xmlns:p14="http://schemas.microsoft.com/office/powerpoint/2010/main" val="12279401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Misdirection #2: Conflict Resolution and Peer Mediation </a:t>
            </a:r>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4375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Misdirection #3: </a:t>
            </a:r>
            <a:br>
              <a:rPr lang="en-US" dirty="0" smtClean="0"/>
            </a:br>
            <a:r>
              <a:rPr lang="en-US" dirty="0" smtClean="0"/>
              <a:t>Group Therapeutic Treatment</a:t>
            </a:r>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365673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nSpc>
                <a:spcPts val="3600"/>
              </a:lnSpc>
            </a:pPr>
            <a:r>
              <a:rPr lang="en-US" dirty="0" smtClean="0"/>
              <a:t>Misdirection #4: Overstating or Simplifying the Relationship Between Bullying and Suicide</a:t>
            </a:r>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6096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80094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nSpc>
                <a:spcPts val="3600"/>
              </a:lnSpc>
            </a:pPr>
            <a:r>
              <a:rPr lang="en-US" dirty="0" smtClean="0"/>
              <a:t>Misdirection #4: Overstating or Simplifying the Relationship Between Bullying and Suicide</a:t>
            </a:r>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6858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758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Misdirection #5: Simple, Short-Term Solutions</a:t>
            </a:r>
            <a:br>
              <a:rPr lang="en-US" dirty="0" smtClean="0"/>
            </a:br>
            <a:endParaRPr lang="en-US" dirty="0" smtClean="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631857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Chapter Check-in:</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733021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Chapter Check-in:</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29520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6096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270117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solidFill>
                  <a:srgbClr val="069BB7"/>
                </a:solidFill>
              </a:rPr>
              <a:t>#1: </a:t>
            </a:r>
            <a:r>
              <a:rPr lang="en-US" dirty="0" smtClean="0"/>
              <a:t>Focus on the Social Climate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1854912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#2: </a:t>
            </a:r>
            <a:r>
              <a:rPr lang="en-US" dirty="0" smtClean="0"/>
              <a:t>Conduct Community-Wide </a:t>
            </a:r>
            <a:br>
              <a:rPr lang="en-US" dirty="0" smtClean="0"/>
            </a:br>
            <a:r>
              <a:rPr lang="en-US" dirty="0" smtClean="0"/>
              <a:t>Assessments of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6743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245103" y="1247922"/>
            <a:ext cx="8729564" cy="4697930"/>
          </a:xfrm>
          <a:prstGeom prst="rect">
            <a:avLst/>
          </a:prstGeom>
        </p:spPr>
      </p:pic>
    </p:spTree>
    <p:extLst>
      <p:ext uri="{BB962C8B-B14F-4D97-AF65-F5344CB8AC3E}">
        <p14:creationId xmlns:p14="http://schemas.microsoft.com/office/powerpoint/2010/main" val="3944195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#3: </a:t>
            </a:r>
            <a:r>
              <a:rPr lang="en-US" dirty="0" smtClean="0"/>
              <a:t>Seek Out Support for Bullying Prevention</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560965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#4: </a:t>
            </a:r>
            <a:r>
              <a:rPr lang="en-US" dirty="0" smtClean="0"/>
              <a:t>Coordinate and Integrate Prevention Efforts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766189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#4: </a:t>
            </a:r>
            <a:r>
              <a:rPr lang="en-US" dirty="0" smtClean="0"/>
              <a:t>Coordinate and Integrate Prevention Efforts </a:t>
            </a:r>
            <a:br>
              <a:rPr lang="en-US" dirty="0" smtClean="0"/>
            </a:b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6858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340304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#4: </a:t>
            </a:r>
            <a:r>
              <a:rPr lang="en-US" dirty="0" smtClean="0"/>
              <a:t>Coordinate and Integrate Prevention Efforts</a:t>
            </a:r>
            <a:br>
              <a:rPr lang="en-US" dirty="0" smtClean="0"/>
            </a:b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6096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6" name="Picture 5" descr="box out bullying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2438400" y="2133600"/>
            <a:ext cx="1752600" cy="533400"/>
          </a:xfrm>
          <a:prstGeom prst="rect">
            <a:avLst/>
          </a:prstGeom>
        </p:spPr>
      </p:pic>
    </p:spTree>
    <p:extLst>
      <p:ext uri="{BB962C8B-B14F-4D97-AF65-F5344CB8AC3E}">
        <p14:creationId xmlns:p14="http://schemas.microsoft.com/office/powerpoint/2010/main" val="735800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#5: </a:t>
            </a:r>
            <a:r>
              <a:rPr lang="en-US" dirty="0" smtClean="0"/>
              <a:t>Provide Training in Bullying Prevention and Response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203344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#5: </a:t>
            </a:r>
            <a:r>
              <a:rPr lang="en-US" dirty="0" smtClean="0"/>
              <a:t>Provide Training in Bullying Prevention and Response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pic>
        <p:nvPicPr>
          <p:cNvPr id="6" name="Picture 5" descr="box out bullying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981200"/>
            <a:ext cx="5029200" cy="3255604"/>
          </a:xfrm>
          <a:prstGeom prst="rect">
            <a:avLst/>
          </a:prstGeom>
        </p:spPr>
      </p:pic>
    </p:spTree>
    <p:extLst>
      <p:ext uri="{BB962C8B-B14F-4D97-AF65-F5344CB8AC3E}">
        <p14:creationId xmlns:p14="http://schemas.microsoft.com/office/powerpoint/2010/main" val="3092765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#5: </a:t>
            </a:r>
            <a:r>
              <a:rPr lang="en-US" dirty="0" smtClean="0"/>
              <a:t>Provide Training in Bullying Prevention and Response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5334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518724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#6: </a:t>
            </a:r>
            <a:r>
              <a:rPr lang="en-US" dirty="0" smtClean="0"/>
              <a:t>Organize a Community Event to Catalyze Efforts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950385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#6: </a:t>
            </a:r>
            <a:r>
              <a:rPr lang="en-US" dirty="0" smtClean="0"/>
              <a:t>Organize a Community Event to Catalyze Efforts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45559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#6: </a:t>
            </a:r>
            <a:r>
              <a:rPr lang="en-US" dirty="0" smtClean="0"/>
              <a:t>Organize a Community Event to Catalyze Efforts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70858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a:ext>
            </a:extLst>
          </a:blip>
          <a:srcRect/>
          <a:stretch/>
        </p:blipFill>
        <p:spPr>
          <a:xfrm>
            <a:off x="0" y="1871882"/>
            <a:ext cx="8974667" cy="4287617"/>
          </a:xfrm>
          <a:prstGeom prst="rect">
            <a:avLst/>
          </a:prstGeom>
        </p:spPr>
      </p:pic>
    </p:spTree>
    <p:extLst>
      <p:ext uri="{BB962C8B-B14F-4D97-AF65-F5344CB8AC3E}">
        <p14:creationId xmlns:p14="http://schemas.microsoft.com/office/powerpoint/2010/main" val="321908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#7: </a:t>
            </a:r>
            <a:r>
              <a:rPr lang="en-US" dirty="0" smtClean="0"/>
              <a:t>Set Policies and Rules About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499863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#8: </a:t>
            </a:r>
            <a:r>
              <a:rPr lang="en-US" dirty="0" smtClean="0"/>
              <a:t>Respond Consistently and Appropriately When Bullying Happens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528943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#8: </a:t>
            </a:r>
            <a:r>
              <a:rPr lang="en-US" dirty="0" smtClean="0"/>
              <a:t>Respond Consistently and Appropriately When Bullying Happens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62393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#8</a:t>
            </a:r>
            <a:r>
              <a:rPr lang="en-US" dirty="0" smtClean="0">
                <a:solidFill>
                  <a:schemeClr val="accent5">
                    <a:lumMod val="75000"/>
                  </a:schemeClr>
                </a:solidFill>
              </a:rPr>
              <a:t>: </a:t>
            </a:r>
            <a:r>
              <a:rPr lang="en-US" dirty="0" smtClean="0"/>
              <a:t>Respond Consistently and Appropriately When Bullying Happens</a:t>
            </a:r>
            <a:br>
              <a:rPr lang="en-US" dirty="0" smtClean="0"/>
            </a:b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621016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#9: </a:t>
            </a:r>
            <a:r>
              <a:rPr lang="en-US" dirty="0" smtClean="0"/>
              <a:t>Spend Time Talking with Children and Youth About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9687429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#9: </a:t>
            </a:r>
            <a:r>
              <a:rPr lang="en-US" dirty="0" smtClean="0"/>
              <a:t>Spend Time Talking with Children and Youth About Bullying</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203730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solidFill>
                  <a:srgbClr val="069BB7"/>
                </a:solidFill>
              </a:rPr>
              <a:t>#10: </a:t>
            </a:r>
            <a:r>
              <a:rPr lang="en-US" dirty="0" smtClean="0"/>
              <a:t>Continue Efforts Over Time and Renew Community Interests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581832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Chapter Check-in:</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838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347332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In Conclusion</a:t>
            </a:r>
            <a:endParaRPr lang="en-US" dirty="0"/>
          </a:p>
        </p:txBody>
      </p:sp>
      <p:sp>
        <p:nvSpPr>
          <p:cNvPr id="3" name="Subtitle 2"/>
          <p:cNvSpPr>
            <a:spLocks noGrp="1"/>
          </p:cNvSpPr>
          <p:nvPr>
            <p:ph type="subTitle" idx="1"/>
          </p:nvPr>
        </p:nvSpPr>
        <p:spPr>
          <a:xfrm>
            <a:off x="1371600" y="3886200"/>
            <a:ext cx="7315200" cy="1752600"/>
          </a:xfrm>
        </p:spPr>
        <p:txBody>
          <a:bodyPr>
            <a:normAutofit fontScale="92500" lnSpcReduction="20000"/>
          </a:bodyPr>
          <a:lstStyle/>
          <a:p>
            <a:pPr marL="457200" indent="-457200" algn="l">
              <a:buFont typeface="Arial"/>
              <a:buChar char="•"/>
            </a:pPr>
            <a:r>
              <a:rPr lang="en-US" dirty="0" smtClean="0"/>
              <a:t>The next step in continuing education</a:t>
            </a:r>
          </a:p>
          <a:p>
            <a:pPr marL="457200" indent="-457200" algn="l">
              <a:buFont typeface="Arial"/>
              <a:buChar char="•"/>
            </a:pPr>
            <a:r>
              <a:rPr lang="en-US" dirty="0" smtClean="0"/>
              <a:t>Thank you for participating</a:t>
            </a:r>
          </a:p>
          <a:p>
            <a:pPr marL="457200" indent="-457200" algn="l">
              <a:buFont typeface="Arial"/>
              <a:buChar char="•"/>
            </a:pPr>
            <a:r>
              <a:rPr lang="en-US" dirty="0" smtClean="0"/>
              <a:t>Remember to visit </a:t>
            </a:r>
            <a:r>
              <a:rPr lang="en-US" dirty="0" err="1" smtClean="0">
                <a:solidFill>
                  <a:srgbClr val="0000FF"/>
                </a:solidFill>
              </a:rPr>
              <a:t>boxoutbullying.com</a:t>
            </a:r>
            <a:r>
              <a:rPr lang="en-US" dirty="0" smtClean="0">
                <a:solidFill>
                  <a:srgbClr val="0000FF"/>
                </a:solidFill>
              </a:rPr>
              <a:t> </a:t>
            </a:r>
            <a:r>
              <a:rPr lang="en-US" dirty="0" smtClean="0"/>
              <a:t>for additional resources  </a:t>
            </a:r>
          </a:p>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3948555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mtClean="0"/>
              <a:t>References</a:t>
            </a:r>
            <a:br>
              <a:rPr lang="en-US" smtClean="0"/>
            </a:br>
            <a:r>
              <a:rPr lang="en-US" sz="1400" smtClean="0"/>
              <a:t>Ali, R. (2010) </a:t>
            </a:r>
            <a:r>
              <a:rPr lang="fr-FR" sz="1400" smtClean="0"/>
              <a:t>U. S. Department of Education, Office for Civil Rights (2010). </a:t>
            </a:r>
            <a:r>
              <a:rPr lang="fr-FR" sz="1400" i="1" smtClean="0"/>
              <a:t>Dear colleague letter: 	Harassment and bullying</a:t>
            </a:r>
            <a:r>
              <a:rPr lang="fr-FR" sz="1400" smtClean="0"/>
              <a:t>.  Retrieved from 	</a:t>
            </a:r>
            <a:r>
              <a:rPr lang="fr-FR" sz="1400" u="sng" smtClean="0">
                <a:hlinkClick r:id="rId2"/>
              </a:rPr>
              <a:t>http://www2.ed.gov/about/offices/list/ocr/letters/colleague-201010.pdf</a:t>
            </a:r>
            <a:r>
              <a:rPr lang="fr-FR" sz="1400" u="sng" smtClean="0"/>
              <a:t/>
            </a:r>
            <a:br>
              <a:rPr lang="fr-FR" sz="1400" u="sng" smtClean="0"/>
            </a:br>
            <a:r>
              <a:rPr lang="fr-FR" sz="1400" u="sng" smtClean="0"/>
              <a:t/>
            </a:r>
            <a:br>
              <a:rPr lang="fr-FR" sz="1400" u="sng" smtClean="0"/>
            </a:br>
            <a:r>
              <a:rPr lang="en-US" sz="1400" smtClean="0"/>
              <a:t>American Psychological Association Zero Tolerance Task Force (2008). Are zero tolerance 	policies effective in the schools? An evidentiary review and recommendations. 	</a:t>
            </a:r>
            <a:r>
              <a:rPr lang="en-US" sz="1400" i="1" smtClean="0"/>
              <a:t>American Psychologist</a:t>
            </a:r>
            <a:r>
              <a:rPr lang="en-US" sz="1400" smtClean="0"/>
              <a:t>, </a:t>
            </a:r>
            <a:r>
              <a:rPr lang="en-US" sz="1400" i="1" smtClean="0"/>
              <a:t>63</a:t>
            </a:r>
            <a:r>
              <a:rPr lang="en-US" sz="1400" smtClean="0"/>
              <a:t>, 852-862.</a:t>
            </a:r>
            <a:br>
              <a:rPr lang="en-US" sz="1400" smtClean="0"/>
            </a:br>
            <a:r>
              <a:rPr lang="en-US" sz="1400" smtClean="0"/>
              <a:t/>
            </a:r>
            <a:br>
              <a:rPr lang="en-US" sz="1400" smtClean="0"/>
            </a:br>
            <a:r>
              <a:rPr lang="en-US" sz="1400" smtClean="0"/>
              <a:t>Arsenault, L., Walsh, E., Trzesniewski, K., Newcombe, R., Caspi, A. and Moffitt, E. (2006) 	Bullying victimization uniquely contributes to adjustment problems in young children: A 	nationally representative cohort study, </a:t>
            </a:r>
            <a:r>
              <a:rPr lang="en-US" sz="1400" i="1" smtClean="0"/>
              <a:t>Pediatrics, </a:t>
            </a:r>
            <a:r>
              <a:rPr lang="en-US" sz="1400" smtClean="0"/>
              <a:t>118, 130-138. </a:t>
            </a:r>
            <a:br>
              <a:rPr lang="en-US" sz="1400" smtClean="0"/>
            </a:br>
            <a:r>
              <a:rPr lang="en-US" sz="1400" smtClean="0"/>
              <a:t/>
            </a:r>
            <a:br>
              <a:rPr lang="en-US" sz="1400" smtClean="0"/>
            </a:br>
            <a:r>
              <a:rPr lang="en-US" sz="1400" smtClean="0"/>
              <a:t>Baldry, A. C. (2003). Bullying in schools and exposure to domestic violence. </a:t>
            </a:r>
            <a:r>
              <a:rPr lang="en-US" sz="1400" i="1" smtClean="0"/>
              <a:t>Child Abuse &amp; 	Neglect</a:t>
            </a:r>
            <a:r>
              <a:rPr lang="en-US" sz="1400" smtClean="0"/>
              <a:t>, </a:t>
            </a:r>
            <a:r>
              <a:rPr lang="en-US" sz="1400" i="1" smtClean="0"/>
              <a:t>27</a:t>
            </a:r>
            <a:r>
              <a:rPr lang="en-US" sz="1400" smtClean="0"/>
              <a:t>, 713-732.</a:t>
            </a:r>
            <a:r>
              <a:rPr lang="en-US" sz="1600" smtClean="0"/>
              <a:t/>
            </a:r>
            <a:br>
              <a:rPr lang="en-US" sz="1600" smtClean="0"/>
            </a:br>
            <a:r>
              <a:rPr lang="en-US" sz="1600" smtClean="0"/>
              <a:t/>
            </a:r>
            <a:br>
              <a:rPr lang="en-US" sz="1600" smtClean="0"/>
            </a:br>
            <a:r>
              <a:rPr lang="en-US" sz="2800" smtClean="0"/>
              <a:t/>
            </a:r>
            <a:br>
              <a:rPr lang="en-US" sz="2800" smtClean="0"/>
            </a:br>
            <a:endParaRPr lang="en-US" sz="2800" dirty="0"/>
          </a:p>
        </p:txBody>
      </p:sp>
      <p:pic>
        <p:nvPicPr>
          <p:cNvPr id="3" name="Picture 2"/>
          <p:cNvPicPr/>
          <p:nvPr/>
        </p:nvPicPr>
        <p:blipFill>
          <a:blip r:embed="rId3"/>
          <a:stretch>
            <a:fillRect/>
          </a:stretch>
        </p:blipFill>
        <p:spPr>
          <a:xfrm>
            <a:off x="0" y="0"/>
            <a:ext cx="9144000" cy="6858000"/>
          </a:xfrm>
          <a:prstGeom prst="rect">
            <a:avLst/>
          </a:prstGeom>
        </p:spPr>
      </p:pic>
      <p:pic>
        <p:nvPicPr>
          <p:cNvPr id="5" name="Picture 4"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6" name="Picture 5"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701720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a:ext>
            </a:extLst>
          </a:blip>
          <a:srcRect/>
          <a:stretch/>
        </p:blipFill>
        <p:spPr>
          <a:xfrm>
            <a:off x="685800" y="1484507"/>
            <a:ext cx="8233833" cy="4529668"/>
          </a:xfrm>
          <a:prstGeom prst="rect">
            <a:avLst/>
          </a:prstGeom>
        </p:spPr>
      </p:pic>
    </p:spTree>
    <p:extLst>
      <p:ext uri="{BB962C8B-B14F-4D97-AF65-F5344CB8AC3E}">
        <p14:creationId xmlns:p14="http://schemas.microsoft.com/office/powerpoint/2010/main" val="34509298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Buhs, E. S., Ladd, G. W., &amp; Herald, S. L. (2006). Peer exclusion and victimization: Processes that 	mediate the relation between peer group rejection and children's classroom 	engagement and achievement? </a:t>
            </a:r>
            <a:r>
              <a:rPr lang="en-US" sz="1400" i="1" smtClean="0"/>
              <a:t>Journal of educational psychology</a:t>
            </a:r>
            <a:r>
              <a:rPr lang="en-US" sz="1400" smtClean="0"/>
              <a:t>, </a:t>
            </a:r>
            <a:r>
              <a:rPr lang="en-US" sz="1400" i="1" smtClean="0"/>
              <a:t>98</a:t>
            </a:r>
            <a:r>
              <a:rPr lang="en-US" sz="1400" smtClean="0"/>
              <a:t>, 1-13.</a:t>
            </a:r>
            <a:br>
              <a:rPr lang="en-US" sz="1400" smtClean="0"/>
            </a:br>
            <a:r>
              <a:rPr lang="en-US" sz="1400" smtClean="0"/>
              <a:t/>
            </a:r>
            <a:br>
              <a:rPr lang="en-US" sz="1400" smtClean="0"/>
            </a:br>
            <a:r>
              <a:rPr lang="en-US" sz="1400" smtClean="0"/>
              <a:t>Byrne, B. J. 1994. Bullies and victims in school settings with reference to some Dublin schools. 	</a:t>
            </a:r>
            <a:r>
              <a:rPr lang="en-US" sz="1400" i="1" smtClean="0"/>
              <a:t>Irish Journal of Psychology,15, </a:t>
            </a:r>
            <a:r>
              <a:rPr lang="en-US" sz="1400" smtClean="0"/>
              <a:t>574-86.</a:t>
            </a:r>
            <a:br>
              <a:rPr lang="en-US" sz="1400" smtClean="0"/>
            </a:br>
            <a:r>
              <a:rPr lang="en-US" sz="1400" smtClean="0"/>
              <a:t/>
            </a:r>
            <a:br>
              <a:rPr lang="en-US" sz="1400" smtClean="0"/>
            </a:br>
            <a:r>
              <a:rPr lang="en-US" sz="1400" smtClean="0"/>
              <a:t>Centers for Disease Control and Prevention. (2012a). </a:t>
            </a:r>
            <a:r>
              <a:rPr lang="en-US" sz="1400" i="1" smtClean="0"/>
              <a:t>Suicide: Facts at a glance</a:t>
            </a:r>
            <a:r>
              <a:rPr lang="en-US" sz="1400" smtClean="0"/>
              <a:t>. Retrieved from: 	</a:t>
            </a:r>
            <a:r>
              <a:rPr lang="en-US" sz="1400" u="sng" smtClean="0">
                <a:hlinkClick r:id="rId2"/>
              </a:rPr>
              <a:t>http://www.cdc.gov/ViolencePrevention/pdf/Suicide_DataSheet-a.pdf</a:t>
            </a:r>
            <a:r>
              <a:rPr lang="en-US" sz="1600" smtClean="0"/>
              <a:t/>
            </a:r>
            <a:br>
              <a:rPr lang="en-US" sz="1600" smtClean="0"/>
            </a:br>
            <a:r>
              <a:rPr lang="en-US" sz="1600" smtClean="0"/>
              <a:t/>
            </a:r>
            <a:br>
              <a:rPr lang="en-US" sz="1600" smtClean="0"/>
            </a:br>
            <a:r>
              <a:rPr lang="en-US" sz="1400" smtClean="0"/>
              <a:t>Commission for the Prevention of Youth Violence. (2000).</a:t>
            </a:r>
            <a:r>
              <a:rPr lang="en-US" sz="1400" i="1" smtClean="0"/>
              <a:t> Youth and violence: Medicine, nursing, 	and public health: Connecting the dots to prevent violence. </a:t>
            </a:r>
            <a:r>
              <a:rPr lang="en-US" sz="1400" smtClean="0"/>
              <a:t/>
            </a:r>
            <a:br>
              <a:rPr lang="en-US" sz="1400" smtClean="0"/>
            </a:br>
            <a:r>
              <a:rPr lang="en-US" sz="1400" smtClean="0"/>
              <a:t/>
            </a:r>
            <a:br>
              <a:rPr lang="en-US" sz="1400" smtClean="0"/>
            </a:br>
            <a:r>
              <a:rPr lang="en-US" sz="1400" smtClean="0"/>
              <a:t>Cook, C. R., Williams, K. R., Guerra, N. G., &amp; Kim, T. E. (2010). Variability in the prevalence of 	bullying and victimization: A cross-national and methodological analysis. In S. R. 	Jimerson, S. M. Swearer, &amp; D. L. Espelage (Eds.), </a:t>
            </a:r>
            <a:r>
              <a:rPr lang="en-US" sz="1400" i="1" smtClean="0"/>
              <a:t>Handbook of bullying in schools: 	An international perspective (</a:t>
            </a:r>
            <a:r>
              <a:rPr lang="en-US" sz="1400" smtClean="0"/>
              <a:t>pp. 347-362). New York: Routledge.</a:t>
            </a:r>
            <a:r>
              <a:rPr lang="en-US" sz="2800" smtClean="0"/>
              <a:t/>
            </a:r>
            <a:br>
              <a:rPr lang="en-US" sz="2800" smtClean="0"/>
            </a:br>
            <a:endParaRPr lang="en-US" sz="2800"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192877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Cook, C. R., Williams, K. R., Guerra, N. G., Kim, T. E., &amp; Sadek, S. (2010). Predictors of bullying 	and victimization in childhood and adolescence: A meta-analytic investigation. </a:t>
            </a:r>
            <a:r>
              <a:rPr lang="en-US" sz="1400" i="1" smtClean="0"/>
              <a:t>School 	Psychology Quarterly</a:t>
            </a:r>
            <a:r>
              <a:rPr lang="en-US" sz="1400" smtClean="0"/>
              <a:t>, </a:t>
            </a:r>
            <a:r>
              <a:rPr lang="en-US" sz="1400" i="1" smtClean="0"/>
              <a:t>25</a:t>
            </a:r>
            <a:r>
              <a:rPr lang="en-US" sz="1400" smtClean="0"/>
              <a:t>, 65-83.</a:t>
            </a:r>
            <a:br>
              <a:rPr lang="en-US" sz="1400" smtClean="0"/>
            </a:br>
            <a:r>
              <a:rPr lang="en-US" sz="1400" smtClean="0"/>
              <a:t/>
            </a:r>
            <a:br>
              <a:rPr lang="en-US" sz="1400" smtClean="0"/>
            </a:br>
            <a:r>
              <a:rPr lang="en-US" sz="1400" smtClean="0"/>
              <a:t>Copeland, W. E., Wolke, D., Angold, A., &amp; Costello, E. J. (2013). Adult psychiatric outcomes of 	bullying and being bullied by peers in childhood and adolescence. </a:t>
            </a:r>
            <a:r>
              <a:rPr lang="en-US" sz="1400" i="1" smtClean="0"/>
              <a:t>JAMA Psychiatry</a:t>
            </a:r>
            <a:r>
              <a:rPr lang="en-US" sz="1400" smtClean="0"/>
              <a:t>, 	</a:t>
            </a:r>
            <a:r>
              <a:rPr lang="en-US" sz="1400" i="1" smtClean="0"/>
              <a:t>70</a:t>
            </a:r>
            <a:r>
              <a:rPr lang="en-US" sz="1400" smtClean="0"/>
              <a:t>, 419-426.</a:t>
            </a:r>
            <a:br>
              <a:rPr lang="en-US" sz="1400" smtClean="0"/>
            </a:br>
            <a:r>
              <a:rPr lang="en-US" sz="1400" smtClean="0"/>
              <a:t/>
            </a:r>
            <a:br>
              <a:rPr lang="en-US" sz="1400" smtClean="0"/>
            </a:br>
            <a:r>
              <a:rPr lang="en-US" sz="1400" smtClean="0"/>
              <a:t>Cornell, D., &amp; Limber, S. P. (2015). Law and policy on the concept of bullying at school. </a:t>
            </a:r>
            <a:r>
              <a:rPr lang="en-US" sz="1400" i="1" smtClean="0"/>
              <a:t>American 	Psychologist</a:t>
            </a:r>
            <a:r>
              <a:rPr lang="en-US" sz="1400" smtClean="0"/>
              <a:t>, </a:t>
            </a:r>
            <a:r>
              <a:rPr lang="en-US" sz="1400" i="1" smtClean="0"/>
              <a:t>70</a:t>
            </a:r>
            <a:r>
              <a:rPr lang="en-US" sz="1400" smtClean="0"/>
              <a:t>, 333-343.</a:t>
            </a:r>
            <a:br>
              <a:rPr lang="en-US" sz="1400" smtClean="0"/>
            </a:br>
            <a:r>
              <a:rPr lang="en-US" sz="1400" smtClean="0"/>
              <a:t/>
            </a:r>
            <a:br>
              <a:rPr lang="en-US" sz="1400" smtClean="0"/>
            </a:br>
            <a:r>
              <a:rPr lang="en-US" sz="1400" smtClean="0"/>
              <a:t>Dawkins, J. L. (1996). Bullying, physical disability and the paediatric patient. </a:t>
            </a:r>
            <a:r>
              <a:rPr lang="en-US" sz="1400" i="1" smtClean="0"/>
              <a:t>Developmental 	Medicine &amp; Child Neurology</a:t>
            </a:r>
            <a:r>
              <a:rPr lang="en-US" sz="1400" smtClean="0"/>
              <a:t>, </a:t>
            </a:r>
            <a:r>
              <a:rPr lang="en-US" sz="1400" i="1" smtClean="0"/>
              <a:t>38</a:t>
            </a:r>
            <a:r>
              <a:rPr lang="en-US" sz="1400" smtClean="0"/>
              <a:t>, 603-612.</a:t>
            </a:r>
            <a:br>
              <a:rPr lang="en-US" sz="1400" smtClean="0"/>
            </a:br>
            <a:r>
              <a:rPr lang="en-US" sz="1400" smtClean="0"/>
              <a:t/>
            </a:r>
            <a:br>
              <a:rPr lang="en-US" sz="1400" smtClean="0"/>
            </a:br>
            <a:r>
              <a:rPr lang="en-US" sz="1400" smtClean="0"/>
              <a:t>Dishion, T. J., McCord, J., &amp; Poulin, F. (1999). When interventions harm: Peer groups and 	problem behavior. </a:t>
            </a:r>
            <a:r>
              <a:rPr lang="en-US" sz="1400" i="1" smtClean="0"/>
              <a:t>American Psychologist</a:t>
            </a:r>
            <a:r>
              <a:rPr lang="en-US" sz="1400" smtClean="0"/>
              <a:t>, </a:t>
            </a:r>
            <a:r>
              <a:rPr lang="en-US" sz="1400" i="1" smtClean="0"/>
              <a:t>54</a:t>
            </a:r>
            <a:r>
              <a:rPr lang="en-US" sz="1400" smtClean="0"/>
              <a:t>, 755-764.</a:t>
            </a:r>
            <a:br>
              <a:rPr lang="en-US" sz="1400" smtClean="0"/>
            </a:br>
            <a:endParaRPr lang="en-US" sz="1400"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3708393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Durlak, J. A., Weissberg, R. P., Dymnicki, A. B., Taylor, R. D., &amp; Schellinger, K. B. (2011). The 	impact of enhancing students’ social and emotional learning: A meta-analysis of 	school-based universal interventions. </a:t>
            </a:r>
            <a:r>
              <a:rPr lang="en-US" sz="1400" i="1" smtClean="0"/>
              <a:t>Child Development</a:t>
            </a:r>
            <a:r>
              <a:rPr lang="en-US" sz="1400" smtClean="0"/>
              <a:t>, </a:t>
            </a:r>
            <a:r>
              <a:rPr lang="en-US" sz="1400" i="1" smtClean="0"/>
              <a:t>82</a:t>
            </a:r>
            <a:r>
              <a:rPr lang="en-US" sz="1400" smtClean="0"/>
              <a:t>, 405-432.</a:t>
            </a:r>
            <a:r>
              <a:rPr lang="en-US" sz="1600" smtClean="0"/>
              <a:t/>
            </a:r>
            <a:br>
              <a:rPr lang="en-US" sz="1600" smtClean="0"/>
            </a:br>
            <a:r>
              <a:rPr lang="en-US" sz="1600" smtClean="0"/>
              <a:t/>
            </a:r>
            <a:br>
              <a:rPr lang="en-US" sz="1600" smtClean="0"/>
            </a:br>
            <a:r>
              <a:rPr lang="en-US" sz="1400" smtClean="0"/>
              <a:t>Espelage, D. L., &amp; Swearer, S. M. (2010). A social-ecological model for bullying prevention and 	intervention. In S. R. Jimerson, S. M. Swearer, &amp; D. L. Espelage (Eds.), </a:t>
            </a:r>
            <a:r>
              <a:rPr lang="en-US" sz="1400" i="1" smtClean="0"/>
              <a:t>Handbook of 	bullying in schools: An international perspective</a:t>
            </a:r>
            <a:r>
              <a:rPr lang="en-US" sz="1400" smtClean="0"/>
              <a:t> (pp. 61-72). New York: Routledge.</a:t>
            </a:r>
            <a:br>
              <a:rPr lang="en-US" sz="1400" smtClean="0"/>
            </a:br>
            <a:r>
              <a:rPr lang="en-US" sz="1400" smtClean="0"/>
              <a:t/>
            </a:r>
            <a:br>
              <a:rPr lang="en-US" sz="1400" smtClean="0"/>
            </a:br>
            <a:r>
              <a:rPr lang="en-US" sz="1400" smtClean="0"/>
              <a:t>Espelage, D. L., Aragon, S. R., Birkett, M., &amp; Koenig, B. W. (2008). Homophobic teasing, 	psychological outcomes, and sexual orientation among high school students: What 	influence do parents and schools have? </a:t>
            </a:r>
            <a:r>
              <a:rPr lang="en-US" sz="1400" i="1" smtClean="0"/>
              <a:t>School Psychology Review</a:t>
            </a:r>
            <a:r>
              <a:rPr lang="en-US" sz="1400" smtClean="0"/>
              <a:t>, </a:t>
            </a:r>
            <a:r>
              <a:rPr lang="en-US" sz="1400" i="1" smtClean="0"/>
              <a:t>37</a:t>
            </a:r>
            <a:r>
              <a:rPr lang="en-US" sz="1400" smtClean="0"/>
              <a:t>, 202-216.</a:t>
            </a:r>
            <a:br>
              <a:rPr lang="en-US" sz="1400" smtClean="0"/>
            </a:br>
            <a:r>
              <a:rPr lang="en-US" sz="1400" smtClean="0"/>
              <a:t/>
            </a:r>
            <a:br>
              <a:rPr lang="en-US" sz="1400" smtClean="0"/>
            </a:br>
            <a:r>
              <a:rPr lang="en-US" sz="1400" smtClean="0"/>
              <a:t>Espelage, D. L., Basile, K. C., &amp; Hamburger, M. E. (2012). Bullying perpetration and subsequent 	sexual violence perpetration among middle school students. </a:t>
            </a:r>
            <a:r>
              <a:rPr lang="en-US" sz="1400" i="1" smtClean="0"/>
              <a:t>Journal of Adolescent 	Health</a:t>
            </a:r>
            <a:r>
              <a:rPr lang="en-US" sz="1400" smtClean="0"/>
              <a:t>, </a:t>
            </a:r>
            <a:r>
              <a:rPr lang="en-US" sz="1400" i="1" smtClean="0"/>
              <a:t>50</a:t>
            </a:r>
            <a:r>
              <a:rPr lang="en-US" sz="1400" smtClean="0"/>
              <a:t>, 60-65.</a:t>
            </a:r>
            <a:br>
              <a:rPr lang="en-US" sz="1400" smtClean="0"/>
            </a:br>
            <a:r>
              <a:rPr lang="en-US" sz="1400" smtClean="0"/>
              <a:t/>
            </a:r>
            <a:br>
              <a:rPr lang="en-US" sz="1400" smtClean="0"/>
            </a:br>
            <a:r>
              <a:rPr lang="en-US" sz="1400" smtClean="0"/>
              <a:t>Faris, R., &amp; Felmlee, D. (2014). Casualties of social combat: School networks of peer 	victimization and their consequences. </a:t>
            </a:r>
            <a:r>
              <a:rPr lang="en-US" sz="1400" i="1" smtClean="0"/>
              <a:t>American Sociological Review</a:t>
            </a:r>
            <a:r>
              <a:rPr lang="en-US" sz="1400" smtClean="0"/>
              <a:t>, </a:t>
            </a:r>
            <a:r>
              <a:rPr lang="en-US" sz="1400" i="1" smtClean="0"/>
              <a:t>79</a:t>
            </a:r>
            <a:r>
              <a:rPr lang="en-US" sz="1400" smtClean="0"/>
              <a:t>, 228-257.</a:t>
            </a:r>
            <a:r>
              <a:rPr lang="en-US" sz="2800" smtClean="0"/>
              <a:t/>
            </a:r>
            <a:br>
              <a:rPr lang="en-US" sz="2800" smtClean="0"/>
            </a:br>
            <a:r>
              <a:rPr lang="en-US" sz="2800" smtClean="0"/>
              <a:t/>
            </a:r>
            <a:br>
              <a:rPr lang="en-US" sz="2800" smtClean="0"/>
            </a:br>
            <a:endParaRPr lang="en-US" sz="2800"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10050030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Finkelhor, D., Turner, H., Ormrod, R., &amp; Hamby, S. L. (2009). Violence, abuse, and crime 	exposure in a national sample of children and youth. </a:t>
            </a:r>
            <a:r>
              <a:rPr lang="en-US" sz="1400" i="1" smtClean="0"/>
              <a:t>Pediatrics, 124</a:t>
            </a:r>
            <a:r>
              <a:rPr lang="en-US" sz="1400" smtClean="0"/>
              <a:t>, 1411-1423. </a:t>
            </a:r>
            <a:br>
              <a:rPr lang="en-US" sz="1400" smtClean="0"/>
            </a:br>
            <a:r>
              <a:rPr lang="en-US" sz="1400" smtClean="0"/>
              <a:t> </a:t>
            </a:r>
            <a:br>
              <a:rPr lang="en-US" sz="1400" smtClean="0"/>
            </a:br>
            <a:r>
              <a:rPr lang="en-US" sz="1400" smtClean="0"/>
              <a:t>Fonzi, A. Genta M.L., Menesini E., Bacchini D., Bonino S. &amp; Costabile A. (1999). The nature of 	school bullying. In P.K. Smith, Y. Morita, J. Junger-Tas, D. Olweus, R. Catalano &amp; P. 	Slee (Eds.). </a:t>
            </a:r>
            <a:r>
              <a:rPr lang="en-US" sz="1400" i="1" smtClean="0"/>
              <a:t>The nature of school bullying</a:t>
            </a:r>
            <a:r>
              <a:rPr lang="en-US" sz="1400" smtClean="0"/>
              <a:t> (pp. 174-187). London: Routledge</a:t>
            </a:r>
            <a:br>
              <a:rPr lang="en-US" sz="1400" smtClean="0"/>
            </a:br>
            <a:r>
              <a:rPr lang="en-US" sz="1400" smtClean="0"/>
              <a:t/>
            </a:r>
            <a:br>
              <a:rPr lang="en-US" sz="1400" smtClean="0"/>
            </a:br>
            <a:r>
              <a:rPr lang="en-US" sz="1400" smtClean="0"/>
              <a:t>Gini, G. &amp; Pozzoli, T. (2013). Bullied children and psychosomatic problems: A meta-analysis. 	</a:t>
            </a:r>
            <a:r>
              <a:rPr lang="en-US" sz="1400" i="1" smtClean="0"/>
              <a:t>Pediatrics, 132</a:t>
            </a:r>
            <a:r>
              <a:rPr lang="en-US" sz="1400" smtClean="0"/>
              <a:t>, 720-729.</a:t>
            </a:r>
            <a:br>
              <a:rPr lang="en-US" sz="1400" smtClean="0"/>
            </a:br>
            <a:r>
              <a:rPr lang="en-US" sz="1400" smtClean="0"/>
              <a:t/>
            </a:r>
            <a:br>
              <a:rPr lang="en-US" sz="1400" smtClean="0"/>
            </a:br>
            <a:r>
              <a:rPr lang="en-US" sz="1400" smtClean="0"/>
              <a:t>Gladden, R. M., Vivolo-Kantor, A. M., Hamburger, M. E., &amp; Lumpkin, C. D. (2014). </a:t>
            </a:r>
            <a:r>
              <a:rPr lang="en-US" sz="1400" i="1" smtClean="0"/>
              <a:t>Bullying 	surveillance among youths: Uniform definitions for public health and recommended 	data elements, version 1.0</a:t>
            </a:r>
            <a:r>
              <a:rPr lang="en-US" sz="1400" smtClean="0"/>
              <a:t>. Atlanta, GA: National Center for Injury Prevention and 	Control, Centers for Disease Control and Prevention and U.S. Department of 	Education.</a:t>
            </a:r>
            <a:r>
              <a:rPr lang="en-US" sz="1600" smtClean="0"/>
              <a:t/>
            </a:r>
            <a:br>
              <a:rPr lang="en-US" sz="1600" smtClean="0"/>
            </a:br>
            <a:r>
              <a:rPr lang="en-US" sz="1600" smtClean="0"/>
              <a:t/>
            </a:r>
            <a:br>
              <a:rPr lang="en-US" sz="1600" smtClean="0"/>
            </a:br>
            <a:r>
              <a:rPr lang="en-US" sz="2800" smtClean="0"/>
              <a:t/>
            </a:r>
            <a:br>
              <a:rPr lang="en-US" sz="2800" smtClean="0"/>
            </a:br>
            <a:endParaRPr lang="en-US" sz="2800"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1469242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Glew, G. M., Fan, M. Y., Katon, W., Rivara, F. P., &amp; Kernic, M. A. (2005). Bullying, psychosocial 	adjustment, and academic performance in elementary school. </a:t>
            </a:r>
            <a:r>
              <a:rPr lang="en-US" sz="1400" i="1" smtClean="0"/>
              <a:t>Archives of Pediatrics 	&amp; Adolescent Medicine</a:t>
            </a:r>
            <a:r>
              <a:rPr lang="en-US" sz="1400" smtClean="0"/>
              <a:t>, </a:t>
            </a:r>
            <a:r>
              <a:rPr lang="en-US" sz="1400" i="1" smtClean="0"/>
              <a:t>159</a:t>
            </a:r>
            <a:r>
              <a:rPr lang="en-US" sz="1400" smtClean="0"/>
              <a:t>, 1026-1031.</a:t>
            </a:r>
            <a:br>
              <a:rPr lang="en-US" sz="1400" smtClean="0"/>
            </a:br>
            <a:r>
              <a:rPr lang="en-US" sz="1400" smtClean="0"/>
              <a:t/>
            </a:r>
            <a:br>
              <a:rPr lang="en-US" sz="1400" smtClean="0"/>
            </a:br>
            <a:r>
              <a:rPr lang="en-US" sz="1400" smtClean="0"/>
              <a:t>Gray, W. N., Kahhan, N. A., &amp; Janicke, D. M. (2009). Peer victimization and pediatric obesity: A 	review of the literature. </a:t>
            </a:r>
            <a:r>
              <a:rPr lang="en-US" sz="1400" i="1" smtClean="0"/>
              <a:t>Psychology in the Schools</a:t>
            </a:r>
            <a:r>
              <a:rPr lang="en-US" sz="1400" smtClean="0"/>
              <a:t>, </a:t>
            </a:r>
            <a:r>
              <a:rPr lang="en-US" sz="1400" i="1" smtClean="0"/>
              <a:t>46</a:t>
            </a:r>
            <a:r>
              <a:rPr lang="en-US" sz="1400" smtClean="0"/>
              <a:t>, 720-727.</a:t>
            </a:r>
            <a:br>
              <a:rPr lang="en-US" sz="1400" smtClean="0"/>
            </a:br>
            <a:r>
              <a:rPr lang="en-US" sz="1400" smtClean="0"/>
              <a:t/>
            </a:r>
            <a:br>
              <a:rPr lang="en-US" sz="1400" smtClean="0"/>
            </a:br>
            <a:r>
              <a:rPr lang="en-US" sz="1400" smtClean="0"/>
              <a:t>Gregory, A., Cornell, D., Fan, X., Sheras, P., Shih, T. H., &amp; Huang, F. (2010). Authoritative school 	discipline: High school practices associated with lower bullying and victimization. 	</a:t>
            </a:r>
            <a:r>
              <a:rPr lang="en-US" sz="1400" i="1" smtClean="0"/>
              <a:t>Journal of Educational Psychology</a:t>
            </a:r>
            <a:r>
              <a:rPr lang="en-US" sz="1400" smtClean="0"/>
              <a:t>, </a:t>
            </a:r>
            <a:r>
              <a:rPr lang="en-US" sz="1400" i="1" smtClean="0"/>
              <a:t>102</a:t>
            </a:r>
            <a:r>
              <a:rPr lang="en-US" sz="1400" smtClean="0"/>
              <a:t>, 483-496.</a:t>
            </a:r>
            <a:br>
              <a:rPr lang="en-US" sz="1400" smtClean="0"/>
            </a:br>
            <a:r>
              <a:rPr lang="en-US" sz="1400" smtClean="0"/>
              <a:t/>
            </a:r>
            <a:br>
              <a:rPr lang="en-US" sz="1400" smtClean="0"/>
            </a:br>
            <a:r>
              <a:rPr lang="en-US" sz="1400" smtClean="0"/>
              <a:t>Hamiwka, L. D., Yu, C. G., Hamiwka, L. A., Sherman, E. M. S., Anderson, B., &amp; Wirrell, E. (2009). 	Are children with epilepsy at greater risk for bullying than their peers? </a:t>
            </a:r>
            <a:r>
              <a:rPr lang="en-US" sz="1400" i="1" smtClean="0"/>
              <a:t>Epilepsy &amp; 	Behavior, 15</a:t>
            </a:r>
            <a:r>
              <a:rPr lang="en-US" sz="1400" smtClean="0"/>
              <a:t>, 500-505.</a:t>
            </a:r>
            <a:br>
              <a:rPr lang="en-US" sz="1400" smtClean="0"/>
            </a:br>
            <a:endParaRPr lang="en-US" sz="1400"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29934957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Hong, J. S., &amp; Espelage, D. L. (2012). A review of research on bullying and peer victimization in 	school: An ecological system analysis. </a:t>
            </a:r>
            <a:r>
              <a:rPr lang="en-US" sz="1400" i="1" smtClean="0"/>
              <a:t>Aggression and Violent Behavior</a:t>
            </a:r>
            <a:r>
              <a:rPr lang="en-US" sz="1400" smtClean="0"/>
              <a:t>, </a:t>
            </a:r>
            <a:r>
              <a:rPr lang="en-US" sz="1400" i="1" smtClean="0"/>
              <a:t>17</a:t>
            </a:r>
            <a:r>
              <a:rPr lang="en-US" sz="1400" smtClean="0"/>
              <a:t>, 311-322.</a:t>
            </a:r>
            <a:br>
              <a:rPr lang="en-US" sz="1400" smtClean="0"/>
            </a:br>
            <a:r>
              <a:rPr lang="en-US" sz="1400" smtClean="0"/>
              <a:t/>
            </a:r>
            <a:br>
              <a:rPr lang="en-US" sz="1400" smtClean="0"/>
            </a:br>
            <a:r>
              <a:rPr lang="en-US" sz="1400" smtClean="0"/>
              <a:t>Hoover, J. H., Oliver, R., &amp; Hazler, R. J. (1992). Bullying: Perceptions of adolescent victims in the 	Midwestern USA. </a:t>
            </a:r>
            <a:r>
              <a:rPr lang="en-US" sz="1400" i="1" smtClean="0"/>
              <a:t>School Psychology International</a:t>
            </a:r>
            <a:r>
              <a:rPr lang="en-US" sz="1400" smtClean="0"/>
              <a:t>, </a:t>
            </a:r>
            <a:r>
              <a:rPr lang="en-US" sz="1400" i="1" smtClean="0"/>
              <a:t>13</a:t>
            </a:r>
            <a:r>
              <a:rPr lang="en-US" sz="1400" smtClean="0"/>
              <a:t>, 5-16.</a:t>
            </a:r>
            <a:br>
              <a:rPr lang="en-US" sz="1400" smtClean="0"/>
            </a:br>
            <a:r>
              <a:rPr lang="en-US" sz="1400" smtClean="0"/>
              <a:t/>
            </a:r>
            <a:br>
              <a:rPr lang="en-US" sz="1400" smtClean="0"/>
            </a:br>
            <a:r>
              <a:rPr lang="en-US" sz="1400" smtClean="0"/>
              <a:t>IOM (Institute of Medicine) and NRC (National Research Council). 2014. </a:t>
            </a:r>
            <a:r>
              <a:rPr lang="en-US" sz="1400" i="1" smtClean="0"/>
              <a:t>Building capacity to 	reduce bullying: Workshop summary. </a:t>
            </a:r>
            <a:r>
              <a:rPr lang="en-US" sz="1400" smtClean="0"/>
              <a:t>Washington, DC: The National Academies 	Press.</a:t>
            </a:r>
            <a:br>
              <a:rPr lang="en-US" sz="1400" smtClean="0"/>
            </a:br>
            <a:r>
              <a:rPr lang="en-US" sz="1400" smtClean="0"/>
              <a:t/>
            </a:r>
            <a:br>
              <a:rPr lang="en-US" sz="1400" smtClean="0"/>
            </a:br>
            <a:r>
              <a:rPr lang="en-US" sz="1400" smtClean="0"/>
              <a:t>Juvonen, J., Wang, Y., &amp; Espinoza, G. (2013). Physical aggression, spreading of rumors, and 	social prominence in early adolescence: reciprocal effects supporting gender 	similarities? </a:t>
            </a:r>
            <a:r>
              <a:rPr lang="en-US" sz="1400" i="1" smtClean="0"/>
              <a:t>Journal of Youth and Adolescence</a:t>
            </a:r>
            <a:r>
              <a:rPr lang="en-US" sz="1400" smtClean="0"/>
              <a:t>, </a:t>
            </a:r>
            <a:r>
              <a:rPr lang="en-US" sz="1400" i="1" smtClean="0"/>
              <a:t>42</a:t>
            </a:r>
            <a:r>
              <a:rPr lang="en-US" sz="1400" smtClean="0"/>
              <a:t>, 1801-1810.</a:t>
            </a:r>
            <a:r>
              <a:rPr lang="en-US" smtClean="0"/>
              <a:t/>
            </a:r>
            <a:br>
              <a:rPr lang="en-US"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2530344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Kann, L., Kinchen, S., Shanklin, S. L., Flint, K. H., Kawkins, J., Harris, W. A., ... &amp; Zaza, S. (2014). 	Youth risk behavior surveillance—United States, 2013. </a:t>
            </a:r>
            <a:r>
              <a:rPr lang="en-US" sz="1400" i="1" smtClean="0"/>
              <a:t>MMWR Surveillance 	Summary</a:t>
            </a:r>
            <a:r>
              <a:rPr lang="en-US" sz="1400" smtClean="0"/>
              <a:t>, </a:t>
            </a:r>
            <a:r>
              <a:rPr lang="en-US" sz="1400" i="1" smtClean="0"/>
              <a:t>63 </a:t>
            </a:r>
            <a:r>
              <a:rPr lang="en-US" sz="1400" smtClean="0"/>
              <a:t>(Suppl. 4), 1-168.</a:t>
            </a:r>
            <a:br>
              <a:rPr lang="en-US" sz="1400" smtClean="0"/>
            </a:br>
            <a:r>
              <a:rPr lang="en-US" sz="1400" smtClean="0"/>
              <a:t/>
            </a:r>
            <a:br>
              <a:rPr lang="en-US" sz="1400" smtClean="0"/>
            </a:br>
            <a:r>
              <a:rPr lang="en-US" sz="1400" smtClean="0"/>
              <a:t>Karch, D. L., Logan, J., McDaniel, D. D., Floyd, C. F., &amp; Vagi, K. J. (2013). Precipitating 	circumstances of suicide among youth aged 10-17 years by sex: Data from the 	National Violent Death Reporting System, 16 states, 2005-2008. </a:t>
            </a:r>
            <a:r>
              <a:rPr lang="en-US" sz="1400" i="1" smtClean="0"/>
              <a:t>Journal of 	Adolescent Health</a:t>
            </a:r>
            <a:r>
              <a:rPr lang="en-US" sz="1400" smtClean="0"/>
              <a:t>, </a:t>
            </a:r>
            <a:r>
              <a:rPr lang="en-US" sz="1400" i="1" smtClean="0"/>
              <a:t>53</a:t>
            </a:r>
            <a:r>
              <a:rPr lang="en-US" sz="1400" smtClean="0"/>
              <a:t>, S51-S53.</a:t>
            </a:r>
            <a:br>
              <a:rPr lang="en-US" sz="1400" smtClean="0"/>
            </a:br>
            <a:r>
              <a:rPr lang="en-US" sz="1400" smtClean="0"/>
              <a:t/>
            </a:r>
            <a:br>
              <a:rPr lang="en-US" sz="1400" smtClean="0"/>
            </a:br>
            <a:r>
              <a:rPr lang="en-US" sz="1400" smtClean="0"/>
              <a:t>Klomek, A. B., Sourander, A., Kumpulainen, K., Piha, J., Tamminen, T., Moilanen, I., Almqvist, F., 	&amp; Gould, M. S. (2008). Childhood bullying as a risk for later depression and suicidal 	ideation among Finnish males. </a:t>
            </a:r>
            <a:r>
              <a:rPr lang="en-US" sz="1400" i="1" smtClean="0"/>
              <a:t>Journal of Affective Disorders</a:t>
            </a:r>
            <a:r>
              <a:rPr lang="en-US" sz="1400" smtClean="0"/>
              <a:t>, </a:t>
            </a:r>
            <a:r>
              <a:rPr lang="en-US" sz="1400" i="1" smtClean="0"/>
              <a:t>109</a:t>
            </a:r>
            <a:r>
              <a:rPr lang="en-US" sz="1400" smtClean="0"/>
              <a:t>, 47-55.</a:t>
            </a:r>
            <a:br>
              <a:rPr lang="en-US" sz="1400" smtClean="0"/>
            </a:br>
            <a:r>
              <a:rPr lang="en-US" sz="1400" smtClean="0"/>
              <a:t/>
            </a:r>
            <a:br>
              <a:rPr lang="en-US" sz="1400" smtClean="0"/>
            </a:br>
            <a:r>
              <a:rPr lang="en-US" sz="1400" smtClean="0"/>
              <a:t>Klomek, A. B., Sourander, A., Niemelä, S., Kumpulainen, K., Piha, J., Tamminen, T., ... &amp; Gould, 	M. S. (2009). Childhood bullying behaviors as a risk for suicide attempts and 	completed suicides: A population-based birth cohort study. </a:t>
            </a:r>
            <a:r>
              <a:rPr lang="en-US" sz="1400" i="1" smtClean="0"/>
              <a:t>Journal of the American 	Academy of Child &amp; Adolescent Psychiatry</a:t>
            </a:r>
            <a:r>
              <a:rPr lang="en-US" sz="1400" smtClean="0"/>
              <a:t>, </a:t>
            </a:r>
            <a:r>
              <a:rPr lang="en-US" sz="1400" i="1" smtClean="0"/>
              <a:t>48</a:t>
            </a:r>
            <a:r>
              <a:rPr lang="en-US" sz="1400" smtClean="0"/>
              <a:t>, 254-261.</a:t>
            </a:r>
            <a:r>
              <a:rPr lang="en-US" smtClean="0"/>
              <a:t/>
            </a:r>
            <a:br>
              <a:rPr lang="en-US" smtClean="0"/>
            </a:br>
            <a:r>
              <a:rPr lang="en-US" smtClean="0"/>
              <a:t/>
            </a:r>
            <a:br>
              <a:rPr lang="en-US"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2522361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Lereya, S. T., Copeland, W. E., Costello, E. J., &amp; Wolke, D. (2015). Adult mental health 	consequences of peer bullying and maltreatment in childhood: two cohorts in two 	countries. </a:t>
            </a:r>
            <a:r>
              <a:rPr lang="en-US" sz="1400" i="1" smtClean="0"/>
              <a:t>The Lancet Psychiatry</a:t>
            </a:r>
            <a:r>
              <a:rPr lang="en-US" sz="1400" smtClean="0"/>
              <a:t>, </a:t>
            </a:r>
            <a:r>
              <a:rPr lang="en-US" sz="1400" i="1" smtClean="0"/>
              <a:t>2</a:t>
            </a:r>
            <a:r>
              <a:rPr lang="en-US" sz="1400" smtClean="0"/>
              <a:t>, 524-531.</a:t>
            </a:r>
            <a:br>
              <a:rPr lang="en-US" sz="1400" smtClean="0"/>
            </a:br>
            <a:r>
              <a:rPr lang="en-US" sz="1400" smtClean="0"/>
              <a:t/>
            </a:r>
            <a:br>
              <a:rPr lang="en-US" sz="1400" smtClean="0"/>
            </a:br>
            <a:r>
              <a:rPr lang="en-US" sz="1400" smtClean="0"/>
              <a:t>Lhamon (2014) Lhamon, C. E., U.S. Department of Education, Office of Civil Rights (2014). Dear 	colleague letter: Responding to bullying of students with disabilities. Retrieved from 	</a:t>
            </a:r>
            <a:r>
              <a:rPr lang="en-US" sz="1400" u="sng" smtClean="0">
                <a:hlinkClick r:id="rId2"/>
              </a:rPr>
              <a:t>http://www2.ed.gov/about/offices/list/ocr/letters/colleague-bullying-201410.pdf</a:t>
            </a:r>
            <a:r>
              <a:rPr lang="en-US" sz="1400" u="sng" smtClean="0"/>
              <a:t/>
            </a:r>
            <a:br>
              <a:rPr lang="en-US" sz="1400" u="sng" smtClean="0"/>
            </a:br>
            <a:r>
              <a:rPr lang="en-US" sz="1400" u="sng" smtClean="0"/>
              <a:t/>
            </a:r>
            <a:br>
              <a:rPr lang="en-US" sz="1400" u="sng" smtClean="0"/>
            </a:br>
            <a:r>
              <a:rPr lang="en-US" sz="1400" smtClean="0"/>
              <a:t>Limber, S. P. &amp; Snyder, M. (2006). What works and doesn’t work in bullying prevention and 	intervention. </a:t>
            </a:r>
            <a:r>
              <a:rPr lang="en-US" sz="1400" i="1" smtClean="0"/>
              <a:t>The State Education Standard</a:t>
            </a:r>
            <a:r>
              <a:rPr lang="en-US" sz="1400" smtClean="0"/>
              <a:t>, July, 24-28.</a:t>
            </a:r>
            <a:br>
              <a:rPr lang="en-US" sz="1400" smtClean="0"/>
            </a:br>
            <a:r>
              <a:rPr lang="en-US" sz="1400" smtClean="0"/>
              <a:t/>
            </a:r>
            <a:br>
              <a:rPr lang="en-US" sz="1400" smtClean="0"/>
            </a:br>
            <a:r>
              <a:rPr lang="en-US" sz="1400" smtClean="0"/>
              <a:t>Luxenberg, H., Limber, S. P., &amp; Olweus, D. (2014). </a:t>
            </a:r>
            <a:r>
              <a:rPr lang="en-US" sz="1400" i="1" smtClean="0"/>
              <a:t>Bullying in U.S. schools: 2013 status report</a:t>
            </a:r>
            <a:r>
              <a:rPr lang="en-US" sz="1400" smtClean="0"/>
              <a:t>. 	Center City, MN: Hazelden Foundation.</a:t>
            </a:r>
            <a:br>
              <a:rPr lang="en-US" sz="1400" smtClean="0"/>
            </a:br>
            <a:r>
              <a:rPr lang="en-US" sz="1400" smtClean="0"/>
              <a:t/>
            </a:r>
            <a:br>
              <a:rPr lang="en-US" sz="1400" smtClean="0"/>
            </a:br>
            <a:r>
              <a:rPr lang="en-US" sz="1400" smtClean="0"/>
              <a:t>Lynn Hawkins, D., Pepler, D. J., &amp; Craig, W. M. (2001). Naturalistic observations of peer 	interventions in bullying. </a:t>
            </a:r>
            <a:r>
              <a:rPr lang="en-US" sz="1400" i="1" smtClean="0"/>
              <a:t>Social Development</a:t>
            </a:r>
            <a:r>
              <a:rPr lang="en-US" sz="1400" smtClean="0"/>
              <a:t>, </a:t>
            </a:r>
            <a:r>
              <a:rPr lang="en-US" sz="1400" i="1" smtClean="0"/>
              <a:t>10</a:t>
            </a:r>
            <a:r>
              <a:rPr lang="en-US" sz="1400" smtClean="0"/>
              <a:t>, 512-527.</a:t>
            </a:r>
            <a:r>
              <a:rPr lang="en-US" smtClean="0"/>
              <a:t/>
            </a:r>
            <a:br>
              <a:rPr lang="en-US" smtClean="0"/>
            </a:br>
            <a:r>
              <a:rPr lang="en-US" smtClean="0"/>
              <a:t/>
            </a:r>
            <a:br>
              <a:rPr lang="en-US" smtClean="0"/>
            </a:br>
            <a:endParaRPr lang="en-US" dirty="0"/>
          </a:p>
        </p:txBody>
      </p:sp>
      <p:pic>
        <p:nvPicPr>
          <p:cNvPr id="3" name="Picture 2"/>
          <p:cNvPicPr/>
          <p:nvPr/>
        </p:nvPicPr>
        <p:blipFill>
          <a:blip r:embed="rId3"/>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3486859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Magin, P., Adams, J., Heading, G., Pond, D., &amp; Smith, W. (2008). Experiences of appearance-r	elated teasing and bullying in skin diseases and their psychological sequelae: results 	of a qualitative study. </a:t>
            </a:r>
            <a:r>
              <a:rPr lang="en-US" sz="1400" i="1" smtClean="0"/>
              <a:t>Scandinavian Journal of Caring Sciences</a:t>
            </a:r>
            <a:r>
              <a:rPr lang="en-US" sz="1400" smtClean="0"/>
              <a:t>, </a:t>
            </a:r>
            <a:r>
              <a:rPr lang="en-US" sz="1400" i="1" smtClean="0"/>
              <a:t>22</a:t>
            </a:r>
            <a:r>
              <a:rPr lang="en-US" sz="1400" smtClean="0"/>
              <a:t>, 430-436.</a:t>
            </a:r>
            <a:br>
              <a:rPr lang="en-US" sz="1400" smtClean="0"/>
            </a:br>
            <a:r>
              <a:rPr lang="en-US" sz="1400" smtClean="0"/>
              <a:t/>
            </a:r>
            <a:br>
              <a:rPr lang="en-US" sz="1400" smtClean="0"/>
            </a:br>
            <a:r>
              <a:rPr lang="en-GB" sz="1400" smtClean="0"/>
              <a:t>Martlew, M., &amp; Hodson, J. (1991). Children with mild learning difficulties in an integrated and in a 	special school: Comparisons of behaviour, teasing and teachers’ attitudes. </a:t>
            </a:r>
            <a:r>
              <a:rPr lang="en-GB" sz="1400" i="1" smtClean="0"/>
              <a:t>British 	Journal of Educational Psychology, 61</a:t>
            </a:r>
            <a:r>
              <a:rPr lang="en-GB" sz="1400" smtClean="0"/>
              <a:t>, 355-372.</a:t>
            </a:r>
            <a:br>
              <a:rPr lang="en-GB" sz="1400" smtClean="0"/>
            </a:br>
            <a:r>
              <a:rPr lang="en-GB" sz="1400" smtClean="0"/>
              <a:t/>
            </a:r>
            <a:br>
              <a:rPr lang="en-GB" sz="1400" smtClean="0"/>
            </a:br>
            <a:r>
              <a:rPr lang="en-US" sz="1400" smtClean="0"/>
              <a:t>Mepham, S. (2010). Disabled children: The right to feel safe. </a:t>
            </a:r>
            <a:r>
              <a:rPr lang="en-US" sz="1400" i="1" smtClean="0"/>
              <a:t>Child Care in Practice</a:t>
            </a:r>
            <a:r>
              <a:rPr lang="en-US" sz="1400" smtClean="0"/>
              <a:t>, </a:t>
            </a:r>
            <a:r>
              <a:rPr lang="en-US" sz="1400" i="1" smtClean="0"/>
              <a:t>16</a:t>
            </a:r>
            <a:r>
              <a:rPr lang="en-US" sz="1400" smtClean="0"/>
              <a:t>, 19-34.</a:t>
            </a:r>
            <a:br>
              <a:rPr lang="en-US" sz="1400" smtClean="0"/>
            </a:br>
            <a:r>
              <a:rPr lang="en-US" sz="1400" smtClean="0"/>
              <a:t/>
            </a:r>
            <a:br>
              <a:rPr lang="en-US" sz="1400" smtClean="0"/>
            </a:br>
            <a:r>
              <a:rPr lang="en-US" sz="1400" smtClean="0"/>
              <a:t>Merrell, K.W., Gueldner, B.A., Ross, S.W., &amp; Isava, D.M. (2008). How effective are school bullying 	intervention programs? A meta-analysis of intervention research. </a:t>
            </a:r>
            <a:r>
              <a:rPr lang="en-US" sz="1400" i="1" smtClean="0"/>
              <a:t>School Psychology 	Quarterly, 23</a:t>
            </a:r>
            <a:r>
              <a:rPr lang="en-US" sz="1400" smtClean="0"/>
              <a:t>, 26-42.</a:t>
            </a:r>
            <a:r>
              <a:rPr lang="en-US" smtClean="0"/>
              <a:t/>
            </a:r>
            <a:br>
              <a:rPr lang="en-US"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9692583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l"/>
            <a:r>
              <a:rPr lang="en-US" sz="1400" smtClean="0"/>
              <a:t>Nansel, T. R., Craig, W., Overpeck, M. D., Saluja, G., &amp; Ruan, W. J. (2004). Cross-national 	consistency in the relationship between bullying behaviors and psychosocial 	adjustment. </a:t>
            </a:r>
            <a:r>
              <a:rPr lang="en-US" sz="1400" i="1" smtClean="0"/>
              <a:t>Archives of Pediatrics &amp; Adolescent Medicine</a:t>
            </a:r>
            <a:r>
              <a:rPr lang="en-US" sz="1400" smtClean="0"/>
              <a:t>, </a:t>
            </a:r>
            <a:r>
              <a:rPr lang="en-US" sz="1400" i="1" smtClean="0"/>
              <a:t>158</a:t>
            </a:r>
            <a:r>
              <a:rPr lang="en-US" sz="1400" smtClean="0"/>
              <a:t>, 730-736.</a:t>
            </a:r>
            <a:br>
              <a:rPr lang="en-US" sz="1400" smtClean="0"/>
            </a:br>
            <a:r>
              <a:rPr lang="en-US" sz="1400" smtClean="0"/>
              <a:t> </a:t>
            </a:r>
            <a:br>
              <a:rPr lang="en-US" sz="1400" smtClean="0"/>
            </a:br>
            <a:r>
              <a:rPr lang="en-US" sz="1400" smtClean="0"/>
              <a:t>Nansel, T. R., Overpeck, M., Pilla, R. S., Ruan, W. J., Simons-Morton, B., &amp; Scheidt, P. (2001). 	Bullying behaviors among US youth: Prevalence and association with psychosocial 	adjustment. </a:t>
            </a:r>
            <a:r>
              <a:rPr lang="en-US" sz="1400" i="1" smtClean="0"/>
              <a:t>Journal of the American Medical Association,</a:t>
            </a:r>
            <a:r>
              <a:rPr lang="en-US" sz="1400" smtClean="0"/>
              <a:t> </a:t>
            </a:r>
            <a:r>
              <a:rPr lang="en-US" sz="1400" i="1" smtClean="0"/>
              <a:t>285</a:t>
            </a:r>
            <a:r>
              <a:rPr lang="en-US" sz="1400" smtClean="0"/>
              <a:t>, 2094-2100.</a:t>
            </a:r>
            <a:br>
              <a:rPr lang="en-US" sz="1400" smtClean="0"/>
            </a:br>
            <a:r>
              <a:rPr lang="en-US" sz="1400" smtClean="0"/>
              <a:t/>
            </a:r>
            <a:br>
              <a:rPr lang="en-US" sz="1400" smtClean="0"/>
            </a:br>
            <a:r>
              <a:rPr lang="en-GB" sz="1400" smtClean="0"/>
              <a:t>Olweus, D. (1993). </a:t>
            </a:r>
            <a:r>
              <a:rPr lang="en-GB" sz="1400" i="1" smtClean="0"/>
              <a:t>Bullying at school: What we know and what we can do. </a:t>
            </a:r>
            <a:r>
              <a:rPr lang="en-GB" sz="1400" smtClean="0"/>
              <a:t>New York: Blackwell.</a:t>
            </a:r>
            <a:r>
              <a:rPr lang="en-US" sz="1400" smtClean="0"/>
              <a:t/>
            </a:r>
            <a:br>
              <a:rPr lang="en-US" sz="1400" smtClean="0"/>
            </a:br>
            <a:r>
              <a:rPr lang="en-US" sz="1400" smtClean="0"/>
              <a:t/>
            </a:r>
            <a:br>
              <a:rPr lang="en-US" sz="1400" smtClean="0"/>
            </a:br>
            <a:r>
              <a:rPr lang="en-US" sz="1400" smtClean="0"/>
              <a:t>Olweus, D., &amp; Limber, S. P. (2010). Bullying in school: Evaluation and dissemination of the 	Olweus Bullying Prevention Program. </a:t>
            </a:r>
            <a:r>
              <a:rPr lang="en-US" sz="1400" i="1" smtClean="0"/>
              <a:t>American Journal of Orthopsychiatry</a:t>
            </a:r>
            <a:r>
              <a:rPr lang="en-US" sz="1400" smtClean="0"/>
              <a:t>, </a:t>
            </a:r>
            <a:r>
              <a:rPr lang="en-US" sz="1400" i="1" smtClean="0"/>
              <a:t>80</a:t>
            </a:r>
            <a:r>
              <a:rPr lang="en-US" sz="1400" smtClean="0"/>
              <a:t>, 124-	134.</a:t>
            </a:r>
            <a:br>
              <a:rPr lang="en-US" sz="1400" smtClean="0"/>
            </a:br>
            <a:r>
              <a:rPr lang="en-US" smtClean="0"/>
              <a:t/>
            </a:r>
            <a:br>
              <a:rPr lang="en-US" smtClean="0"/>
            </a:br>
            <a:endParaRPr lang="en-US" dirty="0"/>
          </a:p>
        </p:txBody>
      </p:sp>
      <p:pic>
        <p:nvPicPr>
          <p:cNvPr id="3" name="Picture 2"/>
          <p:cNvPicPr/>
          <p:nvPr/>
        </p:nvPicPr>
        <p:blipFill>
          <a:blip r:embed="rId2"/>
          <a:stretch>
            <a:fillRect/>
          </a:stretch>
        </p:blipFill>
        <p:spPr>
          <a:xfrm>
            <a:off x="0" y="0"/>
            <a:ext cx="9144000" cy="6858000"/>
          </a:xfrm>
          <a:prstGeom prst="rect">
            <a:avLst/>
          </a:prstGeom>
        </p:spPr>
      </p:pic>
      <p:pic>
        <p:nvPicPr>
          <p:cNvPr id="4" name="Picture 3" descr="Screen Shot 2017-08-02 at 11.19.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093200" cy="1600200"/>
          </a:xfrm>
          <a:prstGeom prst="rect">
            <a:avLst/>
          </a:prstGeom>
        </p:spPr>
      </p:pic>
      <p:pic>
        <p:nvPicPr>
          <p:cNvPr id="5" name="Picture 4" descr="Screen Shot 2017-08-02 at 11.20.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45852"/>
            <a:ext cx="9144000" cy="912148"/>
          </a:xfrm>
          <a:prstGeom prst="rect">
            <a:avLst/>
          </a:prstGeom>
        </p:spPr>
      </p:pic>
    </p:spTree>
    <p:extLst>
      <p:ext uri="{BB962C8B-B14F-4D97-AF65-F5344CB8AC3E}">
        <p14:creationId xmlns:p14="http://schemas.microsoft.com/office/powerpoint/2010/main" val="4044023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TotalTime>
  <Words>12386</Words>
  <Application>Microsoft Macintosh PowerPoint</Application>
  <PresentationFormat>On-screen Show (4:3)</PresentationFormat>
  <Paragraphs>738</Paragraphs>
  <Slides>106</Slides>
  <Notes>75</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Office Theme</vt:lpstr>
      <vt:lpstr>Bullying Prevention and Response Training and Continuing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children and youth bullied?</vt:lpstr>
      <vt:lpstr>Finding #2:  There are Similarities and Differences Among Boys  and Girls in Their Experiences With Bullying</vt:lpstr>
      <vt:lpstr>Boys’ and Girls’ Experiences of Being Bullied and Bullying Others</vt:lpstr>
      <vt:lpstr>Boys’ and Girls’ Experiences of Being Bullied and Bullying Others</vt:lpstr>
      <vt:lpstr>Finding #3: Children’s Experiences with Bullying Vary by Age</vt:lpstr>
      <vt:lpstr>Age Trends in the Frequency  of Being Bullied</vt:lpstr>
      <vt:lpstr>Finding #4: There Are Multiple Risk Factors and Protective Factors  for Bullying</vt:lpstr>
      <vt:lpstr>Risk Factors for Bullying</vt:lpstr>
      <vt:lpstr>Examples of Individual Factors  Related to Involvement in Bullying</vt:lpstr>
      <vt:lpstr>Examples of Peer Factors  Related to Involvement in Bullying </vt:lpstr>
      <vt:lpstr>Examples of Family Factors  Related to Involvement in Bullying </vt:lpstr>
      <vt:lpstr>Examples of School Factors  Related to Involvement in Bullying </vt:lpstr>
      <vt:lpstr>Examples of Community Factors Related to Involvement in Bullying </vt:lpstr>
      <vt:lpstr>Protective Factors for Bullying </vt:lpstr>
      <vt:lpstr>Protective Community Factors</vt:lpstr>
      <vt:lpstr>Finding #5: Although Any Child May  be Targeted, Some Are at Particular Risk of Being Bullied</vt:lpstr>
      <vt:lpstr>Children and Youth At Higher Risk  for Being Bullied</vt:lpstr>
      <vt:lpstr>Finding #6: Bullying Can Affect the Health, Mental Health, and Academic Well-Being of Children  Who are Targeted</vt:lpstr>
      <vt:lpstr>Effects on Bullied Children and Youth</vt:lpstr>
      <vt:lpstr> Biological Mechanisms Associated with Bullying</vt:lpstr>
      <vt:lpstr> Biological Mechanisms Associated with Bullying</vt:lpstr>
      <vt:lpstr>Finding #7: Children Who Bully Are More Likely Than Others to Be Engaged in Other Antisocial Behavior</vt:lpstr>
      <vt:lpstr>Concern for Children Who Bully: </vt:lpstr>
      <vt:lpstr>Concern for Children Who Bully: </vt:lpstr>
      <vt:lpstr>Finding #8: Many Children  Do Not Report Bullying Experiences to Adults</vt:lpstr>
      <vt:lpstr>Likelihood of Reporting</vt:lpstr>
      <vt:lpstr>Likelihood of Reporting</vt:lpstr>
      <vt:lpstr>Finding #9: Many Children and Youth  Are Concerned About Bullying</vt:lpstr>
      <vt:lpstr>Peers’ Attitudes and Responses  to Bullying</vt:lpstr>
      <vt:lpstr>Finding #10: A Variety of Laws in the U.S. Address Bullying</vt:lpstr>
      <vt:lpstr>Federal Laws and  Bullying and Harassment</vt:lpstr>
      <vt:lpstr>School Districts and Federal Civil Rights</vt:lpstr>
      <vt:lpstr>State Anti-Bullying Laws and Policies</vt:lpstr>
      <vt:lpstr>State Anti-Bullying Laws and Policies</vt:lpstr>
      <vt:lpstr>Chapter Check-in:</vt:lpstr>
      <vt:lpstr>Chapter Check-in:</vt:lpstr>
      <vt:lpstr>PowerPoint Presentation</vt:lpstr>
      <vt:lpstr>Misdirection #1:  Zero Tolerance for Bullying</vt:lpstr>
      <vt:lpstr>Misdirection #2: Conflict Resolution and Peer Mediation </vt:lpstr>
      <vt:lpstr>Misdirection #2: Conflict Resolution and Peer Mediation </vt:lpstr>
      <vt:lpstr>Misdirection #3:  Group Therapeutic Treatment</vt:lpstr>
      <vt:lpstr>Misdirection #4: Overstating or Simplifying the Relationship Between Bullying and Suicide</vt:lpstr>
      <vt:lpstr>Misdirection #4: Overstating or Simplifying the Relationship Between Bullying and Suicide</vt:lpstr>
      <vt:lpstr>Misdirection #5: Simple, Short-Term Solutions </vt:lpstr>
      <vt:lpstr>Chapter Check-in:</vt:lpstr>
      <vt:lpstr>Chapter Check-in:</vt:lpstr>
      <vt:lpstr>PowerPoint Presentation</vt:lpstr>
      <vt:lpstr>#1: Focus on the Social Climate</vt:lpstr>
      <vt:lpstr>#2: Conduct Community-Wide  Assessments of Bullying</vt:lpstr>
      <vt:lpstr>#3: Seek Out Support for Bullying Prevention</vt:lpstr>
      <vt:lpstr>#4: Coordinate and Integrate Prevention Efforts </vt:lpstr>
      <vt:lpstr>#4: Coordinate and Integrate Prevention Efforts  </vt:lpstr>
      <vt:lpstr>#4: Coordinate and Integrate Prevention Efforts </vt:lpstr>
      <vt:lpstr>#5: Provide Training in Bullying Prevention and Response</vt:lpstr>
      <vt:lpstr>#5: Provide Training in Bullying Prevention and Response</vt:lpstr>
      <vt:lpstr>#5: Provide Training in Bullying Prevention and Response</vt:lpstr>
      <vt:lpstr>#6: Organize a Community Event to Catalyze Efforts</vt:lpstr>
      <vt:lpstr>#6: Organize a Community Event to Catalyze Efforts</vt:lpstr>
      <vt:lpstr>#6: Organize a Community Event to Catalyze Efforts</vt:lpstr>
      <vt:lpstr>#7: Set Policies and Rules About Bullying</vt:lpstr>
      <vt:lpstr>#8: Respond Consistently and Appropriately When Bullying Happens</vt:lpstr>
      <vt:lpstr>#8: Respond Consistently and Appropriately When Bullying Happens</vt:lpstr>
      <vt:lpstr>#8: Respond Consistently and Appropriately When Bullying Happens </vt:lpstr>
      <vt:lpstr>#9: Spend Time Talking with Children and Youth About Bullying</vt:lpstr>
      <vt:lpstr>#9: Spend Time Talking with Children and Youth About Bullying</vt:lpstr>
      <vt:lpstr>#10: Continue Efforts Over Time and Renew Community Interests</vt:lpstr>
      <vt:lpstr>Chapter Check-in:</vt:lpstr>
      <vt:lpstr>In Conclusion</vt:lpstr>
      <vt:lpstr>References Ali, R. (2010) U. S. Department of Education, Office for Civil Rights (2010). Dear colleague letter:  Harassment and bullying.  Retrieved from  http://www2.ed.gov/about/offices/list/ocr/letters/colleague-201010.pdf  American Psychological Association Zero Tolerance Task Force (2008). Are zero tolerance  policies effective in the schools? An evidentiary review and recommendations.  American Psychologist, 63, 852-862.  Arsenault, L., Walsh, E., Trzesniewski, K., Newcombe, R., Caspi, A. and Moffitt, E. (2006)  Bullying victimization uniquely contributes to adjustment problems in young children: A  nationally representative cohort study, Pediatrics, 118, 130-138.   Baldry, A. C. (2003). Bullying in schools and exposure to domestic violence. Child Abuse &amp;  Neglect, 27, 713-732.   </vt:lpstr>
      <vt:lpstr>Buhs, E. S., Ladd, G. W., &amp; Herald, S. L. (2006). Peer exclusion and victimization: Processes that  mediate the relation between peer group rejection and children's classroom  engagement and achievement? Journal of educational psychology, 98, 1-13.  Byrne, B. J. 1994. Bullies and victims in school settings with reference to some Dublin schools.  Irish Journal of Psychology,15, 574-86.  Centers for Disease Control and Prevention. (2012a). Suicide: Facts at a glance. Retrieved from:  http://www.cdc.gov/ViolencePrevention/pdf/Suicide_DataSheet-a.pdf  Commission for the Prevention of Youth Violence. (2000). Youth and violence: Medicine, nursing,  and public health: Connecting the dots to prevent violence.   Cook, C. R., Williams, K. R., Guerra, N. G., &amp; Kim, T. E. (2010). Variability in the prevalence of  bullying and victimization: A cross-national and methodological analysis. In S. R.  Jimerson, S. M. Swearer, &amp; D. L. Espelage (Eds.), Handbook of bullying in schools:  An international perspective (pp. 347-362). New York: Routledge. </vt:lpstr>
      <vt:lpstr>Cook, C. R., Williams, K. R., Guerra, N. G., Kim, T. E., &amp; Sadek, S. (2010). Predictors of bullying  and victimization in childhood and adolescence: A meta-analytic investigation. School  Psychology Quarterly, 25, 65-83.  Copeland, W. E., Wolke, D., Angold, A., &amp; Costello, E. J. (2013). Adult psychiatric outcomes of  bullying and being bullied by peers in childhood and adolescence. JAMA Psychiatry,  70, 419-426.  Cornell, D., &amp; Limber, S. P. (2015). Law and policy on the concept of bullying at school. American  Psychologist, 70, 333-343.  Dawkins, J. L. (1996). Bullying, physical disability and the paediatric patient. Developmental  Medicine &amp; Child Neurology, 38, 603-612.  Dishion, T. J., McCord, J., &amp; Poulin, F. (1999). When interventions harm: Peer groups and  problem behavior. American Psychologist, 54, 755-764. </vt:lpstr>
      <vt:lpstr>Durlak, J. A., Weissberg, R. P., Dymnicki, A. B., Taylor, R. D., &amp; Schellinger, K. B. (2011). The  impact of enhancing students’ social and emotional learning: A meta-analysis of  school-based universal interventions. Child Development, 82, 405-432.  Espelage, D. L., &amp; Swearer, S. M. (2010). A social-ecological model for bullying prevention and  intervention. In S. R. Jimerson, S. M. Swearer, &amp; D. L. Espelage (Eds.), Handbook of  bullying in schools: An international perspective (pp. 61-72). New York: Routledge.  Espelage, D. L., Aragon, S. R., Birkett, M., &amp; Koenig, B. W. (2008). Homophobic teasing,  psychological outcomes, and sexual orientation among high school students: What  influence do parents and schools have? School Psychology Review, 37, 202-216.  Espelage, D. L., Basile, K. C., &amp; Hamburger, M. E. (2012). Bullying perpetration and subsequent  sexual violence perpetration among middle school students. Journal of Adolescent  Health, 50, 60-65.  Faris, R., &amp; Felmlee, D. (2014). Casualties of social combat: School networks of peer  victimization and their consequences. American Sociological Review, 79, 228-257.  </vt:lpstr>
      <vt:lpstr>Finkelhor, D., Turner, H., Ormrod, R., &amp; Hamby, S. L. (2009). Violence, abuse, and crime  exposure in a national sample of children and youth. Pediatrics, 124, 1411-1423.    Fonzi, A. Genta M.L., Menesini E., Bacchini D., Bonino S. &amp; Costabile A. (1999). The nature of  school bullying. In P.K. Smith, Y. Morita, J. Junger-Tas, D. Olweus, R. Catalano &amp; P.  Slee (Eds.). The nature of school bullying (pp. 174-187). London: Routledge  Gini, G. &amp; Pozzoli, T. (2013). Bullied children and psychosomatic problems: A meta-analysis.  Pediatrics, 132, 720-729.  Gladden, R. M., Vivolo-Kantor, A. M., Hamburger, M. E., &amp; Lumpkin, C. D. (2014). Bullying  surveillance among youths: Uniform definitions for public health and recommended  data elements, version 1.0. Atlanta, GA: National Center for Injury Prevention and  Control, Centers for Disease Control and Prevention and U.S. Department of  Education.   </vt:lpstr>
      <vt:lpstr>Glew, G. M., Fan, M. Y., Katon, W., Rivara, F. P., &amp; Kernic, M. A. (2005). Bullying, psychosocial  adjustment, and academic performance in elementary school. Archives of Pediatrics  &amp; Adolescent Medicine, 159, 1026-1031.  Gray, W. N., Kahhan, N. A., &amp; Janicke, D. M. (2009). Peer victimization and pediatric obesity: A  review of the literature. Psychology in the Schools, 46, 720-727.  Gregory, A., Cornell, D., Fan, X., Sheras, P., Shih, T. H., &amp; Huang, F. (2010). Authoritative school  discipline: High school practices associated with lower bullying and victimization.  Journal of Educational Psychology, 102, 483-496.  Hamiwka, L. D., Yu, C. G., Hamiwka, L. A., Sherman, E. M. S., Anderson, B., &amp; Wirrell, E. (2009).  Are children with epilepsy at greater risk for bullying than their peers? Epilepsy &amp;  Behavior, 15, 500-505. </vt:lpstr>
      <vt:lpstr>Hong, J. S., &amp; Espelage, D. L. (2012). A review of research on bullying and peer victimization in  school: An ecological system analysis. Aggression and Violent Behavior, 17, 311-322.  Hoover, J. H., Oliver, R., &amp; Hazler, R. J. (1992). Bullying: Perceptions of adolescent victims in the  Midwestern USA. School Psychology International, 13, 5-16.  IOM (Institute of Medicine) and NRC (National Research Council). 2014. Building capacity to  reduce bullying: Workshop summary. Washington, DC: The National Academies  Press.  Juvonen, J., Wang, Y., &amp; Espinoza, G. (2013). Physical aggression, spreading of rumors, and  social prominence in early adolescence: reciprocal effects supporting gender  similarities? Journal of Youth and Adolescence, 42, 1801-1810. </vt:lpstr>
      <vt:lpstr>Kann, L., Kinchen, S., Shanklin, S. L., Flint, K. H., Kawkins, J., Harris, W. A., ... &amp; Zaza, S. (2014).  Youth risk behavior surveillance—United States, 2013. MMWR Surveillance  Summary, 63 (Suppl. 4), 1-168.  Karch, D. L., Logan, J., McDaniel, D. D., Floyd, C. F., &amp; Vagi, K. J. (2013). Precipitating  circumstances of suicide among youth aged 10-17 years by sex: Data from the  National Violent Death Reporting System, 16 states, 2005-2008. Journal of  Adolescent Health, 53, S51-S53.  Klomek, A. B., Sourander, A., Kumpulainen, K., Piha, J., Tamminen, T., Moilanen, I., Almqvist, F.,  &amp; Gould, M. S. (2008). Childhood bullying as a risk for later depression and suicidal  ideation among Finnish males. Journal of Affective Disorders, 109, 47-55.  Klomek, A. B., Sourander, A., Niemelä, S., Kumpulainen, K., Piha, J., Tamminen, T., ... &amp; Gould,  M. S. (2009). Childhood bullying behaviors as a risk for suicide attempts and  completed suicides: A population-based birth cohort study. Journal of the American  Academy of Child &amp; Adolescent Psychiatry, 48, 254-261.  </vt:lpstr>
      <vt:lpstr>Lereya, S. T., Copeland, W. E., Costello, E. J., &amp; Wolke, D. (2015). Adult mental health  consequences of peer bullying and maltreatment in childhood: two cohorts in two  countries. The Lancet Psychiatry, 2, 524-531.  Lhamon (2014) Lhamon, C. E., U.S. Department of Education, Office of Civil Rights (2014). Dear  colleague letter: Responding to bullying of students with disabilities. Retrieved from  http://www2.ed.gov/about/offices/list/ocr/letters/colleague-bullying-201410.pdf  Limber, S. P. &amp; Snyder, M. (2006). What works and doesn’t work in bullying prevention and  intervention. The State Education Standard, July, 24-28.  Luxenberg, H., Limber, S. P., &amp; Olweus, D. (2014). Bullying in U.S. schools: 2013 status report.  Center City, MN: Hazelden Foundation.  Lynn Hawkins, D., Pepler, D. J., &amp; Craig, W. M. (2001). Naturalistic observations of peer  interventions in bullying. Social Development, 10, 512-527.  </vt:lpstr>
      <vt:lpstr>Magin, P., Adams, J., Heading, G., Pond, D., &amp; Smith, W. (2008). Experiences of appearance-r elated teasing and bullying in skin diseases and their psychological sequelae: results  of a qualitative study. Scandinavian Journal of Caring Sciences, 22, 430-436.  Martlew, M., &amp; Hodson, J. (1991). Children with mild learning difficulties in an integrated and in a  special school: Comparisons of behaviour, teasing and teachers’ attitudes. British  Journal of Educational Psychology, 61, 355-372.  Mepham, S. (2010). Disabled children: The right to feel safe. Child Care in Practice, 16, 19-34.  Merrell, K.W., Gueldner, B.A., Ross, S.W., &amp; Isava, D.M. (2008). How effective are school bullying  intervention programs? A meta-analysis of intervention research. School Psychology  Quarterly, 23, 26-42. </vt:lpstr>
      <vt:lpstr>Nansel, T. R., Craig, W., Overpeck, M. D., Saluja, G., &amp; Ruan, W. J. (2004). Cross-national  consistency in the relationship between bullying behaviors and psychosocial  adjustment. Archives of Pediatrics &amp; Adolescent Medicine, 158, 730-736.   Nansel, T. R., Overpeck, M., Pilla, R. S., Ruan, W. J., Simons-Morton, B., &amp; Scheidt, P. (2001).  Bullying behaviors among US youth: Prevalence and association with psychosocial  adjustment. Journal of the American Medical Association, 285, 2094-2100.  Olweus, D. (1993). Bullying at school: What we know and what we can do. New York: Blackwell.  Olweus, D., &amp; Limber, S. P. (2010). Bullying in school: Evaluation and dissemination of the  Olweus Bullying Prevention Program. American Journal of Orthopsychiatry, 80, 124- 134.  </vt:lpstr>
      <vt:lpstr>Ouellet-Morin, I., Wong, C. C. Y., Danese, A., Pariante, C. M., Papadopoulos, A. S., Mill, J., &amp;  Arseneault, L. (2013). Increased serotonin transporter gene (SERT) DNA methylation  is associated with bullying victimization and blunted cortisol response to stress in  childhood: A longitudinal study of discordant monozygotic twins. Psychological  Medicine, 43, 1813-1823.  Payne, A. A., Gottfredson, D. C., &amp; Gottfredson, G. D. (2003). Schools as communities: The  relationships among communal school organization, student bonding, and school  disorder. Criminology, 41, 749-778.  Pellegrini, A. D. (1998).  Bullies and victims in school: A review and call for research.  Journal of  Applied Developmental Psychology, 19, 165-176.  Pellegrini, A. D., &amp; Bartini, M. (2000). An empirical comparison of methods of sampling  aggression and victimization in school settings. Journal of Educational Psychology,  92, 360-366.</vt:lpstr>
      <vt:lpstr>Puhl, R. M., Luedicke, J., &amp; Heuer, C. (2011). Weight‐Based Victimization Toward Overweight  Adolescents: Observations and Reactions of Peers. Journal of School Health, 81,  696-703.  Reijntjes, A., Kamphuis, J. H., Prinzie, P., &amp; Telch, M. (2010). Peer victimization and internalizing  problems in children: A meta-analysis of longitudinal studies. Child Abuse &amp; Neglect,  34, 244-252.   Reijntjes, A., Kamphuis, J. H., Prinzie, P., Boelen, P. A., Van der Schoot, M., &amp; Telch, M. J. (2011).  Prospective linkages between peer victimization and externalizing problems in  children: A meta‐analysis. Aggressive Behavior, 37, 215-222.  Rigby, K. &amp; Slee, P. T. (1993). Dimensions of interpersonal relation among Australian children and  implications for psychological well-being. British Journal of Educational Psychology,  133, 33-42. </vt:lpstr>
      <vt:lpstr>Storch, E. A., Roth, D. A., Coles, M. E., Heimberg, R. G., Bravata, E. A., &amp; Moser, J. (2004). The  measurement and impact of childhood teasing in a sample of young adults. Journal of  Anxiety Disorders, 18, 681-694.  Substance Abuse and Mental Health Services Administration (2014). SAMHSA’s Concept of  Trauma and Guidance for a Trauma-Informed Approach. Rockville, MD: Substance  Abuse and Mental Health Services Administration.  Retrieved from  http://www.traumainformedcareproject.org/resources/SAMHSA%20TIC.pdf  Sugden, K., Arseneault, L., Harrington, H., Moffitt, T. E., Williams, B., &amp; Caspi, A. (2010).  Serotonin transporter gene moderates the development of emotional problems among  children following bullying victimization. Journal of the American Academy of Child &amp;  Adolescent Psychiatry, 49, 830-840.  Swearer, S. M., &amp; Doll, B. (2001). Bullying in schools: An ecological framework. Journal of  Emotional Abuse, 2, 7-23.</vt:lpstr>
      <vt:lpstr>Swearer, S. M., Espelage, D. L., Koenig, B., Berry, B., Collins, A., &amp; Lembeck, P. (2012). A social- ecological model of bullying prevention and intervention in early adolescence. In S. R.  Jimerson, A. B. Nickerson, M. J. Mayer, &amp; M. J. Furlong (Eds.), Handbook of school  violence and school safety: International research and practice (pp. 333-355). New  York: Routledge.  Swearer, S. M., Espelage, D. L., Vaillancourt, T., &amp; Hymel, S. (2010). What can be done about  school bullying? Linking research to educational practice. Educational Researcher,  39, 38-47.  Trach, J., Hymel, S., Waterhouse, T., &amp; Neale, K. (2010). Bystander responses to school bullying:  A cross-sectional investigation of grade and sex differences. Canadian Journal of  School Psychology, 25, 114-130.  Ttofi, M. M. &amp; Farrington, D. P. (2009). What works in preventing bullying: Effective elements of  anti-bullying programmes. Journal of Aggression, Conflict and Peace Research, 1, 13- 24. </vt:lpstr>
      <vt:lpstr>Ttofi, M. M. &amp; Farrington, D.P. (2011). Effectiveness of school-based programs to reduce bullying:  A systematic meta-analytic review. Journal of Experimental Criminology, 7, 27-56.  Ttofi, M. M., Farrington, D. P., Lösel, F., &amp; Loeber, R. (2011a). Do the victims of school bullies  tend to become depressed later in life? A systematic review and meta-analysis of  longitudinal studies. Journal of Aggression, Conflict and Peace Research, 3, 63-73.  Ttofi, M. M., Farrington, D. P., Lösel, F., &amp; Loeber, R. (2011b). The predictive efficiency of school  bullying versus later offending: A systematic/meta-analytic review of longitudinal  studies. Criminal Behaviour and Mental Health, 21, 80-89.   Twyman, K. A., Saylor, C. F., Saia, D., Macias, M. M., Taylor, L. A., &amp; Spratt, E. (2010). Bullying  and ostracism experiences in children with special health care needs. Journal of  Developmental &amp; Behavioral Pediatrics, 31, 1-8.  U.S. Department of Education (2011). Analysis of state bullying laws and policies. Washington,  DC: Author.  </vt:lpstr>
      <vt:lpstr>U.S. Department of Education (2014). Guiding principles: A resource guide for improving school  climate and discipline. Washington, DC: Author.    U.S. Department of Education (2015). Student reports of bullying and cyber-bullying: Results  from the 2013 School Crime Supplement to the National Crime Victimization Survey.  Retrieved from: http://nces.ed.gov/pubs2015/2015056.pdf.  Vaillancourt, T. and Edgerton, E. (April, 2015). Bullying gets under your skin: Health effects of  bullying on children and youth. Retrieved from:  http://www.stopbullying.gov/blog/2015/04/21/bullying-gets-under-your-skin-health- effects-bullying-children-and-youth  Wang, J., Iannotti, R. J., &amp; Luk, J. W. (2010). Bullying victimization among underweight and  overweight US youth: Differential associations for boys and girls. Journal of  Adolescent Health, 47, 99-101. </vt:lpstr>
      <vt:lpstr>Whitney, I., &amp; Smith, P. K. (1993). A survey of the nature and extent of bullying in junior/middle  and secondary schools. Educational Research, 35, 3-25.  Wiener, J., &amp; Mak, M. (2009). Peer victimization in children with Attention‐Deficit/Hyperactivity  Disorder. Psychology in the Schools, 46, 116-131.  Wilkins, N., Tsao, B., Hertz, M., Davis, R., Klevens, J. (2014). Connecting the dots: An overview  of the links among multiple forms of violence. Atlanta, GA: National Center for Injury  Prevention and Control, Centers for Disease Control and Prevention.   </vt:lpstr>
    </vt:vector>
  </TitlesOfParts>
  <Company>Widmeyer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 Prevention and Response Training and Continuing Education Online Program</dc:title>
  <dc:creator>John Chibnall</dc:creator>
  <cp:lastModifiedBy>Jeremy Rubenstein</cp:lastModifiedBy>
  <cp:revision>13</cp:revision>
  <dcterms:created xsi:type="dcterms:W3CDTF">2016-02-03T21:41:05Z</dcterms:created>
  <dcterms:modified xsi:type="dcterms:W3CDTF">2017-12-31T07:04:54Z</dcterms:modified>
</cp:coreProperties>
</file>