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9" r:id="rId17"/>
    <p:sldId id="290" r:id="rId18"/>
    <p:sldId id="291"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597"/>
    <a:srgbClr val="A7D9FF"/>
    <a:srgbClr val="B2A1C7"/>
    <a:srgbClr val="70BDD2"/>
    <a:srgbClr val="8BCDFF"/>
    <a:srgbClr val="00B8B4"/>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76147" autoAdjust="0"/>
  </p:normalViewPr>
  <p:slideViewPr>
    <p:cSldViewPr snapToGrid="0" snapToObjects="1">
      <p:cViewPr>
        <p:scale>
          <a:sx n="66" d="100"/>
          <a:sy n="66" d="100"/>
        </p:scale>
        <p:origin x="-712"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hyperlink" Target="http://rems.ed.gov/TA_VirtualTrainings.aspx" TargetMode="External"/><Relationship Id="rId4" Type="http://schemas.openxmlformats.org/officeDocument/2006/relationships/hyperlink" Target="http://rems.ed.gov/Default.aspx" TargetMode="External"/><Relationship Id="rId1" Type="http://schemas.openxmlformats.org/officeDocument/2006/relationships/image" Target="../media/image15.png"/><Relationship Id="rId2" Type="http://schemas.openxmlformats.org/officeDocument/2006/relationships/hyperlink" Target="http://rems.ed.gov/COP/Default.aspx"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rems.ed.gov/TA_VirtualTrainings.aspx" TargetMode="External"/><Relationship Id="rId4" Type="http://schemas.openxmlformats.org/officeDocument/2006/relationships/hyperlink" Target="http://rems.ed.gov/Default.aspx" TargetMode="External"/><Relationship Id="rId1" Type="http://schemas.openxmlformats.org/officeDocument/2006/relationships/image" Target="../media/image15.png"/><Relationship Id="rId2" Type="http://schemas.openxmlformats.org/officeDocument/2006/relationships/hyperlink" Target="http://rems.ed.gov/COP/Default.aspx"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4E5A0-188E-4E55-8E8F-77A10A781532}" type="doc">
      <dgm:prSet loTypeId="urn:microsoft.com/office/officeart/2005/8/layout/hProcess9" loCatId="process" qsTypeId="urn:microsoft.com/office/officeart/2005/8/quickstyle/simple1" qsCatId="simple" csTypeId="urn:microsoft.com/office/officeart/2005/8/colors/accent0_3" csCatId="mainScheme" phldr="1"/>
      <dgm:spPr/>
    </dgm:pt>
    <dgm:pt modelId="{D21F841E-90DB-4735-97FD-6FE0307A873F}">
      <dgm:prSet phldrT="[Text]"/>
      <dgm:spPr>
        <a:solidFill>
          <a:schemeClr val="accent3">
            <a:lumMod val="75000"/>
          </a:schemeClr>
        </a:solidFill>
        <a:ln>
          <a:solidFill>
            <a:schemeClr val="bg1"/>
          </a:solidFill>
        </a:ln>
      </dgm:spPr>
      <dgm:t>
        <a:bodyPr/>
        <a:lstStyle/>
        <a:p>
          <a:r>
            <a:rPr lang="en-US" b="1" dirty="0" smtClean="0"/>
            <a:t>1. Before</a:t>
          </a:r>
          <a:endParaRPr lang="en-US" b="1" dirty="0"/>
        </a:p>
      </dgm:t>
    </dgm:pt>
    <dgm:pt modelId="{A05F9448-DBDB-4851-BBCC-118647A0DCBB}" type="parTrans" cxnId="{F33F1C6D-B6EA-4A1D-9F90-88C45B479284}">
      <dgm:prSet/>
      <dgm:spPr/>
      <dgm:t>
        <a:bodyPr/>
        <a:lstStyle/>
        <a:p>
          <a:endParaRPr lang="en-US"/>
        </a:p>
      </dgm:t>
    </dgm:pt>
    <dgm:pt modelId="{6C1893F8-4562-4B01-A760-BA580899541C}" type="sibTrans" cxnId="{F33F1C6D-B6EA-4A1D-9F90-88C45B479284}">
      <dgm:prSet/>
      <dgm:spPr/>
      <dgm:t>
        <a:bodyPr/>
        <a:lstStyle/>
        <a:p>
          <a:endParaRPr lang="en-US"/>
        </a:p>
      </dgm:t>
    </dgm:pt>
    <dgm:pt modelId="{9B4168D7-44BF-451F-BFE2-4F593F914C81}">
      <dgm:prSet phldrT="[Text]"/>
      <dgm:spPr>
        <a:solidFill>
          <a:schemeClr val="accent3">
            <a:lumMod val="75000"/>
          </a:schemeClr>
        </a:solidFill>
        <a:ln>
          <a:solidFill>
            <a:schemeClr val="bg1"/>
          </a:solidFill>
        </a:ln>
      </dgm:spPr>
      <dgm:t>
        <a:bodyPr/>
        <a:lstStyle/>
        <a:p>
          <a:r>
            <a:rPr lang="en-US" b="1" dirty="0" smtClean="0"/>
            <a:t>2. During</a:t>
          </a:r>
          <a:endParaRPr lang="en-US" b="1" dirty="0"/>
        </a:p>
      </dgm:t>
    </dgm:pt>
    <dgm:pt modelId="{9807EF11-BF7A-4BD1-B917-F494D616D56D}" type="parTrans" cxnId="{74D6EDA3-D426-4A92-B690-AC88900E4592}">
      <dgm:prSet/>
      <dgm:spPr/>
      <dgm:t>
        <a:bodyPr/>
        <a:lstStyle/>
        <a:p>
          <a:endParaRPr lang="en-US"/>
        </a:p>
      </dgm:t>
    </dgm:pt>
    <dgm:pt modelId="{988102E7-5F45-44CC-BD48-5B8619842C94}" type="sibTrans" cxnId="{74D6EDA3-D426-4A92-B690-AC88900E4592}">
      <dgm:prSet/>
      <dgm:spPr/>
      <dgm:t>
        <a:bodyPr/>
        <a:lstStyle/>
        <a:p>
          <a:endParaRPr lang="en-US"/>
        </a:p>
      </dgm:t>
    </dgm:pt>
    <dgm:pt modelId="{1B16A8ED-CF01-4A06-951A-1DD20D9C0A73}">
      <dgm:prSet phldrT="[Text]"/>
      <dgm:spPr>
        <a:solidFill>
          <a:schemeClr val="accent3">
            <a:lumMod val="75000"/>
          </a:schemeClr>
        </a:solidFill>
        <a:ln>
          <a:solidFill>
            <a:schemeClr val="bg1"/>
          </a:solidFill>
        </a:ln>
      </dgm:spPr>
      <dgm:t>
        <a:bodyPr/>
        <a:lstStyle/>
        <a:p>
          <a:r>
            <a:rPr lang="en-US" b="1" dirty="0" smtClean="0"/>
            <a:t>3. After</a:t>
          </a:r>
          <a:endParaRPr lang="en-US" b="1" dirty="0"/>
        </a:p>
      </dgm:t>
    </dgm:pt>
    <dgm:pt modelId="{C9A8AE8A-073D-48BC-B709-8BA3A5468023}" type="parTrans" cxnId="{F2AEBAC0-F070-4350-AF3B-148ADAF6B9CC}">
      <dgm:prSet/>
      <dgm:spPr/>
      <dgm:t>
        <a:bodyPr/>
        <a:lstStyle/>
        <a:p>
          <a:endParaRPr lang="en-US"/>
        </a:p>
      </dgm:t>
    </dgm:pt>
    <dgm:pt modelId="{AF02E512-68F7-495B-877F-4A751D8F634F}" type="sibTrans" cxnId="{F2AEBAC0-F070-4350-AF3B-148ADAF6B9CC}">
      <dgm:prSet/>
      <dgm:spPr/>
      <dgm:t>
        <a:bodyPr/>
        <a:lstStyle/>
        <a:p>
          <a:endParaRPr lang="en-US"/>
        </a:p>
      </dgm:t>
    </dgm:pt>
    <dgm:pt modelId="{4107017D-0372-4935-9EAC-546CC3668EF1}" type="pres">
      <dgm:prSet presAssocID="{4D44E5A0-188E-4E55-8E8F-77A10A781532}" presName="CompostProcess" presStyleCnt="0">
        <dgm:presLayoutVars>
          <dgm:dir/>
          <dgm:resizeHandles val="exact"/>
        </dgm:presLayoutVars>
      </dgm:prSet>
      <dgm:spPr/>
    </dgm:pt>
    <dgm:pt modelId="{8840117F-14D3-458A-A296-19591D430E50}" type="pres">
      <dgm:prSet presAssocID="{4D44E5A0-188E-4E55-8E8F-77A10A781532}" presName="arrow" presStyleLbl="bgShp" presStyleIdx="0" presStyleCnt="1" custScaleX="117647"/>
      <dgm:spPr>
        <a:solidFill>
          <a:schemeClr val="bg1">
            <a:lumMod val="65000"/>
          </a:schemeClr>
        </a:solidFill>
      </dgm:spPr>
    </dgm:pt>
    <dgm:pt modelId="{3D24EE5D-4047-4798-A06C-57A7E8E19194}" type="pres">
      <dgm:prSet presAssocID="{4D44E5A0-188E-4E55-8E8F-77A10A781532}" presName="linearProcess" presStyleCnt="0"/>
      <dgm:spPr/>
    </dgm:pt>
    <dgm:pt modelId="{10F9E319-CA07-418D-B084-5CC5D50C1A2A}" type="pres">
      <dgm:prSet presAssocID="{D21F841E-90DB-4735-97FD-6FE0307A873F}" presName="textNode" presStyleLbl="node1" presStyleIdx="0" presStyleCnt="3" custLinFactNeighborX="-6667">
        <dgm:presLayoutVars>
          <dgm:bulletEnabled val="1"/>
        </dgm:presLayoutVars>
      </dgm:prSet>
      <dgm:spPr/>
      <dgm:t>
        <a:bodyPr/>
        <a:lstStyle/>
        <a:p>
          <a:endParaRPr lang="en-US"/>
        </a:p>
      </dgm:t>
    </dgm:pt>
    <dgm:pt modelId="{C0270737-97CA-4E3C-9582-AE72B7BBABF9}" type="pres">
      <dgm:prSet presAssocID="{6C1893F8-4562-4B01-A760-BA580899541C}" presName="sibTrans" presStyleCnt="0"/>
      <dgm:spPr/>
    </dgm:pt>
    <dgm:pt modelId="{44DCF4D4-2B1D-4140-8E92-8E848920F51B}" type="pres">
      <dgm:prSet presAssocID="{9B4168D7-44BF-451F-BFE2-4F593F914C81}" presName="textNode" presStyleLbl="node1" presStyleIdx="1" presStyleCnt="3">
        <dgm:presLayoutVars>
          <dgm:bulletEnabled val="1"/>
        </dgm:presLayoutVars>
      </dgm:prSet>
      <dgm:spPr/>
      <dgm:t>
        <a:bodyPr/>
        <a:lstStyle/>
        <a:p>
          <a:endParaRPr lang="en-US"/>
        </a:p>
      </dgm:t>
    </dgm:pt>
    <dgm:pt modelId="{B63BC8A0-36D5-4578-A67D-B69C53E83B3B}" type="pres">
      <dgm:prSet presAssocID="{988102E7-5F45-44CC-BD48-5B8619842C94}" presName="sibTrans" presStyleCnt="0"/>
      <dgm:spPr/>
    </dgm:pt>
    <dgm:pt modelId="{E2E6E6C3-126E-463B-BA48-443186E71D9D}" type="pres">
      <dgm:prSet presAssocID="{1B16A8ED-CF01-4A06-951A-1DD20D9C0A73}" presName="textNode" presStyleLbl="node1" presStyleIdx="2" presStyleCnt="3">
        <dgm:presLayoutVars>
          <dgm:bulletEnabled val="1"/>
        </dgm:presLayoutVars>
      </dgm:prSet>
      <dgm:spPr/>
      <dgm:t>
        <a:bodyPr/>
        <a:lstStyle/>
        <a:p>
          <a:endParaRPr lang="en-US"/>
        </a:p>
      </dgm:t>
    </dgm:pt>
  </dgm:ptLst>
  <dgm:cxnLst>
    <dgm:cxn modelId="{7DD94DCD-1FB5-45F0-99A5-FAA62B5FC51E}" type="presOf" srcId="{1B16A8ED-CF01-4A06-951A-1DD20D9C0A73}" destId="{E2E6E6C3-126E-463B-BA48-443186E71D9D}" srcOrd="0" destOrd="0" presId="urn:microsoft.com/office/officeart/2005/8/layout/hProcess9"/>
    <dgm:cxn modelId="{82211089-A070-420D-B145-4E11A4E2EBD9}" type="presOf" srcId="{D21F841E-90DB-4735-97FD-6FE0307A873F}" destId="{10F9E319-CA07-418D-B084-5CC5D50C1A2A}" srcOrd="0" destOrd="0" presId="urn:microsoft.com/office/officeart/2005/8/layout/hProcess9"/>
    <dgm:cxn modelId="{5F56B1AE-3B64-4471-BEF7-F2DE0D478A83}" type="presOf" srcId="{9B4168D7-44BF-451F-BFE2-4F593F914C81}" destId="{44DCF4D4-2B1D-4140-8E92-8E848920F51B}" srcOrd="0" destOrd="0" presId="urn:microsoft.com/office/officeart/2005/8/layout/hProcess9"/>
    <dgm:cxn modelId="{74D6EDA3-D426-4A92-B690-AC88900E4592}" srcId="{4D44E5A0-188E-4E55-8E8F-77A10A781532}" destId="{9B4168D7-44BF-451F-BFE2-4F593F914C81}" srcOrd="1" destOrd="0" parTransId="{9807EF11-BF7A-4BD1-B917-F494D616D56D}" sibTransId="{988102E7-5F45-44CC-BD48-5B8619842C94}"/>
    <dgm:cxn modelId="{F2AEBAC0-F070-4350-AF3B-148ADAF6B9CC}" srcId="{4D44E5A0-188E-4E55-8E8F-77A10A781532}" destId="{1B16A8ED-CF01-4A06-951A-1DD20D9C0A73}" srcOrd="2" destOrd="0" parTransId="{C9A8AE8A-073D-48BC-B709-8BA3A5468023}" sibTransId="{AF02E512-68F7-495B-877F-4A751D8F634F}"/>
    <dgm:cxn modelId="{F33F1C6D-B6EA-4A1D-9F90-88C45B479284}" srcId="{4D44E5A0-188E-4E55-8E8F-77A10A781532}" destId="{D21F841E-90DB-4735-97FD-6FE0307A873F}" srcOrd="0" destOrd="0" parTransId="{A05F9448-DBDB-4851-BBCC-118647A0DCBB}" sibTransId="{6C1893F8-4562-4B01-A760-BA580899541C}"/>
    <dgm:cxn modelId="{66DB0D56-F18C-4863-B25E-E81F49CA0919}" type="presOf" srcId="{4D44E5A0-188E-4E55-8E8F-77A10A781532}" destId="{4107017D-0372-4935-9EAC-546CC3668EF1}" srcOrd="0" destOrd="0" presId="urn:microsoft.com/office/officeart/2005/8/layout/hProcess9"/>
    <dgm:cxn modelId="{08FB3130-4443-411E-8619-C8A04B433E55}" type="presParOf" srcId="{4107017D-0372-4935-9EAC-546CC3668EF1}" destId="{8840117F-14D3-458A-A296-19591D430E50}" srcOrd="0" destOrd="0" presId="urn:microsoft.com/office/officeart/2005/8/layout/hProcess9"/>
    <dgm:cxn modelId="{F2022F1D-7E8A-4F97-9BF0-66F5F4084B34}" type="presParOf" srcId="{4107017D-0372-4935-9EAC-546CC3668EF1}" destId="{3D24EE5D-4047-4798-A06C-57A7E8E19194}" srcOrd="1" destOrd="0" presId="urn:microsoft.com/office/officeart/2005/8/layout/hProcess9"/>
    <dgm:cxn modelId="{024F9902-B0AB-4F8C-A5D2-88944E2A407F}" type="presParOf" srcId="{3D24EE5D-4047-4798-A06C-57A7E8E19194}" destId="{10F9E319-CA07-418D-B084-5CC5D50C1A2A}" srcOrd="0" destOrd="0" presId="urn:microsoft.com/office/officeart/2005/8/layout/hProcess9"/>
    <dgm:cxn modelId="{CB18CA7B-DB73-4314-B23C-4BB0CFC6288E}" type="presParOf" srcId="{3D24EE5D-4047-4798-A06C-57A7E8E19194}" destId="{C0270737-97CA-4E3C-9582-AE72B7BBABF9}" srcOrd="1" destOrd="0" presId="urn:microsoft.com/office/officeart/2005/8/layout/hProcess9"/>
    <dgm:cxn modelId="{74D7851B-0607-47B7-B332-7C189AED2E1F}" type="presParOf" srcId="{3D24EE5D-4047-4798-A06C-57A7E8E19194}" destId="{44DCF4D4-2B1D-4140-8E92-8E848920F51B}" srcOrd="2" destOrd="0" presId="urn:microsoft.com/office/officeart/2005/8/layout/hProcess9"/>
    <dgm:cxn modelId="{A6DEEA28-3A9A-4071-9744-DA3BA7223E1B}" type="presParOf" srcId="{3D24EE5D-4047-4798-A06C-57A7E8E19194}" destId="{B63BC8A0-36D5-4578-A67D-B69C53E83B3B}" srcOrd="3" destOrd="0" presId="urn:microsoft.com/office/officeart/2005/8/layout/hProcess9"/>
    <dgm:cxn modelId="{368561B4-DB42-49AF-A0A8-197970C7D867}" type="presParOf" srcId="{3D24EE5D-4047-4798-A06C-57A7E8E19194}" destId="{E2E6E6C3-126E-463B-BA48-443186E71D9D}" srcOrd="4" destOrd="0" presId="urn:microsoft.com/office/officeart/2005/8/layout/hProcess9"/>
  </dgm:cxnLst>
  <dgm:bg/>
  <dgm:whole>
    <a:ln w="3175">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F456B111-9F96-4364-AD30-FA8BC93FFC30}">
      <dgm:prSet phldrT="[Text]" custT="1"/>
      <dgm:spPr/>
      <dgm:t>
        <a:bodyPr/>
        <a:lstStyle/>
        <a:p>
          <a:r>
            <a:rPr lang="en-US" sz="2400" b="1" dirty="0" smtClean="0"/>
            <a:t>FUNCTIONAL ANNEXES</a:t>
          </a:r>
        </a:p>
      </dgm:t>
    </dgm:pt>
    <dgm:pt modelId="{836CD709-CD39-42A7-A133-B8E03B88CB8C}" type="sibTrans" cxnId="{5AB20766-6B55-4B5B-B6CA-19E8BE764702}">
      <dgm:prSet/>
      <dgm:spPr/>
      <dgm:t>
        <a:bodyPr/>
        <a:lstStyle/>
        <a:p>
          <a:endParaRPr lang="en-US" sz="2400" b="1"/>
        </a:p>
      </dgm:t>
    </dgm:pt>
    <dgm:pt modelId="{97C4CE0F-F817-4E66-877D-75E496BD8E90}" type="parTrans" cxnId="{5AB20766-6B55-4B5B-B6CA-19E8BE764702}">
      <dgm:prSet/>
      <dgm:spPr/>
      <dgm:t>
        <a:bodyPr/>
        <a:lstStyle/>
        <a:p>
          <a:endParaRPr lang="en-US" sz="2400" b="1"/>
        </a:p>
      </dgm:t>
    </dgm:pt>
    <dgm:pt modelId="{5135B6F1-D5AE-41B5-A2E7-BE5D031FE6B1}">
      <dgm:prSet phldrT="[Text]" custT="1"/>
      <dgm:spPr/>
      <dgm:t>
        <a:bodyPr/>
        <a:lstStyle/>
        <a:p>
          <a:r>
            <a:rPr lang="en-US" sz="2400" b="1" dirty="0" smtClean="0"/>
            <a:t>BASIC PLAN</a:t>
          </a:r>
          <a:endParaRPr lang="en-US" sz="2400" b="1" dirty="0"/>
        </a:p>
      </dgm:t>
    </dgm:pt>
    <dgm:pt modelId="{A499F5D8-8BA9-4B1C-A7E3-F3070BA53FB4}" type="parTrans" cxnId="{9C0C0D9A-17A8-4BD6-915B-210185DB6830}">
      <dgm:prSet/>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dgm:t>
        <a:bodyPr/>
        <a:lstStyle/>
        <a:p>
          <a:r>
            <a:rPr lang="en-US" sz="2300" b="1" dirty="0" smtClean="0"/>
            <a:t>THREAT- AND HAZARD-SPECIFIC ANNEXES</a:t>
          </a:r>
        </a:p>
      </dgm:t>
    </dgm:pt>
    <dgm:pt modelId="{E9A24D5F-B46A-474A-BA30-EA43AB4AB975}" type="parTrans" cxnId="{A2F413AD-2363-4EB1-9353-B8B555B3C7C3}">
      <dgm:prSet/>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dgm:t>
        <a:bodyPr/>
        <a:lstStyle/>
        <a:p>
          <a:r>
            <a:rPr lang="en-US" sz="2300" b="1" dirty="0" smtClean="0"/>
            <a:t>SCHOOL EMERGENCY OPERATIONS PLAN</a:t>
          </a:r>
          <a:endParaRPr lang="en-US" sz="2300" b="1" dirty="0"/>
        </a:p>
      </dgm:t>
    </dgm:pt>
    <dgm:pt modelId="{A494FA89-94D1-49A9-8086-D7E9E4073ACD}" type="sibTrans" cxnId="{C29FE02D-63A9-4519-A4F2-A09A5986A781}">
      <dgm:prSet/>
      <dgm:spPr/>
      <dgm:t>
        <a:bodyPr/>
        <a:lstStyle/>
        <a:p>
          <a:endParaRPr lang="en-US" sz="2400" b="1"/>
        </a:p>
      </dgm:t>
    </dgm:pt>
    <dgm:pt modelId="{A60EA917-FF01-498E-B035-F35D252BC2B0}" type="parTrans" cxnId="{C29FE02D-63A9-4519-A4F2-A09A5986A781}">
      <dgm:prSet/>
      <dgm:spPr/>
      <dgm:t>
        <a:bodyPr/>
        <a:lstStyle/>
        <a:p>
          <a:endParaRPr lang="en-US" sz="2400" b="1"/>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t>
        <a:bodyPr/>
        <a:lstStyle/>
        <a:p>
          <a:endParaRPr lang="en-US"/>
        </a:p>
      </dgm:t>
    </dgm:pt>
    <dgm:pt modelId="{359454CE-1243-4ED0-8A80-BA9908E75861}" type="pres">
      <dgm:prSet presAssocID="{A47D9F4E-47E9-4258-88C1-69CB68057C30}" presName="hierRoot1" presStyleCnt="0"/>
      <dgm:spPr/>
    </dgm:pt>
    <dgm:pt modelId="{24FD2C97-0817-4EC7-964A-185516754872}" type="pres">
      <dgm:prSet presAssocID="{A47D9F4E-47E9-4258-88C1-69CB68057C30}" presName="composite" presStyleCnt="0"/>
      <dgm:spPr/>
    </dgm:pt>
    <dgm:pt modelId="{B12EB3D8-14B5-4B93-B907-3E703DC71642}" type="pres">
      <dgm:prSet presAssocID="{A47D9F4E-47E9-4258-88C1-69CB68057C30}" presName="background" presStyleLbl="node0" presStyleIdx="0" presStyleCnt="1"/>
      <dgm:spPr/>
    </dgm:pt>
    <dgm:pt modelId="{BE115C0C-CAB7-4B3B-8296-BA1D97B4F6C4}" type="pres">
      <dgm:prSet presAssocID="{A47D9F4E-47E9-4258-88C1-69CB68057C30}" presName="text" presStyleLbl="fgAcc0" presStyleIdx="0" presStyleCnt="1">
        <dgm:presLayoutVars>
          <dgm:chPref val="3"/>
        </dgm:presLayoutVars>
      </dgm:prSet>
      <dgm:spPr/>
      <dgm:t>
        <a:bodyPr/>
        <a:lstStyle/>
        <a:p>
          <a:endParaRPr lang="en-US"/>
        </a:p>
      </dgm:t>
    </dgm:pt>
    <dgm:pt modelId="{36C913D8-0802-401D-91FD-6AEE68941E67}" type="pres">
      <dgm:prSet presAssocID="{A47D9F4E-47E9-4258-88C1-69CB68057C30}" presName="hierChild2" presStyleCnt="0"/>
      <dgm:spPr/>
    </dgm:pt>
    <dgm:pt modelId="{0C1506A8-1444-43D9-8641-CDB47F823F8A}" type="pres">
      <dgm:prSet presAssocID="{A499F5D8-8BA9-4B1C-A7E3-F3070BA53FB4}" presName="Name10" presStyleLbl="parChTrans1D2" presStyleIdx="0" presStyleCnt="3"/>
      <dgm:spPr/>
      <dgm:t>
        <a:bodyPr/>
        <a:lstStyle/>
        <a:p>
          <a:endParaRPr lang="en-US"/>
        </a:p>
      </dgm:t>
    </dgm:pt>
    <dgm:pt modelId="{7B34A7A6-5BF3-4C2E-B141-4FAA942BF936}" type="pres">
      <dgm:prSet presAssocID="{5135B6F1-D5AE-41B5-A2E7-BE5D031FE6B1}" presName="hierRoot2" presStyleCnt="0"/>
      <dgm:spPr/>
    </dgm:pt>
    <dgm:pt modelId="{A2D752B4-4713-4B2E-B81B-C82D0315A2B6}" type="pres">
      <dgm:prSet presAssocID="{5135B6F1-D5AE-41B5-A2E7-BE5D031FE6B1}" presName="composite2" presStyleCnt="0"/>
      <dgm:spPr/>
    </dgm:pt>
    <dgm:pt modelId="{10491B81-A66C-48BC-8BC7-AC0FE02F4786}" type="pres">
      <dgm:prSet presAssocID="{5135B6F1-D5AE-41B5-A2E7-BE5D031FE6B1}" presName="background2" presStyleLbl="node2" presStyleIdx="0" presStyleCnt="3"/>
      <dgm:spPr>
        <a:solidFill>
          <a:srgbClr val="C00000"/>
        </a:solidFill>
      </dgm:spPr>
    </dgm:pt>
    <dgm:pt modelId="{C17FE739-F78B-455E-8851-818299D6B33E}" type="pres">
      <dgm:prSet presAssocID="{5135B6F1-D5AE-41B5-A2E7-BE5D031FE6B1}" presName="text2" presStyleLbl="fgAcc2" presStyleIdx="0" presStyleCnt="3" custLinFactNeighborY="4076">
        <dgm:presLayoutVars>
          <dgm:chPref val="3"/>
        </dgm:presLayoutVars>
      </dgm:prSet>
      <dgm:spPr/>
      <dgm:t>
        <a:bodyPr/>
        <a:lstStyle/>
        <a:p>
          <a:endParaRPr lang="en-US"/>
        </a:p>
      </dgm:t>
    </dgm:pt>
    <dgm:pt modelId="{D0F00F1A-7FDC-434F-A726-4AD3E1955125}" type="pres">
      <dgm:prSet presAssocID="{5135B6F1-D5AE-41B5-A2E7-BE5D031FE6B1}" presName="hierChild3" presStyleCnt="0"/>
      <dgm:spPr/>
    </dgm:pt>
    <dgm:pt modelId="{95196CDA-9B79-49CB-B6FF-3097617C63E7}" type="pres">
      <dgm:prSet presAssocID="{97C4CE0F-F817-4E66-877D-75E496BD8E90}" presName="Name10" presStyleLbl="parChTrans1D2" presStyleIdx="1" presStyleCnt="3"/>
      <dgm:spPr/>
      <dgm:t>
        <a:bodyPr/>
        <a:lstStyle/>
        <a:p>
          <a:endParaRPr lang="en-US"/>
        </a:p>
      </dgm:t>
    </dgm:pt>
    <dgm:pt modelId="{85BB9C81-22BB-46AE-96FF-D04A84529F9E}" type="pres">
      <dgm:prSet presAssocID="{F456B111-9F96-4364-AD30-FA8BC93FFC30}" presName="hierRoot2" presStyleCnt="0"/>
      <dgm:spPr/>
    </dgm:pt>
    <dgm:pt modelId="{B841641F-7201-4E58-A041-8D722D24F502}" type="pres">
      <dgm:prSet presAssocID="{F456B111-9F96-4364-AD30-FA8BC93FFC30}" presName="composite2" presStyleCnt="0"/>
      <dgm:spPr/>
    </dgm:pt>
    <dgm:pt modelId="{1E7BF7A1-7414-4907-B6E1-5F7271B9448A}" type="pres">
      <dgm:prSet presAssocID="{F456B111-9F96-4364-AD30-FA8BC93FFC30}" presName="background2" presStyleLbl="node2" presStyleIdx="1" presStyleCnt="3"/>
      <dgm:spPr/>
    </dgm:pt>
    <dgm:pt modelId="{ADB0D74A-4634-4C16-AF8C-815879AA37A4}" type="pres">
      <dgm:prSet presAssocID="{F456B111-9F96-4364-AD30-FA8BC93FFC30}" presName="text2" presStyleLbl="fgAcc2" presStyleIdx="1" presStyleCnt="3" custLinFactNeighborX="247" custLinFactNeighborY="4076">
        <dgm:presLayoutVars>
          <dgm:chPref val="3"/>
        </dgm:presLayoutVars>
      </dgm:prSet>
      <dgm:spPr/>
      <dgm:t>
        <a:bodyPr/>
        <a:lstStyle/>
        <a:p>
          <a:endParaRPr lang="en-US"/>
        </a:p>
      </dgm:t>
    </dgm:pt>
    <dgm:pt modelId="{C9A0505A-B42E-431B-ADB1-9C7B7803CB04}" type="pres">
      <dgm:prSet presAssocID="{F456B111-9F96-4364-AD30-FA8BC93FFC30}" presName="hierChild3" presStyleCnt="0"/>
      <dgm:spPr/>
    </dgm:pt>
    <dgm:pt modelId="{97C37A9A-519F-4C19-A3AC-96449C66CF94}" type="pres">
      <dgm:prSet presAssocID="{E9A24D5F-B46A-474A-BA30-EA43AB4AB975}" presName="Name10" presStyleLbl="parChTrans1D2" presStyleIdx="2" presStyleCnt="3"/>
      <dgm:spPr/>
      <dgm:t>
        <a:bodyPr/>
        <a:lstStyle/>
        <a:p>
          <a:endParaRPr lang="en-US"/>
        </a:p>
      </dgm:t>
    </dgm:pt>
    <dgm:pt modelId="{EDE0D5E1-2B1D-4D07-B599-7FD5C28C565C}" type="pres">
      <dgm:prSet presAssocID="{C9D2D9EA-52EB-4969-91D0-311A25D2456C}" presName="hierRoot2" presStyleCnt="0"/>
      <dgm:spPr/>
    </dgm:pt>
    <dgm:pt modelId="{46041E78-D63B-4CFD-B545-C8962874CDFE}" type="pres">
      <dgm:prSet presAssocID="{C9D2D9EA-52EB-4969-91D0-311A25D2456C}" presName="composite2" presStyleCnt="0"/>
      <dgm:spPr/>
    </dgm:pt>
    <dgm:pt modelId="{AD25C476-09F7-454B-84DF-012FCAFF94A9}" type="pres">
      <dgm:prSet presAssocID="{C9D2D9EA-52EB-4969-91D0-311A25D2456C}" presName="background2" presStyleLbl="node2" presStyleIdx="2" presStyleCnt="3"/>
      <dgm:spPr>
        <a:solidFill>
          <a:srgbClr val="7030A0"/>
        </a:solidFill>
      </dgm:spPr>
    </dgm:pt>
    <dgm:pt modelId="{D172F109-C0C0-48C8-BA9A-5552644DA2C9}" type="pres">
      <dgm:prSet presAssocID="{C9D2D9EA-52EB-4969-91D0-311A25D2456C}" presName="text2" presStyleLbl="fgAcc2" presStyleIdx="2" presStyleCnt="3" custLinFactNeighborX="494" custLinFactNeighborY="4076">
        <dgm:presLayoutVars>
          <dgm:chPref val="3"/>
        </dgm:presLayoutVars>
      </dgm:prSet>
      <dgm:spPr/>
      <dgm:t>
        <a:bodyPr/>
        <a:lstStyle/>
        <a:p>
          <a:endParaRPr lang="en-US"/>
        </a:p>
      </dgm:t>
    </dgm:pt>
    <dgm:pt modelId="{A43EA2A9-47BD-439B-911E-0F13C053EE5C}" type="pres">
      <dgm:prSet presAssocID="{C9D2D9EA-52EB-4969-91D0-311A25D2456C}" presName="hierChild3" presStyleCnt="0"/>
      <dgm:spPr/>
    </dgm:pt>
  </dgm:ptLst>
  <dgm:cxnLst>
    <dgm:cxn modelId="{9C0C0D9A-17A8-4BD6-915B-210185DB6830}" srcId="{A47D9F4E-47E9-4258-88C1-69CB68057C30}" destId="{5135B6F1-D5AE-41B5-A2E7-BE5D031FE6B1}" srcOrd="0" destOrd="0" parTransId="{A499F5D8-8BA9-4B1C-A7E3-F3070BA53FB4}" sibTransId="{DF305157-E92C-4956-B714-E097DC66BDB3}"/>
    <dgm:cxn modelId="{3061A144-FF0B-475F-B9A8-8A27246947E2}" type="presOf" srcId="{C9D2D9EA-52EB-4969-91D0-311A25D2456C}" destId="{D172F109-C0C0-48C8-BA9A-5552644DA2C9}" srcOrd="0" destOrd="0" presId="urn:microsoft.com/office/officeart/2005/8/layout/hierarchy1"/>
    <dgm:cxn modelId="{5A094D77-E04E-434D-BA46-955486F927F1}" type="presOf" srcId="{5135B6F1-D5AE-41B5-A2E7-BE5D031FE6B1}" destId="{C17FE739-F78B-455E-8851-818299D6B33E}" srcOrd="0" destOrd="0" presId="urn:microsoft.com/office/officeart/2005/8/layout/hierarchy1"/>
    <dgm:cxn modelId="{F60BC157-7CB3-46E8-9633-F1BA5700A4E6}" type="presOf" srcId="{5F8C0CC0-1F36-46E0-B90A-68039D1A7C76}" destId="{4103CB70-F83C-4A7C-8ECF-982928895ED2}"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75A1EE8A-295D-4068-8121-7E7A12AC4D06}" type="presOf" srcId="{A47D9F4E-47E9-4258-88C1-69CB68057C30}" destId="{BE115C0C-CAB7-4B3B-8296-BA1D97B4F6C4}" srcOrd="0" destOrd="0" presId="urn:microsoft.com/office/officeart/2005/8/layout/hierarchy1"/>
    <dgm:cxn modelId="{A55233AA-4D56-48A5-9E37-8A7E1E83C01E}" type="presOf" srcId="{A499F5D8-8BA9-4B1C-A7E3-F3070BA53FB4}" destId="{0C1506A8-1444-43D9-8641-CDB47F823F8A}" srcOrd="0" destOrd="0" presId="urn:microsoft.com/office/officeart/2005/8/layout/hierarchy1"/>
    <dgm:cxn modelId="{4183D83F-D07D-44FE-931B-8F49F146E578}" type="presOf" srcId="{97C4CE0F-F817-4E66-877D-75E496BD8E90}" destId="{95196CDA-9B79-49CB-B6FF-3097617C63E7}" srcOrd="0" destOrd="0" presId="urn:microsoft.com/office/officeart/2005/8/layout/hierarchy1"/>
    <dgm:cxn modelId="{7927500D-EB40-4E0F-99EB-11C2A70F59E2}" type="presOf" srcId="{F456B111-9F96-4364-AD30-FA8BC93FFC30}" destId="{ADB0D74A-4634-4C16-AF8C-815879AA37A4}" srcOrd="0" destOrd="0" presId="urn:microsoft.com/office/officeart/2005/8/layout/hierarchy1"/>
    <dgm:cxn modelId="{A2F413AD-2363-4EB1-9353-B8B555B3C7C3}" srcId="{A47D9F4E-47E9-4258-88C1-69CB68057C30}" destId="{C9D2D9EA-52EB-4969-91D0-311A25D2456C}" srcOrd="2" destOrd="0" parTransId="{E9A24D5F-B46A-474A-BA30-EA43AB4AB975}" sibTransId="{CD46391A-229C-41C2-95A7-07200707BA59}"/>
    <dgm:cxn modelId="{5AB20766-6B55-4B5B-B6CA-19E8BE764702}" srcId="{A47D9F4E-47E9-4258-88C1-69CB68057C30}" destId="{F456B111-9F96-4364-AD30-FA8BC93FFC30}" srcOrd="1" destOrd="0" parTransId="{97C4CE0F-F817-4E66-877D-75E496BD8E90}" sibTransId="{836CD709-CD39-42A7-A133-B8E03B88CB8C}"/>
    <dgm:cxn modelId="{57203D28-2EB5-4C8D-8C8A-E7067CAD2508}" type="presOf" srcId="{E9A24D5F-B46A-474A-BA30-EA43AB4AB975}" destId="{97C37A9A-519F-4C19-A3AC-96449C66CF94}" srcOrd="0" destOrd="0" presId="urn:microsoft.com/office/officeart/2005/8/layout/hierarchy1"/>
    <dgm:cxn modelId="{2F90D39F-554F-45FE-B2F8-7E11A340B3E3}" type="presParOf" srcId="{4103CB70-F83C-4A7C-8ECF-982928895ED2}" destId="{359454CE-1243-4ED0-8A80-BA9908E75861}" srcOrd="0" destOrd="0" presId="urn:microsoft.com/office/officeart/2005/8/layout/hierarchy1"/>
    <dgm:cxn modelId="{6ADC2489-AA81-4CDD-9347-5D78B5F09E8F}" type="presParOf" srcId="{359454CE-1243-4ED0-8A80-BA9908E75861}" destId="{24FD2C97-0817-4EC7-964A-185516754872}" srcOrd="0" destOrd="0" presId="urn:microsoft.com/office/officeart/2005/8/layout/hierarchy1"/>
    <dgm:cxn modelId="{B68E11B5-C184-4E86-8084-E18700A9CE1F}" type="presParOf" srcId="{24FD2C97-0817-4EC7-964A-185516754872}" destId="{B12EB3D8-14B5-4B93-B907-3E703DC71642}" srcOrd="0" destOrd="0" presId="urn:microsoft.com/office/officeart/2005/8/layout/hierarchy1"/>
    <dgm:cxn modelId="{E2848203-3D9D-4165-9EB3-3401C74E6DA1}" type="presParOf" srcId="{24FD2C97-0817-4EC7-964A-185516754872}" destId="{BE115C0C-CAB7-4B3B-8296-BA1D97B4F6C4}" srcOrd="1" destOrd="0" presId="urn:microsoft.com/office/officeart/2005/8/layout/hierarchy1"/>
    <dgm:cxn modelId="{9E4DAA3B-A933-4265-B2EB-E7A01CEE856C}" type="presParOf" srcId="{359454CE-1243-4ED0-8A80-BA9908E75861}" destId="{36C913D8-0802-401D-91FD-6AEE68941E67}" srcOrd="1" destOrd="0" presId="urn:microsoft.com/office/officeart/2005/8/layout/hierarchy1"/>
    <dgm:cxn modelId="{63AEA28A-385A-45C2-96B5-F7845BEAE955}" type="presParOf" srcId="{36C913D8-0802-401D-91FD-6AEE68941E67}" destId="{0C1506A8-1444-43D9-8641-CDB47F823F8A}" srcOrd="0" destOrd="0" presId="urn:microsoft.com/office/officeart/2005/8/layout/hierarchy1"/>
    <dgm:cxn modelId="{B925C6F9-43DF-4DB2-AF16-ADEF6B46A8A6}" type="presParOf" srcId="{36C913D8-0802-401D-91FD-6AEE68941E67}" destId="{7B34A7A6-5BF3-4C2E-B141-4FAA942BF936}" srcOrd="1" destOrd="0" presId="urn:microsoft.com/office/officeart/2005/8/layout/hierarchy1"/>
    <dgm:cxn modelId="{1C8833D9-044A-433F-9D66-5714EFB724FA}" type="presParOf" srcId="{7B34A7A6-5BF3-4C2E-B141-4FAA942BF936}" destId="{A2D752B4-4713-4B2E-B81B-C82D0315A2B6}" srcOrd="0" destOrd="0" presId="urn:microsoft.com/office/officeart/2005/8/layout/hierarchy1"/>
    <dgm:cxn modelId="{22D9D738-E67D-47A1-83B7-3A88FCB02918}" type="presParOf" srcId="{A2D752B4-4713-4B2E-B81B-C82D0315A2B6}" destId="{10491B81-A66C-48BC-8BC7-AC0FE02F4786}" srcOrd="0" destOrd="0" presId="urn:microsoft.com/office/officeart/2005/8/layout/hierarchy1"/>
    <dgm:cxn modelId="{B8800EBD-E25B-4095-9885-1BB1943E1AC3}" type="presParOf" srcId="{A2D752B4-4713-4B2E-B81B-C82D0315A2B6}" destId="{C17FE739-F78B-455E-8851-818299D6B33E}" srcOrd="1" destOrd="0" presId="urn:microsoft.com/office/officeart/2005/8/layout/hierarchy1"/>
    <dgm:cxn modelId="{560A538B-0EF9-41C0-80D1-F193D7DE4632}" type="presParOf" srcId="{7B34A7A6-5BF3-4C2E-B141-4FAA942BF936}" destId="{D0F00F1A-7FDC-434F-A726-4AD3E1955125}" srcOrd="1" destOrd="0" presId="urn:microsoft.com/office/officeart/2005/8/layout/hierarchy1"/>
    <dgm:cxn modelId="{4CC1E4A9-ABCA-4036-A29B-A9D67DFC6124}" type="presParOf" srcId="{36C913D8-0802-401D-91FD-6AEE68941E67}" destId="{95196CDA-9B79-49CB-B6FF-3097617C63E7}" srcOrd="2" destOrd="0" presId="urn:microsoft.com/office/officeart/2005/8/layout/hierarchy1"/>
    <dgm:cxn modelId="{77662F64-997D-4770-83F4-C1494F02F2B9}" type="presParOf" srcId="{36C913D8-0802-401D-91FD-6AEE68941E67}" destId="{85BB9C81-22BB-46AE-96FF-D04A84529F9E}" srcOrd="3" destOrd="0" presId="urn:microsoft.com/office/officeart/2005/8/layout/hierarchy1"/>
    <dgm:cxn modelId="{FF6C30CD-B034-4312-905A-EACB48885D09}" type="presParOf" srcId="{85BB9C81-22BB-46AE-96FF-D04A84529F9E}" destId="{B841641F-7201-4E58-A041-8D722D24F502}" srcOrd="0" destOrd="0" presId="urn:microsoft.com/office/officeart/2005/8/layout/hierarchy1"/>
    <dgm:cxn modelId="{7CCC76CF-C8B7-4782-87C6-1838540D8A77}" type="presParOf" srcId="{B841641F-7201-4E58-A041-8D722D24F502}" destId="{1E7BF7A1-7414-4907-B6E1-5F7271B9448A}" srcOrd="0" destOrd="0" presId="urn:microsoft.com/office/officeart/2005/8/layout/hierarchy1"/>
    <dgm:cxn modelId="{1608E978-2DF4-4A09-8408-6BF4A97DB819}" type="presParOf" srcId="{B841641F-7201-4E58-A041-8D722D24F502}" destId="{ADB0D74A-4634-4C16-AF8C-815879AA37A4}" srcOrd="1" destOrd="0" presId="urn:microsoft.com/office/officeart/2005/8/layout/hierarchy1"/>
    <dgm:cxn modelId="{F1D478D2-B208-4BE7-A931-8BBAE3B30DE7}" type="presParOf" srcId="{85BB9C81-22BB-46AE-96FF-D04A84529F9E}" destId="{C9A0505A-B42E-431B-ADB1-9C7B7803CB04}" srcOrd="1" destOrd="0" presId="urn:microsoft.com/office/officeart/2005/8/layout/hierarchy1"/>
    <dgm:cxn modelId="{08241886-BC25-4AE1-AF77-D1BCDB013211}" type="presParOf" srcId="{36C913D8-0802-401D-91FD-6AEE68941E67}" destId="{97C37A9A-519F-4C19-A3AC-96449C66CF94}" srcOrd="4" destOrd="0" presId="urn:microsoft.com/office/officeart/2005/8/layout/hierarchy1"/>
    <dgm:cxn modelId="{9852963B-7D92-4EEB-8920-A7195066460C}" type="presParOf" srcId="{36C913D8-0802-401D-91FD-6AEE68941E67}" destId="{EDE0D5E1-2B1D-4D07-B599-7FD5C28C565C}" srcOrd="5" destOrd="0" presId="urn:microsoft.com/office/officeart/2005/8/layout/hierarchy1"/>
    <dgm:cxn modelId="{2992048C-47C1-444D-AAD8-14F4106F1B95}" type="presParOf" srcId="{EDE0D5E1-2B1D-4D07-B599-7FD5C28C565C}" destId="{46041E78-D63B-4CFD-B545-C8962874CDFE}" srcOrd="0" destOrd="0" presId="urn:microsoft.com/office/officeart/2005/8/layout/hierarchy1"/>
    <dgm:cxn modelId="{090150CB-5C09-415B-8A8C-25914BE46E8A}" type="presParOf" srcId="{46041E78-D63B-4CFD-B545-C8962874CDFE}" destId="{AD25C476-09F7-454B-84DF-012FCAFF94A9}" srcOrd="0" destOrd="0" presId="urn:microsoft.com/office/officeart/2005/8/layout/hierarchy1"/>
    <dgm:cxn modelId="{5507634E-C458-45BC-9EA5-A1E57879D19E}" type="presParOf" srcId="{46041E78-D63B-4CFD-B545-C8962874CDFE}" destId="{D172F109-C0C0-48C8-BA9A-5552644DA2C9}" srcOrd="1" destOrd="0" presId="urn:microsoft.com/office/officeart/2005/8/layout/hierarchy1"/>
    <dgm:cxn modelId="{FC0DD788-3056-4CAD-BC5F-3A22C2FA1910}"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B6A81-ABDB-404C-A567-4AE352C74F33}" type="doc">
      <dgm:prSet loTypeId="urn:microsoft.com/office/officeart/2005/8/layout/vList2" loCatId="list" qsTypeId="urn:microsoft.com/office/officeart/2005/8/quickstyle/simple2" qsCatId="simple" csTypeId="urn:microsoft.com/office/officeart/2005/8/colors/colorful1#5" csCatId="colorful" phldr="1"/>
      <dgm:spPr/>
      <dgm:t>
        <a:bodyPr/>
        <a:lstStyle/>
        <a:p>
          <a:endParaRPr lang="en-US"/>
        </a:p>
      </dgm:t>
    </dgm:pt>
    <dgm:pt modelId="{F87C528D-8163-456A-8619-91D48F3AE288}">
      <dgm:prSet phldrT="[Text]" custT="1"/>
      <dgm:spPr/>
      <dgm:t>
        <a:bodyPr/>
        <a:lstStyle/>
        <a:p>
          <a:r>
            <a:rPr lang="en-US" sz="2000" b="1" dirty="0" smtClean="0"/>
            <a:t>Introductory Material</a:t>
          </a:r>
          <a:endParaRPr lang="en-US" sz="2000" b="1" dirty="0"/>
        </a:p>
      </dgm:t>
    </dgm:pt>
    <dgm:pt modelId="{4E0BE6F7-46D9-4CB3-A002-466A1DB2A93A}" type="parTrans" cxnId="{212010D2-304E-4FCC-B44B-840D4F89A763}">
      <dgm:prSet/>
      <dgm:spPr/>
      <dgm:t>
        <a:bodyPr/>
        <a:lstStyle/>
        <a:p>
          <a:endParaRPr lang="en-US" sz="2000" b="1"/>
        </a:p>
      </dgm:t>
    </dgm:pt>
    <dgm:pt modelId="{B9EE5F69-9253-4066-9D12-759E27C2E246}" type="sibTrans" cxnId="{212010D2-304E-4FCC-B44B-840D4F89A763}">
      <dgm:prSet/>
      <dgm:spPr/>
      <dgm:t>
        <a:bodyPr/>
        <a:lstStyle/>
        <a:p>
          <a:endParaRPr lang="en-US" sz="2000" b="1"/>
        </a:p>
      </dgm:t>
    </dgm:pt>
    <dgm:pt modelId="{A3262000-5CC8-4BC1-B6E5-CBFA2B6D10CB}">
      <dgm:prSet phldrT="[Text]" custT="1"/>
      <dgm:spPr/>
      <dgm:t>
        <a:bodyPr/>
        <a:lstStyle/>
        <a:p>
          <a:r>
            <a:rPr lang="en-US" sz="2000" b="1" dirty="0" smtClean="0"/>
            <a:t>Purpose and Situation Overview</a:t>
          </a:r>
          <a:endParaRPr lang="en-US" sz="2000" b="1" dirty="0"/>
        </a:p>
      </dgm:t>
    </dgm:pt>
    <dgm:pt modelId="{CD8BF679-E5D4-48FF-BDF3-358D9A255868}" type="parTrans" cxnId="{6EF5C596-1FD0-458A-B66D-A575569FCF03}">
      <dgm:prSet/>
      <dgm:spPr/>
      <dgm:t>
        <a:bodyPr/>
        <a:lstStyle/>
        <a:p>
          <a:endParaRPr lang="en-US" sz="2000" b="1"/>
        </a:p>
      </dgm:t>
    </dgm:pt>
    <dgm:pt modelId="{68B4DDF4-9396-44EE-8C02-1CED0CAF2531}" type="sibTrans" cxnId="{6EF5C596-1FD0-458A-B66D-A575569FCF03}">
      <dgm:prSet/>
      <dgm:spPr/>
      <dgm:t>
        <a:bodyPr/>
        <a:lstStyle/>
        <a:p>
          <a:endParaRPr lang="en-US" sz="2000" b="1"/>
        </a:p>
      </dgm:t>
    </dgm:pt>
    <dgm:pt modelId="{D9CFB9ED-D9B9-49A3-906D-87DE923E65FF}">
      <dgm:prSet phldrT="[Text]" custT="1"/>
      <dgm:spPr/>
      <dgm:t>
        <a:bodyPr/>
        <a:lstStyle/>
        <a:p>
          <a:r>
            <a:rPr lang="en-US" sz="2000" b="1" dirty="0" smtClean="0"/>
            <a:t>Concept of Operations</a:t>
          </a:r>
          <a:endParaRPr lang="en-US" sz="2000" b="1" dirty="0"/>
        </a:p>
      </dgm:t>
    </dgm:pt>
    <dgm:pt modelId="{ED2C8DCD-1F20-48BB-8613-B85CD2293147}" type="parTrans" cxnId="{51D703EA-224D-4C06-AB80-21AEBE464F5E}">
      <dgm:prSet/>
      <dgm:spPr/>
      <dgm:t>
        <a:bodyPr/>
        <a:lstStyle/>
        <a:p>
          <a:endParaRPr lang="en-US" sz="2000" b="1"/>
        </a:p>
      </dgm:t>
    </dgm:pt>
    <dgm:pt modelId="{56F0893F-B813-4D96-81DE-72519DCC1562}" type="sibTrans" cxnId="{51D703EA-224D-4C06-AB80-21AEBE464F5E}">
      <dgm:prSet/>
      <dgm:spPr/>
      <dgm:t>
        <a:bodyPr/>
        <a:lstStyle/>
        <a:p>
          <a:endParaRPr lang="en-US" sz="2000" b="1"/>
        </a:p>
      </dgm:t>
    </dgm:pt>
    <dgm:pt modelId="{E1B07479-415A-4EAD-92B0-FBEBF0B22C2C}">
      <dgm:prSet phldrT="[Text]" custT="1"/>
      <dgm:spPr/>
      <dgm:t>
        <a:bodyPr/>
        <a:lstStyle/>
        <a:p>
          <a:r>
            <a:rPr lang="en-US" sz="2000" b="1" dirty="0" smtClean="0"/>
            <a:t>Organization and Assignment of Responsibilities</a:t>
          </a:r>
          <a:endParaRPr lang="en-US" sz="2000" b="1" dirty="0"/>
        </a:p>
      </dgm:t>
    </dgm:pt>
    <dgm:pt modelId="{0540329C-8941-4CB9-92A8-BAE89CEA1DBB}" type="parTrans" cxnId="{04B58894-777D-4327-AF2E-214EB561437D}">
      <dgm:prSet/>
      <dgm:spPr/>
      <dgm:t>
        <a:bodyPr/>
        <a:lstStyle/>
        <a:p>
          <a:endParaRPr lang="en-US" sz="2000" b="1"/>
        </a:p>
      </dgm:t>
    </dgm:pt>
    <dgm:pt modelId="{B5FFF5AD-955F-425C-8871-7CE620829B19}" type="sibTrans" cxnId="{04B58894-777D-4327-AF2E-214EB561437D}">
      <dgm:prSet/>
      <dgm:spPr/>
      <dgm:t>
        <a:bodyPr/>
        <a:lstStyle/>
        <a:p>
          <a:endParaRPr lang="en-US" sz="2000" b="1"/>
        </a:p>
      </dgm:t>
    </dgm:pt>
    <dgm:pt modelId="{4A19E05D-3E54-4A3A-81D9-C1841AB8F8DB}">
      <dgm:prSet phldrT="[Text]" custT="1"/>
      <dgm:spPr/>
      <dgm:t>
        <a:bodyPr/>
        <a:lstStyle/>
        <a:p>
          <a:r>
            <a:rPr lang="en-US" sz="2000" b="1" dirty="0" smtClean="0"/>
            <a:t>Direction, Control, and Coordination</a:t>
          </a:r>
          <a:endParaRPr lang="en-US" sz="2000" b="1" dirty="0"/>
        </a:p>
      </dgm:t>
    </dgm:pt>
    <dgm:pt modelId="{731983B6-C9A3-4734-8524-071393ADD1B1}" type="parTrans" cxnId="{EDE9A3B2-44A4-42D3-8935-B6154A189815}">
      <dgm:prSet/>
      <dgm:spPr/>
      <dgm:t>
        <a:bodyPr/>
        <a:lstStyle/>
        <a:p>
          <a:endParaRPr lang="en-US" sz="2000" b="1"/>
        </a:p>
      </dgm:t>
    </dgm:pt>
    <dgm:pt modelId="{5467760F-F7EE-413E-9319-0CDBA64A4496}" type="sibTrans" cxnId="{EDE9A3B2-44A4-42D3-8935-B6154A189815}">
      <dgm:prSet/>
      <dgm:spPr/>
      <dgm:t>
        <a:bodyPr/>
        <a:lstStyle/>
        <a:p>
          <a:endParaRPr lang="en-US" sz="2000" b="1"/>
        </a:p>
      </dgm:t>
    </dgm:pt>
    <dgm:pt modelId="{FC1D605A-2979-4BEE-881B-927091EFE622}">
      <dgm:prSet phldrT="[Text]" custT="1"/>
      <dgm:spPr/>
      <dgm:t>
        <a:bodyPr/>
        <a:lstStyle/>
        <a:p>
          <a:r>
            <a:rPr lang="en-US" sz="2000" b="1" dirty="0" smtClean="0"/>
            <a:t>Information Collection, Analysis, and Dissemination</a:t>
          </a:r>
          <a:endParaRPr lang="en-US" sz="2000" b="1" dirty="0"/>
        </a:p>
      </dgm:t>
    </dgm:pt>
    <dgm:pt modelId="{A69E5491-00F3-48FB-AFFC-3A80074F5EEF}" type="parTrans" cxnId="{D846519F-1F40-428C-ADDE-5E573BC5B4FD}">
      <dgm:prSet/>
      <dgm:spPr/>
      <dgm:t>
        <a:bodyPr/>
        <a:lstStyle/>
        <a:p>
          <a:endParaRPr lang="en-US" sz="2000"/>
        </a:p>
      </dgm:t>
    </dgm:pt>
    <dgm:pt modelId="{136D99FA-A41B-416A-AB66-0585E506E8E9}" type="sibTrans" cxnId="{D846519F-1F40-428C-ADDE-5E573BC5B4FD}">
      <dgm:prSet/>
      <dgm:spPr/>
      <dgm:t>
        <a:bodyPr/>
        <a:lstStyle/>
        <a:p>
          <a:endParaRPr lang="en-US" sz="2000"/>
        </a:p>
      </dgm:t>
    </dgm:pt>
    <dgm:pt modelId="{9552F7C5-C53E-4274-97B4-8A7AF7E4B6BF}">
      <dgm:prSet phldrT="[Text]" custT="1"/>
      <dgm:spPr/>
      <dgm:t>
        <a:bodyPr/>
        <a:lstStyle/>
        <a:p>
          <a:r>
            <a:rPr lang="en-US" sz="2000" b="1" smtClean="0"/>
            <a:t>Training and Exercises</a:t>
          </a:r>
          <a:endParaRPr lang="en-US" sz="2000" b="1" dirty="0"/>
        </a:p>
      </dgm:t>
    </dgm:pt>
    <dgm:pt modelId="{CAA75EBF-D5FA-489C-85AB-149BD2E276AB}" type="parTrans" cxnId="{6742519B-BDB4-4504-B640-1F97A6AF3400}">
      <dgm:prSet/>
      <dgm:spPr/>
      <dgm:t>
        <a:bodyPr/>
        <a:lstStyle/>
        <a:p>
          <a:endParaRPr lang="en-US" sz="2000"/>
        </a:p>
      </dgm:t>
    </dgm:pt>
    <dgm:pt modelId="{9678A056-D301-4872-8D85-594D0BC8D00E}" type="sibTrans" cxnId="{6742519B-BDB4-4504-B640-1F97A6AF3400}">
      <dgm:prSet/>
      <dgm:spPr/>
      <dgm:t>
        <a:bodyPr/>
        <a:lstStyle/>
        <a:p>
          <a:endParaRPr lang="en-US" sz="2000"/>
        </a:p>
      </dgm:t>
    </dgm:pt>
    <dgm:pt modelId="{2FD5B3FD-E5AC-4369-B83C-3E1872837A86}">
      <dgm:prSet phldrT="[Text]" custT="1"/>
      <dgm:spPr/>
      <dgm:t>
        <a:bodyPr/>
        <a:lstStyle/>
        <a:p>
          <a:r>
            <a:rPr lang="en-US" sz="2000" b="1" dirty="0" smtClean="0"/>
            <a:t>Administration, Finance, and Logistics</a:t>
          </a:r>
          <a:endParaRPr lang="en-US" sz="2000" b="1" dirty="0"/>
        </a:p>
      </dgm:t>
    </dgm:pt>
    <dgm:pt modelId="{9EA9E9E4-ABC1-46D7-9323-1FAA27119A5E}" type="parTrans" cxnId="{7223FA9C-0D08-413C-95F4-3CF7B31D262E}">
      <dgm:prSet/>
      <dgm:spPr/>
      <dgm:t>
        <a:bodyPr/>
        <a:lstStyle/>
        <a:p>
          <a:endParaRPr lang="en-US" sz="2000"/>
        </a:p>
      </dgm:t>
    </dgm:pt>
    <dgm:pt modelId="{E9A9B54F-17BB-4D06-B729-F036FE2B071A}" type="sibTrans" cxnId="{7223FA9C-0D08-413C-95F4-3CF7B31D262E}">
      <dgm:prSet/>
      <dgm:spPr/>
      <dgm:t>
        <a:bodyPr/>
        <a:lstStyle/>
        <a:p>
          <a:endParaRPr lang="en-US" sz="2000"/>
        </a:p>
      </dgm:t>
    </dgm:pt>
    <dgm:pt modelId="{BFD5C5B6-39F9-4763-A7A0-5AD3CED6C967}">
      <dgm:prSet phldrT="[Text]" custT="1"/>
      <dgm:spPr/>
      <dgm:t>
        <a:bodyPr/>
        <a:lstStyle/>
        <a:p>
          <a:r>
            <a:rPr lang="en-US" sz="2000" b="1" dirty="0" smtClean="0"/>
            <a:t>Plan Development and Maintenance</a:t>
          </a:r>
          <a:endParaRPr lang="en-US" sz="2000" b="1" dirty="0"/>
        </a:p>
      </dgm:t>
    </dgm:pt>
    <dgm:pt modelId="{709CFDAD-8F5B-469E-A34E-B2BEFB6B9936}" type="parTrans" cxnId="{3F64765C-A76A-4327-B235-CD7B56CBF197}">
      <dgm:prSet/>
      <dgm:spPr/>
      <dgm:t>
        <a:bodyPr/>
        <a:lstStyle/>
        <a:p>
          <a:endParaRPr lang="en-US" sz="2000"/>
        </a:p>
      </dgm:t>
    </dgm:pt>
    <dgm:pt modelId="{574B6D10-F1F9-41BD-8023-2D8773850B04}" type="sibTrans" cxnId="{3F64765C-A76A-4327-B235-CD7B56CBF197}">
      <dgm:prSet/>
      <dgm:spPr/>
      <dgm:t>
        <a:bodyPr/>
        <a:lstStyle/>
        <a:p>
          <a:endParaRPr lang="en-US" sz="2000"/>
        </a:p>
      </dgm:t>
    </dgm:pt>
    <dgm:pt modelId="{AC057650-77C9-43DC-82A0-4DF0361CC67E}">
      <dgm:prSet phldrT="[Text]" custT="1"/>
      <dgm:spPr/>
      <dgm:t>
        <a:bodyPr/>
        <a:lstStyle/>
        <a:p>
          <a:r>
            <a:rPr lang="en-US" sz="2000" b="1" dirty="0" smtClean="0"/>
            <a:t>Authorities and References</a:t>
          </a:r>
          <a:endParaRPr lang="en-US" sz="2000" b="1" dirty="0"/>
        </a:p>
      </dgm:t>
    </dgm:pt>
    <dgm:pt modelId="{34F2FD27-E66F-4148-A48B-B21C4CD5D6CE}" type="parTrans" cxnId="{E3AD5281-EC54-4515-A829-9C234A0C953C}">
      <dgm:prSet/>
      <dgm:spPr/>
      <dgm:t>
        <a:bodyPr/>
        <a:lstStyle/>
        <a:p>
          <a:endParaRPr lang="en-US" sz="2000"/>
        </a:p>
      </dgm:t>
    </dgm:pt>
    <dgm:pt modelId="{DE1B7127-EB27-4C9B-9344-1101600E8FBC}" type="sibTrans" cxnId="{E3AD5281-EC54-4515-A829-9C234A0C953C}">
      <dgm:prSet/>
      <dgm:spPr/>
      <dgm:t>
        <a:bodyPr/>
        <a:lstStyle/>
        <a:p>
          <a:endParaRPr lang="en-US" sz="2000"/>
        </a:p>
      </dgm:t>
    </dgm:pt>
    <dgm:pt modelId="{F9DC672C-7E12-4D31-80B5-B4CC770668DA}" type="pres">
      <dgm:prSet presAssocID="{963B6A81-ABDB-404C-A567-4AE352C74F33}" presName="linear" presStyleCnt="0">
        <dgm:presLayoutVars>
          <dgm:animLvl val="lvl"/>
          <dgm:resizeHandles val="exact"/>
        </dgm:presLayoutVars>
      </dgm:prSet>
      <dgm:spPr/>
      <dgm:t>
        <a:bodyPr/>
        <a:lstStyle/>
        <a:p>
          <a:endParaRPr lang="en-US"/>
        </a:p>
      </dgm:t>
    </dgm:pt>
    <dgm:pt modelId="{3DE3AEFA-C24C-4822-B039-AEB8F7A3E25C}" type="pres">
      <dgm:prSet presAssocID="{F87C528D-8163-456A-8619-91D48F3AE288}" presName="parentText" presStyleLbl="node1" presStyleIdx="0" presStyleCnt="10">
        <dgm:presLayoutVars>
          <dgm:chMax val="0"/>
          <dgm:bulletEnabled val="1"/>
        </dgm:presLayoutVars>
      </dgm:prSet>
      <dgm:spPr/>
      <dgm:t>
        <a:bodyPr/>
        <a:lstStyle/>
        <a:p>
          <a:endParaRPr lang="en-US"/>
        </a:p>
      </dgm:t>
    </dgm:pt>
    <dgm:pt modelId="{058F663D-8B9D-4D10-9C65-351BD3B31BB1}" type="pres">
      <dgm:prSet presAssocID="{B9EE5F69-9253-4066-9D12-759E27C2E246}" presName="spacer" presStyleCnt="0"/>
      <dgm:spPr/>
      <dgm:t>
        <a:bodyPr/>
        <a:lstStyle/>
        <a:p>
          <a:endParaRPr lang="en-US"/>
        </a:p>
      </dgm:t>
    </dgm:pt>
    <dgm:pt modelId="{D996C54E-C8CB-445F-AE8A-41ED66156FBC}" type="pres">
      <dgm:prSet presAssocID="{A3262000-5CC8-4BC1-B6E5-CBFA2B6D10CB}" presName="parentText" presStyleLbl="node1" presStyleIdx="1" presStyleCnt="10">
        <dgm:presLayoutVars>
          <dgm:chMax val="0"/>
          <dgm:bulletEnabled val="1"/>
        </dgm:presLayoutVars>
      </dgm:prSet>
      <dgm:spPr/>
      <dgm:t>
        <a:bodyPr/>
        <a:lstStyle/>
        <a:p>
          <a:endParaRPr lang="en-US"/>
        </a:p>
      </dgm:t>
    </dgm:pt>
    <dgm:pt modelId="{B0330B8F-38E0-4E48-8E68-6322C9156BED}" type="pres">
      <dgm:prSet presAssocID="{68B4DDF4-9396-44EE-8C02-1CED0CAF2531}" presName="spacer" presStyleCnt="0"/>
      <dgm:spPr/>
      <dgm:t>
        <a:bodyPr/>
        <a:lstStyle/>
        <a:p>
          <a:endParaRPr lang="en-US"/>
        </a:p>
      </dgm:t>
    </dgm:pt>
    <dgm:pt modelId="{A6DD5124-DE15-46F2-9B99-0A9C92EED8AB}" type="pres">
      <dgm:prSet presAssocID="{D9CFB9ED-D9B9-49A3-906D-87DE923E65FF}" presName="parentText" presStyleLbl="node1" presStyleIdx="2" presStyleCnt="10">
        <dgm:presLayoutVars>
          <dgm:chMax val="0"/>
          <dgm:bulletEnabled val="1"/>
        </dgm:presLayoutVars>
      </dgm:prSet>
      <dgm:spPr/>
      <dgm:t>
        <a:bodyPr/>
        <a:lstStyle/>
        <a:p>
          <a:endParaRPr lang="en-US"/>
        </a:p>
      </dgm:t>
    </dgm:pt>
    <dgm:pt modelId="{1003C55B-BF2E-410A-9ACC-16599F5B9E74}" type="pres">
      <dgm:prSet presAssocID="{56F0893F-B813-4D96-81DE-72519DCC1562}" presName="spacer" presStyleCnt="0"/>
      <dgm:spPr/>
      <dgm:t>
        <a:bodyPr/>
        <a:lstStyle/>
        <a:p>
          <a:endParaRPr lang="en-US"/>
        </a:p>
      </dgm:t>
    </dgm:pt>
    <dgm:pt modelId="{352367D2-982E-44BC-ADFF-B12B55FA8659}" type="pres">
      <dgm:prSet presAssocID="{E1B07479-415A-4EAD-92B0-FBEBF0B22C2C}" presName="parentText" presStyleLbl="node1" presStyleIdx="3" presStyleCnt="10" custLinFactY="-846" custLinFactNeighborX="3096" custLinFactNeighborY="-100000">
        <dgm:presLayoutVars>
          <dgm:chMax val="0"/>
          <dgm:bulletEnabled val="1"/>
        </dgm:presLayoutVars>
      </dgm:prSet>
      <dgm:spPr/>
      <dgm:t>
        <a:bodyPr/>
        <a:lstStyle/>
        <a:p>
          <a:endParaRPr lang="en-US"/>
        </a:p>
      </dgm:t>
    </dgm:pt>
    <dgm:pt modelId="{F47E327C-48D8-4B32-965F-9E9127E7B241}" type="pres">
      <dgm:prSet presAssocID="{B5FFF5AD-955F-425C-8871-7CE620829B19}" presName="spacer" presStyleCnt="0"/>
      <dgm:spPr/>
      <dgm:t>
        <a:bodyPr/>
        <a:lstStyle/>
        <a:p>
          <a:endParaRPr lang="en-US"/>
        </a:p>
      </dgm:t>
    </dgm:pt>
    <dgm:pt modelId="{39F3E5C9-DB9D-4F8A-B061-F3392204043C}" type="pres">
      <dgm:prSet presAssocID="{4A19E05D-3E54-4A3A-81D9-C1841AB8F8DB}" presName="parentText" presStyleLbl="node1" presStyleIdx="4" presStyleCnt="10">
        <dgm:presLayoutVars>
          <dgm:chMax val="0"/>
          <dgm:bulletEnabled val="1"/>
        </dgm:presLayoutVars>
      </dgm:prSet>
      <dgm:spPr/>
      <dgm:t>
        <a:bodyPr/>
        <a:lstStyle/>
        <a:p>
          <a:endParaRPr lang="en-US"/>
        </a:p>
      </dgm:t>
    </dgm:pt>
    <dgm:pt modelId="{8F071402-8F26-4C25-815D-5E7F72593156}" type="pres">
      <dgm:prSet presAssocID="{5467760F-F7EE-413E-9319-0CDBA64A4496}" presName="spacer" presStyleCnt="0"/>
      <dgm:spPr/>
      <dgm:t>
        <a:bodyPr/>
        <a:lstStyle/>
        <a:p>
          <a:endParaRPr lang="en-US"/>
        </a:p>
      </dgm:t>
    </dgm:pt>
    <dgm:pt modelId="{6A3E5207-5EA6-4A52-B3BD-C5E8F6A1C50D}" type="pres">
      <dgm:prSet presAssocID="{FC1D605A-2979-4BEE-881B-927091EFE622}" presName="parentText" presStyleLbl="node1" presStyleIdx="5" presStyleCnt="10">
        <dgm:presLayoutVars>
          <dgm:chMax val="0"/>
          <dgm:bulletEnabled val="1"/>
        </dgm:presLayoutVars>
      </dgm:prSet>
      <dgm:spPr/>
      <dgm:t>
        <a:bodyPr/>
        <a:lstStyle/>
        <a:p>
          <a:endParaRPr lang="en-US"/>
        </a:p>
      </dgm:t>
    </dgm:pt>
    <dgm:pt modelId="{80E6EBCE-D310-4924-8530-5117FC114A2A}" type="pres">
      <dgm:prSet presAssocID="{136D99FA-A41B-416A-AB66-0585E506E8E9}" presName="spacer" presStyleCnt="0"/>
      <dgm:spPr/>
      <dgm:t>
        <a:bodyPr/>
        <a:lstStyle/>
        <a:p>
          <a:endParaRPr lang="en-US"/>
        </a:p>
      </dgm:t>
    </dgm:pt>
    <dgm:pt modelId="{98CE53C3-F883-4A7B-946E-93546C990331}" type="pres">
      <dgm:prSet presAssocID="{9552F7C5-C53E-4274-97B4-8A7AF7E4B6BF}" presName="parentText" presStyleLbl="node1" presStyleIdx="6" presStyleCnt="10">
        <dgm:presLayoutVars>
          <dgm:chMax val="0"/>
          <dgm:bulletEnabled val="1"/>
        </dgm:presLayoutVars>
      </dgm:prSet>
      <dgm:spPr/>
      <dgm:t>
        <a:bodyPr/>
        <a:lstStyle/>
        <a:p>
          <a:endParaRPr lang="en-US"/>
        </a:p>
      </dgm:t>
    </dgm:pt>
    <dgm:pt modelId="{25B98DAE-05F0-4986-A440-70F4779C6BBB}" type="pres">
      <dgm:prSet presAssocID="{9678A056-D301-4872-8D85-594D0BC8D00E}" presName="spacer" presStyleCnt="0"/>
      <dgm:spPr/>
      <dgm:t>
        <a:bodyPr/>
        <a:lstStyle/>
        <a:p>
          <a:endParaRPr lang="en-US"/>
        </a:p>
      </dgm:t>
    </dgm:pt>
    <dgm:pt modelId="{94AE13C3-6E9B-4BFE-A880-4CBBA641EC61}" type="pres">
      <dgm:prSet presAssocID="{2FD5B3FD-E5AC-4369-B83C-3E1872837A86}" presName="parentText" presStyleLbl="node1" presStyleIdx="7" presStyleCnt="10">
        <dgm:presLayoutVars>
          <dgm:chMax val="0"/>
          <dgm:bulletEnabled val="1"/>
        </dgm:presLayoutVars>
      </dgm:prSet>
      <dgm:spPr/>
      <dgm:t>
        <a:bodyPr/>
        <a:lstStyle/>
        <a:p>
          <a:endParaRPr lang="en-US"/>
        </a:p>
      </dgm:t>
    </dgm:pt>
    <dgm:pt modelId="{D2FE3410-A9A0-4A11-AFE1-DDF6571B902B}" type="pres">
      <dgm:prSet presAssocID="{E9A9B54F-17BB-4D06-B729-F036FE2B071A}" presName="spacer" presStyleCnt="0"/>
      <dgm:spPr/>
      <dgm:t>
        <a:bodyPr/>
        <a:lstStyle/>
        <a:p>
          <a:endParaRPr lang="en-US"/>
        </a:p>
      </dgm:t>
    </dgm:pt>
    <dgm:pt modelId="{51673E74-90D7-4C9A-8804-85411C695CE6}" type="pres">
      <dgm:prSet presAssocID="{BFD5C5B6-39F9-4763-A7A0-5AD3CED6C967}" presName="parentText" presStyleLbl="node1" presStyleIdx="8" presStyleCnt="10">
        <dgm:presLayoutVars>
          <dgm:chMax val="0"/>
          <dgm:bulletEnabled val="1"/>
        </dgm:presLayoutVars>
      </dgm:prSet>
      <dgm:spPr/>
      <dgm:t>
        <a:bodyPr/>
        <a:lstStyle/>
        <a:p>
          <a:endParaRPr lang="en-US"/>
        </a:p>
      </dgm:t>
    </dgm:pt>
    <dgm:pt modelId="{31E01133-73AC-46A8-A11E-3CC8DFF625E6}" type="pres">
      <dgm:prSet presAssocID="{574B6D10-F1F9-41BD-8023-2D8773850B04}" presName="spacer" presStyleCnt="0"/>
      <dgm:spPr/>
      <dgm:t>
        <a:bodyPr/>
        <a:lstStyle/>
        <a:p>
          <a:endParaRPr lang="en-US"/>
        </a:p>
      </dgm:t>
    </dgm:pt>
    <dgm:pt modelId="{88305886-6966-4834-A5A2-EC918226C92C}" type="pres">
      <dgm:prSet presAssocID="{AC057650-77C9-43DC-82A0-4DF0361CC67E}" presName="parentText" presStyleLbl="node1" presStyleIdx="9" presStyleCnt="10" custLinFactNeighborY="28220">
        <dgm:presLayoutVars>
          <dgm:chMax val="0"/>
          <dgm:bulletEnabled val="1"/>
        </dgm:presLayoutVars>
      </dgm:prSet>
      <dgm:spPr/>
      <dgm:t>
        <a:bodyPr/>
        <a:lstStyle/>
        <a:p>
          <a:endParaRPr lang="en-US"/>
        </a:p>
      </dgm:t>
    </dgm:pt>
  </dgm:ptLst>
  <dgm:cxnLst>
    <dgm:cxn modelId="{2EF46E51-CDF2-481E-A77D-71CDDAC4FEBC}" type="presOf" srcId="{4A19E05D-3E54-4A3A-81D9-C1841AB8F8DB}" destId="{39F3E5C9-DB9D-4F8A-B061-F3392204043C}" srcOrd="0" destOrd="0" presId="urn:microsoft.com/office/officeart/2005/8/layout/vList2"/>
    <dgm:cxn modelId="{90228AAB-B237-4891-B821-736DDFD64D9E}" type="presOf" srcId="{9552F7C5-C53E-4274-97B4-8A7AF7E4B6BF}" destId="{98CE53C3-F883-4A7B-946E-93546C990331}" srcOrd="0" destOrd="0" presId="urn:microsoft.com/office/officeart/2005/8/layout/vList2"/>
    <dgm:cxn modelId="{D846519F-1F40-428C-ADDE-5E573BC5B4FD}" srcId="{963B6A81-ABDB-404C-A567-4AE352C74F33}" destId="{FC1D605A-2979-4BEE-881B-927091EFE622}" srcOrd="5" destOrd="0" parTransId="{A69E5491-00F3-48FB-AFFC-3A80074F5EEF}" sibTransId="{136D99FA-A41B-416A-AB66-0585E506E8E9}"/>
    <dgm:cxn modelId="{212010D2-304E-4FCC-B44B-840D4F89A763}" srcId="{963B6A81-ABDB-404C-A567-4AE352C74F33}" destId="{F87C528D-8163-456A-8619-91D48F3AE288}" srcOrd="0" destOrd="0" parTransId="{4E0BE6F7-46D9-4CB3-A002-466A1DB2A93A}" sibTransId="{B9EE5F69-9253-4066-9D12-759E27C2E246}"/>
    <dgm:cxn modelId="{4D899082-F422-4331-8829-0623798D5C48}" type="presOf" srcId="{FC1D605A-2979-4BEE-881B-927091EFE622}" destId="{6A3E5207-5EA6-4A52-B3BD-C5E8F6A1C50D}" srcOrd="0" destOrd="0" presId="urn:microsoft.com/office/officeart/2005/8/layout/vList2"/>
    <dgm:cxn modelId="{6742519B-BDB4-4504-B640-1F97A6AF3400}" srcId="{963B6A81-ABDB-404C-A567-4AE352C74F33}" destId="{9552F7C5-C53E-4274-97B4-8A7AF7E4B6BF}" srcOrd="6" destOrd="0" parTransId="{CAA75EBF-D5FA-489C-85AB-149BD2E276AB}" sibTransId="{9678A056-D301-4872-8D85-594D0BC8D00E}"/>
    <dgm:cxn modelId="{04B58894-777D-4327-AF2E-214EB561437D}" srcId="{963B6A81-ABDB-404C-A567-4AE352C74F33}" destId="{E1B07479-415A-4EAD-92B0-FBEBF0B22C2C}" srcOrd="3" destOrd="0" parTransId="{0540329C-8941-4CB9-92A8-BAE89CEA1DBB}" sibTransId="{B5FFF5AD-955F-425C-8871-7CE620829B19}"/>
    <dgm:cxn modelId="{51D703EA-224D-4C06-AB80-21AEBE464F5E}" srcId="{963B6A81-ABDB-404C-A567-4AE352C74F33}" destId="{D9CFB9ED-D9B9-49A3-906D-87DE923E65FF}" srcOrd="2" destOrd="0" parTransId="{ED2C8DCD-1F20-48BB-8613-B85CD2293147}" sibTransId="{56F0893F-B813-4D96-81DE-72519DCC1562}"/>
    <dgm:cxn modelId="{B754AEC2-5F05-4C23-AA13-9747EACC43FC}" type="presOf" srcId="{D9CFB9ED-D9B9-49A3-906D-87DE923E65FF}" destId="{A6DD5124-DE15-46F2-9B99-0A9C92EED8AB}" srcOrd="0" destOrd="0" presId="urn:microsoft.com/office/officeart/2005/8/layout/vList2"/>
    <dgm:cxn modelId="{8946A818-7837-4C3A-90EE-C5828E9B11D5}" type="presOf" srcId="{963B6A81-ABDB-404C-A567-4AE352C74F33}" destId="{F9DC672C-7E12-4D31-80B5-B4CC770668DA}" srcOrd="0" destOrd="0" presId="urn:microsoft.com/office/officeart/2005/8/layout/vList2"/>
    <dgm:cxn modelId="{3FD0BC07-910E-42F7-BFB9-CD5C0CAA3E7B}" type="presOf" srcId="{E1B07479-415A-4EAD-92B0-FBEBF0B22C2C}" destId="{352367D2-982E-44BC-ADFF-B12B55FA8659}" srcOrd="0" destOrd="0" presId="urn:microsoft.com/office/officeart/2005/8/layout/vList2"/>
    <dgm:cxn modelId="{E3AD5281-EC54-4515-A829-9C234A0C953C}" srcId="{963B6A81-ABDB-404C-A567-4AE352C74F33}" destId="{AC057650-77C9-43DC-82A0-4DF0361CC67E}" srcOrd="9" destOrd="0" parTransId="{34F2FD27-E66F-4148-A48B-B21C4CD5D6CE}" sibTransId="{DE1B7127-EB27-4C9B-9344-1101600E8FBC}"/>
    <dgm:cxn modelId="{C2E5B387-F484-4825-BE9B-75A7CCADB7B6}" type="presOf" srcId="{A3262000-5CC8-4BC1-B6E5-CBFA2B6D10CB}" destId="{D996C54E-C8CB-445F-AE8A-41ED66156FBC}" srcOrd="0" destOrd="0" presId="urn:microsoft.com/office/officeart/2005/8/layout/vList2"/>
    <dgm:cxn modelId="{CBB641FF-51CD-4364-91C9-6DE27F01267C}" type="presOf" srcId="{AC057650-77C9-43DC-82A0-4DF0361CC67E}" destId="{88305886-6966-4834-A5A2-EC918226C92C}" srcOrd="0" destOrd="0" presId="urn:microsoft.com/office/officeart/2005/8/layout/vList2"/>
    <dgm:cxn modelId="{6EF5C596-1FD0-458A-B66D-A575569FCF03}" srcId="{963B6A81-ABDB-404C-A567-4AE352C74F33}" destId="{A3262000-5CC8-4BC1-B6E5-CBFA2B6D10CB}" srcOrd="1" destOrd="0" parTransId="{CD8BF679-E5D4-48FF-BDF3-358D9A255868}" sibTransId="{68B4DDF4-9396-44EE-8C02-1CED0CAF2531}"/>
    <dgm:cxn modelId="{EA65C7CD-F9B3-4F89-8781-56D26A07625E}" type="presOf" srcId="{BFD5C5B6-39F9-4763-A7A0-5AD3CED6C967}" destId="{51673E74-90D7-4C9A-8804-85411C695CE6}" srcOrd="0" destOrd="0" presId="urn:microsoft.com/office/officeart/2005/8/layout/vList2"/>
    <dgm:cxn modelId="{E6B0FE89-3BFB-43E8-97CF-9F1FAA23C3A9}" type="presOf" srcId="{2FD5B3FD-E5AC-4369-B83C-3E1872837A86}" destId="{94AE13C3-6E9B-4BFE-A880-4CBBA641EC61}" srcOrd="0" destOrd="0" presId="urn:microsoft.com/office/officeart/2005/8/layout/vList2"/>
    <dgm:cxn modelId="{EDE9A3B2-44A4-42D3-8935-B6154A189815}" srcId="{963B6A81-ABDB-404C-A567-4AE352C74F33}" destId="{4A19E05D-3E54-4A3A-81D9-C1841AB8F8DB}" srcOrd="4" destOrd="0" parTransId="{731983B6-C9A3-4734-8524-071393ADD1B1}" sibTransId="{5467760F-F7EE-413E-9319-0CDBA64A4496}"/>
    <dgm:cxn modelId="{7223FA9C-0D08-413C-95F4-3CF7B31D262E}" srcId="{963B6A81-ABDB-404C-A567-4AE352C74F33}" destId="{2FD5B3FD-E5AC-4369-B83C-3E1872837A86}" srcOrd="7" destOrd="0" parTransId="{9EA9E9E4-ABC1-46D7-9323-1FAA27119A5E}" sibTransId="{E9A9B54F-17BB-4D06-B729-F036FE2B071A}"/>
    <dgm:cxn modelId="{81E8BD62-06EB-4D47-9C62-52BB0DA22ADF}" type="presOf" srcId="{F87C528D-8163-456A-8619-91D48F3AE288}" destId="{3DE3AEFA-C24C-4822-B039-AEB8F7A3E25C}" srcOrd="0" destOrd="0" presId="urn:microsoft.com/office/officeart/2005/8/layout/vList2"/>
    <dgm:cxn modelId="{3F64765C-A76A-4327-B235-CD7B56CBF197}" srcId="{963B6A81-ABDB-404C-A567-4AE352C74F33}" destId="{BFD5C5B6-39F9-4763-A7A0-5AD3CED6C967}" srcOrd="8" destOrd="0" parTransId="{709CFDAD-8F5B-469E-A34E-B2BEFB6B9936}" sibTransId="{574B6D10-F1F9-41BD-8023-2D8773850B04}"/>
    <dgm:cxn modelId="{3545B73F-CB72-4AAE-A686-AB0AA84419F2}" type="presParOf" srcId="{F9DC672C-7E12-4D31-80B5-B4CC770668DA}" destId="{3DE3AEFA-C24C-4822-B039-AEB8F7A3E25C}" srcOrd="0" destOrd="0" presId="urn:microsoft.com/office/officeart/2005/8/layout/vList2"/>
    <dgm:cxn modelId="{2D6A286C-9DE2-480A-99D6-780C6AC4FF92}" type="presParOf" srcId="{F9DC672C-7E12-4D31-80B5-B4CC770668DA}" destId="{058F663D-8B9D-4D10-9C65-351BD3B31BB1}" srcOrd="1" destOrd="0" presId="urn:microsoft.com/office/officeart/2005/8/layout/vList2"/>
    <dgm:cxn modelId="{1E0E7819-B1AE-4716-867F-5AD7CE3E4C82}" type="presParOf" srcId="{F9DC672C-7E12-4D31-80B5-B4CC770668DA}" destId="{D996C54E-C8CB-445F-AE8A-41ED66156FBC}" srcOrd="2" destOrd="0" presId="urn:microsoft.com/office/officeart/2005/8/layout/vList2"/>
    <dgm:cxn modelId="{0910606A-26C0-461B-B2DE-4BD20DD643FD}" type="presParOf" srcId="{F9DC672C-7E12-4D31-80B5-B4CC770668DA}" destId="{B0330B8F-38E0-4E48-8E68-6322C9156BED}" srcOrd="3" destOrd="0" presId="urn:microsoft.com/office/officeart/2005/8/layout/vList2"/>
    <dgm:cxn modelId="{B12B603B-39F4-43D6-B4E6-6ACBB5EFF420}" type="presParOf" srcId="{F9DC672C-7E12-4D31-80B5-B4CC770668DA}" destId="{A6DD5124-DE15-46F2-9B99-0A9C92EED8AB}" srcOrd="4" destOrd="0" presId="urn:microsoft.com/office/officeart/2005/8/layout/vList2"/>
    <dgm:cxn modelId="{175048EE-DD6C-4654-A770-4FC85890E9B6}" type="presParOf" srcId="{F9DC672C-7E12-4D31-80B5-B4CC770668DA}" destId="{1003C55B-BF2E-410A-9ACC-16599F5B9E74}" srcOrd="5" destOrd="0" presId="urn:microsoft.com/office/officeart/2005/8/layout/vList2"/>
    <dgm:cxn modelId="{576F016E-5075-4925-A4DD-32EED56C8EAE}" type="presParOf" srcId="{F9DC672C-7E12-4D31-80B5-B4CC770668DA}" destId="{352367D2-982E-44BC-ADFF-B12B55FA8659}" srcOrd="6" destOrd="0" presId="urn:microsoft.com/office/officeart/2005/8/layout/vList2"/>
    <dgm:cxn modelId="{857A4481-8854-4FEC-8BE7-1251AD6B0110}" type="presParOf" srcId="{F9DC672C-7E12-4D31-80B5-B4CC770668DA}" destId="{F47E327C-48D8-4B32-965F-9E9127E7B241}" srcOrd="7" destOrd="0" presId="urn:microsoft.com/office/officeart/2005/8/layout/vList2"/>
    <dgm:cxn modelId="{2B2FED56-652C-46B3-A0C8-51F5E7072E8A}" type="presParOf" srcId="{F9DC672C-7E12-4D31-80B5-B4CC770668DA}" destId="{39F3E5C9-DB9D-4F8A-B061-F3392204043C}" srcOrd="8" destOrd="0" presId="urn:microsoft.com/office/officeart/2005/8/layout/vList2"/>
    <dgm:cxn modelId="{BB9C4F06-C125-481B-8730-19EECF008D95}" type="presParOf" srcId="{F9DC672C-7E12-4D31-80B5-B4CC770668DA}" destId="{8F071402-8F26-4C25-815D-5E7F72593156}" srcOrd="9" destOrd="0" presId="urn:microsoft.com/office/officeart/2005/8/layout/vList2"/>
    <dgm:cxn modelId="{6ED48CD6-9610-4B1C-B88B-CD846B3B0561}" type="presParOf" srcId="{F9DC672C-7E12-4D31-80B5-B4CC770668DA}" destId="{6A3E5207-5EA6-4A52-B3BD-C5E8F6A1C50D}" srcOrd="10" destOrd="0" presId="urn:microsoft.com/office/officeart/2005/8/layout/vList2"/>
    <dgm:cxn modelId="{4D816E73-DC53-4DC1-A4A9-1B10EDCA143C}" type="presParOf" srcId="{F9DC672C-7E12-4D31-80B5-B4CC770668DA}" destId="{80E6EBCE-D310-4924-8530-5117FC114A2A}" srcOrd="11" destOrd="0" presId="urn:microsoft.com/office/officeart/2005/8/layout/vList2"/>
    <dgm:cxn modelId="{68040E32-A29A-4A2A-BA49-9E41F479BE47}" type="presParOf" srcId="{F9DC672C-7E12-4D31-80B5-B4CC770668DA}" destId="{98CE53C3-F883-4A7B-946E-93546C990331}" srcOrd="12" destOrd="0" presId="urn:microsoft.com/office/officeart/2005/8/layout/vList2"/>
    <dgm:cxn modelId="{9127F1E0-36B4-4743-966E-F723FAFEED27}" type="presParOf" srcId="{F9DC672C-7E12-4D31-80B5-B4CC770668DA}" destId="{25B98DAE-05F0-4986-A440-70F4779C6BBB}" srcOrd="13" destOrd="0" presId="urn:microsoft.com/office/officeart/2005/8/layout/vList2"/>
    <dgm:cxn modelId="{CDD6B427-DF71-4872-B078-32427F61D99A}" type="presParOf" srcId="{F9DC672C-7E12-4D31-80B5-B4CC770668DA}" destId="{94AE13C3-6E9B-4BFE-A880-4CBBA641EC61}" srcOrd="14" destOrd="0" presId="urn:microsoft.com/office/officeart/2005/8/layout/vList2"/>
    <dgm:cxn modelId="{11F8A4B2-D68D-4840-AFEC-9AD356D2EB68}" type="presParOf" srcId="{F9DC672C-7E12-4D31-80B5-B4CC770668DA}" destId="{D2FE3410-A9A0-4A11-AFE1-DDF6571B902B}" srcOrd="15" destOrd="0" presId="urn:microsoft.com/office/officeart/2005/8/layout/vList2"/>
    <dgm:cxn modelId="{78F83360-41C9-4C04-8FDF-D10997DD2ACB}" type="presParOf" srcId="{F9DC672C-7E12-4D31-80B5-B4CC770668DA}" destId="{51673E74-90D7-4C9A-8804-85411C695CE6}" srcOrd="16" destOrd="0" presId="urn:microsoft.com/office/officeart/2005/8/layout/vList2"/>
    <dgm:cxn modelId="{9F0D32C0-3F2B-4910-98A2-BEC639BA5085}" type="presParOf" srcId="{F9DC672C-7E12-4D31-80B5-B4CC770668DA}" destId="{31E01133-73AC-46A8-A11E-3CC8DFF625E6}" srcOrd="17" destOrd="0" presId="urn:microsoft.com/office/officeart/2005/8/layout/vList2"/>
    <dgm:cxn modelId="{E7F30B55-2AF3-44BD-BEB6-80289000538F}" type="presParOf" srcId="{F9DC672C-7E12-4D31-80B5-B4CC770668DA}" destId="{88305886-6966-4834-A5A2-EC918226C92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B6A81-ABDB-404C-A567-4AE352C74F33}"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F87C528D-8163-456A-8619-91D48F3AE288}">
      <dgm:prSet phldrT="[Text]" custT="1"/>
      <dgm:spPr/>
      <dgm:t>
        <a:bodyPr/>
        <a:lstStyle/>
        <a:p>
          <a:r>
            <a:rPr lang="en-US" sz="2200" b="1" dirty="0" smtClean="0"/>
            <a:t>Communications and Warning</a:t>
          </a:r>
          <a:endParaRPr lang="en-US" sz="2200" b="1" dirty="0"/>
        </a:p>
      </dgm:t>
    </dgm:pt>
    <dgm:pt modelId="{4E0BE6F7-46D9-4CB3-A002-466A1DB2A93A}" type="parTrans" cxnId="{212010D2-304E-4FCC-B44B-840D4F89A763}">
      <dgm:prSet/>
      <dgm:spPr/>
      <dgm:t>
        <a:bodyPr/>
        <a:lstStyle/>
        <a:p>
          <a:endParaRPr lang="en-US" sz="2200" b="1"/>
        </a:p>
      </dgm:t>
    </dgm:pt>
    <dgm:pt modelId="{B9EE5F69-9253-4066-9D12-759E27C2E246}" type="sibTrans" cxnId="{212010D2-304E-4FCC-B44B-840D4F89A763}">
      <dgm:prSet/>
      <dgm:spPr/>
      <dgm:t>
        <a:bodyPr/>
        <a:lstStyle/>
        <a:p>
          <a:endParaRPr lang="en-US" sz="2200" b="1"/>
        </a:p>
      </dgm:t>
    </dgm:pt>
    <dgm:pt modelId="{0AB56167-EC52-4DB9-8BFD-DC7426C3680B}">
      <dgm:prSet phldrT="[Text]" custT="1"/>
      <dgm:spPr/>
      <dgm:t>
        <a:bodyPr/>
        <a:lstStyle/>
        <a:p>
          <a:r>
            <a:rPr lang="en-US" sz="2200" b="1" smtClean="0"/>
            <a:t>Evacuation</a:t>
          </a:r>
          <a:endParaRPr lang="en-US" sz="2200" b="1" dirty="0"/>
        </a:p>
      </dgm:t>
    </dgm:pt>
    <dgm:pt modelId="{70B1D293-9C4F-4594-A885-CE35DDAA2720}" type="parTrans" cxnId="{DA3EEFA9-559D-4B29-A0DC-23A3B10E55C6}">
      <dgm:prSet/>
      <dgm:spPr/>
      <dgm:t>
        <a:bodyPr/>
        <a:lstStyle/>
        <a:p>
          <a:endParaRPr lang="en-US" sz="2200"/>
        </a:p>
      </dgm:t>
    </dgm:pt>
    <dgm:pt modelId="{9DF23B03-62A1-4BFC-8942-97AAAE7C3A4A}" type="sibTrans" cxnId="{DA3EEFA9-559D-4B29-A0DC-23A3B10E55C6}">
      <dgm:prSet/>
      <dgm:spPr/>
      <dgm:t>
        <a:bodyPr/>
        <a:lstStyle/>
        <a:p>
          <a:endParaRPr lang="en-US" sz="2200"/>
        </a:p>
      </dgm:t>
    </dgm:pt>
    <dgm:pt modelId="{C420A771-2412-4DDE-8E8D-64F5313A8CC9}">
      <dgm:prSet phldrT="[Text]" custT="1"/>
      <dgm:spPr/>
      <dgm:t>
        <a:bodyPr/>
        <a:lstStyle/>
        <a:p>
          <a:r>
            <a:rPr lang="en-US" sz="2200" b="1" dirty="0" smtClean="0"/>
            <a:t>Lockdown</a:t>
          </a:r>
          <a:endParaRPr lang="en-US" sz="2200" b="1" dirty="0"/>
        </a:p>
      </dgm:t>
    </dgm:pt>
    <dgm:pt modelId="{85E0E386-911D-4D36-9868-93135D14E197}" type="parTrans" cxnId="{54C743BE-E86E-4349-B748-6FC889FC5AFC}">
      <dgm:prSet/>
      <dgm:spPr/>
      <dgm:t>
        <a:bodyPr/>
        <a:lstStyle/>
        <a:p>
          <a:endParaRPr lang="en-US" sz="2200"/>
        </a:p>
      </dgm:t>
    </dgm:pt>
    <dgm:pt modelId="{E9639D46-1AA8-4D16-9C95-ABD4FCA27B1E}" type="sibTrans" cxnId="{54C743BE-E86E-4349-B748-6FC889FC5AFC}">
      <dgm:prSet/>
      <dgm:spPr/>
      <dgm:t>
        <a:bodyPr/>
        <a:lstStyle/>
        <a:p>
          <a:endParaRPr lang="en-US" sz="2200"/>
        </a:p>
      </dgm:t>
    </dgm:pt>
    <dgm:pt modelId="{BE4CFABF-3B7F-4A6F-BF52-4982A6151A8F}">
      <dgm:prSet phldrT="[Text]" custT="1"/>
      <dgm:spPr/>
      <dgm:t>
        <a:bodyPr/>
        <a:lstStyle/>
        <a:p>
          <a:r>
            <a:rPr lang="en-US" sz="2200" b="1" dirty="0" smtClean="0"/>
            <a:t>Shelter-in-Place</a:t>
          </a:r>
          <a:endParaRPr lang="en-US" sz="2200" b="1" dirty="0"/>
        </a:p>
      </dgm:t>
    </dgm:pt>
    <dgm:pt modelId="{FC7B8202-CD65-4B25-9AE9-8F7C9D7AC296}" type="parTrans" cxnId="{3EA4C561-57CE-4B88-92F4-45C69029F7D9}">
      <dgm:prSet/>
      <dgm:spPr/>
      <dgm:t>
        <a:bodyPr/>
        <a:lstStyle/>
        <a:p>
          <a:endParaRPr lang="en-US" sz="2200"/>
        </a:p>
      </dgm:t>
    </dgm:pt>
    <dgm:pt modelId="{47CFDDD1-61C0-4B43-8EAC-B3BCA4124391}" type="sibTrans" cxnId="{3EA4C561-57CE-4B88-92F4-45C69029F7D9}">
      <dgm:prSet/>
      <dgm:spPr/>
      <dgm:t>
        <a:bodyPr/>
        <a:lstStyle/>
        <a:p>
          <a:endParaRPr lang="en-US" sz="2200"/>
        </a:p>
      </dgm:t>
    </dgm:pt>
    <dgm:pt modelId="{EAFD636B-4AA1-4E3C-9A86-484392B28F34}">
      <dgm:prSet custT="1"/>
      <dgm:spPr/>
      <dgm:t>
        <a:bodyPr/>
        <a:lstStyle/>
        <a:p>
          <a:r>
            <a:rPr lang="en-US" sz="2200" b="1" dirty="0" smtClean="0"/>
            <a:t>Accounting for All Persons</a:t>
          </a:r>
          <a:endParaRPr lang="en-US" sz="2200" b="1" dirty="0"/>
        </a:p>
      </dgm:t>
    </dgm:pt>
    <dgm:pt modelId="{A181A542-4FD9-48B6-B14F-34E210F14DA9}" type="parTrans" cxnId="{EB37BC74-7A07-4E64-BB68-2EAE36A38CC3}">
      <dgm:prSet/>
      <dgm:spPr/>
      <dgm:t>
        <a:bodyPr/>
        <a:lstStyle/>
        <a:p>
          <a:endParaRPr lang="en-US" sz="2200"/>
        </a:p>
      </dgm:t>
    </dgm:pt>
    <dgm:pt modelId="{B599C0F7-3C81-44E3-AC15-37885B4D3E56}" type="sibTrans" cxnId="{EB37BC74-7A07-4E64-BB68-2EAE36A38CC3}">
      <dgm:prSet/>
      <dgm:spPr/>
      <dgm:t>
        <a:bodyPr/>
        <a:lstStyle/>
        <a:p>
          <a:endParaRPr lang="en-US" sz="2200"/>
        </a:p>
      </dgm:t>
    </dgm:pt>
    <dgm:pt modelId="{91470125-E62D-481D-96CA-93323EFD9DFE}">
      <dgm:prSet custT="1"/>
      <dgm:spPr/>
      <dgm:t>
        <a:bodyPr/>
        <a:lstStyle/>
        <a:p>
          <a:r>
            <a:rPr lang="en-US" sz="2200" b="1" smtClean="0"/>
            <a:t>Family Reunification</a:t>
          </a:r>
          <a:endParaRPr lang="en-US" sz="2200" b="1" dirty="0"/>
        </a:p>
      </dgm:t>
    </dgm:pt>
    <dgm:pt modelId="{9BE1A1E9-23DA-442E-B001-618645E20B53}" type="parTrans" cxnId="{88FB5753-4B0B-4F84-9310-6438EE87A35F}">
      <dgm:prSet/>
      <dgm:spPr/>
      <dgm:t>
        <a:bodyPr/>
        <a:lstStyle/>
        <a:p>
          <a:endParaRPr lang="en-US" sz="2200"/>
        </a:p>
      </dgm:t>
    </dgm:pt>
    <dgm:pt modelId="{BB2E80D7-175D-4A78-A679-D4FEE31CA866}" type="sibTrans" cxnId="{88FB5753-4B0B-4F84-9310-6438EE87A35F}">
      <dgm:prSet/>
      <dgm:spPr/>
      <dgm:t>
        <a:bodyPr/>
        <a:lstStyle/>
        <a:p>
          <a:endParaRPr lang="en-US" sz="2200"/>
        </a:p>
      </dgm:t>
    </dgm:pt>
    <dgm:pt modelId="{AC331FCA-09A6-43BF-A2D7-935888D04C95}">
      <dgm:prSet custT="1"/>
      <dgm:spPr/>
      <dgm:t>
        <a:bodyPr/>
        <a:lstStyle/>
        <a:p>
          <a:r>
            <a:rPr lang="en-US" sz="2200" b="1" dirty="0" smtClean="0"/>
            <a:t>Security</a:t>
          </a:r>
          <a:endParaRPr lang="en-US" sz="2200" b="1" dirty="0"/>
        </a:p>
      </dgm:t>
    </dgm:pt>
    <dgm:pt modelId="{2A7E59A0-60A7-428A-9802-09A752ACB9A9}" type="parTrans" cxnId="{2DFCECEC-A0E6-417D-9083-AC431559D170}">
      <dgm:prSet/>
      <dgm:spPr/>
      <dgm:t>
        <a:bodyPr/>
        <a:lstStyle/>
        <a:p>
          <a:endParaRPr lang="en-US" sz="2200"/>
        </a:p>
      </dgm:t>
    </dgm:pt>
    <dgm:pt modelId="{2BDE36F6-EF50-4635-B33B-7E028F10CF10}" type="sibTrans" cxnId="{2DFCECEC-A0E6-417D-9083-AC431559D170}">
      <dgm:prSet/>
      <dgm:spPr/>
      <dgm:t>
        <a:bodyPr/>
        <a:lstStyle/>
        <a:p>
          <a:endParaRPr lang="en-US" sz="2200"/>
        </a:p>
      </dgm:t>
    </dgm:pt>
    <dgm:pt modelId="{35FB3729-9B9A-4BFE-9122-7272E3E3A7BA}">
      <dgm:prSet custT="1"/>
      <dgm:spPr/>
      <dgm:t>
        <a:bodyPr/>
        <a:lstStyle/>
        <a:p>
          <a:r>
            <a:rPr lang="en-US" sz="2200" b="1" dirty="0" smtClean="0"/>
            <a:t>Continuity of Operations</a:t>
          </a:r>
          <a:endParaRPr lang="en-US" sz="2200" b="1" dirty="0"/>
        </a:p>
      </dgm:t>
    </dgm:pt>
    <dgm:pt modelId="{98EDF892-9586-4A8A-B9CD-159A9692A05B}" type="parTrans" cxnId="{2D483C6C-3842-44A3-B27F-334F0960698C}">
      <dgm:prSet/>
      <dgm:spPr/>
      <dgm:t>
        <a:bodyPr/>
        <a:lstStyle/>
        <a:p>
          <a:endParaRPr lang="en-US" sz="2200"/>
        </a:p>
      </dgm:t>
    </dgm:pt>
    <dgm:pt modelId="{A3388A8F-DC31-4309-AEC2-78A368ABF1AD}" type="sibTrans" cxnId="{2D483C6C-3842-44A3-B27F-334F0960698C}">
      <dgm:prSet/>
      <dgm:spPr/>
      <dgm:t>
        <a:bodyPr/>
        <a:lstStyle/>
        <a:p>
          <a:endParaRPr lang="en-US" sz="2200"/>
        </a:p>
      </dgm:t>
    </dgm:pt>
    <dgm:pt modelId="{92F12DB6-23DD-4A15-8454-9EC2F50CCC88}">
      <dgm:prSet custT="1"/>
      <dgm:spPr/>
      <dgm:t>
        <a:bodyPr/>
        <a:lstStyle/>
        <a:p>
          <a:r>
            <a:rPr lang="en-US" sz="2200" b="1" dirty="0" smtClean="0"/>
            <a:t>Recovery </a:t>
          </a:r>
          <a:endParaRPr lang="en-US" sz="2200" b="1" dirty="0"/>
        </a:p>
      </dgm:t>
    </dgm:pt>
    <dgm:pt modelId="{DC746FD2-6D70-4FDC-BF2C-4AF1D6091F4B}" type="parTrans" cxnId="{357ED022-FE0F-414E-9F7E-0A25AACFE304}">
      <dgm:prSet/>
      <dgm:spPr/>
      <dgm:t>
        <a:bodyPr/>
        <a:lstStyle/>
        <a:p>
          <a:endParaRPr lang="en-US" sz="2200"/>
        </a:p>
      </dgm:t>
    </dgm:pt>
    <dgm:pt modelId="{1B209B56-9180-4B63-B16E-DEBEAD570C22}" type="sibTrans" cxnId="{357ED022-FE0F-414E-9F7E-0A25AACFE304}">
      <dgm:prSet/>
      <dgm:spPr/>
      <dgm:t>
        <a:bodyPr/>
        <a:lstStyle/>
        <a:p>
          <a:endParaRPr lang="en-US" sz="2200"/>
        </a:p>
      </dgm:t>
    </dgm:pt>
    <dgm:pt modelId="{752FDD0A-9508-4A49-9D32-2E3199FD2175}">
      <dgm:prSet custT="1"/>
      <dgm:spPr/>
      <dgm:t>
        <a:bodyPr/>
        <a:lstStyle/>
        <a:p>
          <a:r>
            <a:rPr lang="en-US" sz="2200" b="1" dirty="0" smtClean="0"/>
            <a:t>Health: Public, Medical, and Mental</a:t>
          </a:r>
          <a:endParaRPr lang="en-US" sz="2200" dirty="0"/>
        </a:p>
      </dgm:t>
    </dgm:pt>
    <dgm:pt modelId="{E8027584-F34C-4902-9FFC-CFF05CBA04CB}" type="parTrans" cxnId="{6645B391-FE62-4479-9B5D-5BACB5CCBE26}">
      <dgm:prSet/>
      <dgm:spPr/>
      <dgm:t>
        <a:bodyPr/>
        <a:lstStyle/>
        <a:p>
          <a:endParaRPr lang="en-US" sz="2200"/>
        </a:p>
      </dgm:t>
    </dgm:pt>
    <dgm:pt modelId="{D046241E-68F9-44A0-AA58-9D15171DB8BC}" type="sibTrans" cxnId="{6645B391-FE62-4479-9B5D-5BACB5CCBE26}">
      <dgm:prSet/>
      <dgm:spPr/>
      <dgm:t>
        <a:bodyPr/>
        <a:lstStyle/>
        <a:p>
          <a:endParaRPr lang="en-US" sz="2200"/>
        </a:p>
      </dgm:t>
    </dgm:pt>
    <dgm:pt modelId="{F9DC672C-7E12-4D31-80B5-B4CC770668DA}" type="pres">
      <dgm:prSet presAssocID="{963B6A81-ABDB-404C-A567-4AE352C74F33}" presName="linear" presStyleCnt="0">
        <dgm:presLayoutVars>
          <dgm:animLvl val="lvl"/>
          <dgm:resizeHandles val="exact"/>
        </dgm:presLayoutVars>
      </dgm:prSet>
      <dgm:spPr/>
      <dgm:t>
        <a:bodyPr/>
        <a:lstStyle/>
        <a:p>
          <a:endParaRPr lang="en-US"/>
        </a:p>
      </dgm:t>
    </dgm:pt>
    <dgm:pt modelId="{3DE3AEFA-C24C-4822-B039-AEB8F7A3E25C}" type="pres">
      <dgm:prSet presAssocID="{F87C528D-8163-456A-8619-91D48F3AE288}" presName="parentText" presStyleLbl="node1" presStyleIdx="0" presStyleCnt="10">
        <dgm:presLayoutVars>
          <dgm:chMax val="0"/>
          <dgm:bulletEnabled val="1"/>
        </dgm:presLayoutVars>
      </dgm:prSet>
      <dgm:spPr/>
      <dgm:t>
        <a:bodyPr/>
        <a:lstStyle/>
        <a:p>
          <a:endParaRPr lang="en-US"/>
        </a:p>
      </dgm:t>
    </dgm:pt>
    <dgm:pt modelId="{058F663D-8B9D-4D10-9C65-351BD3B31BB1}" type="pres">
      <dgm:prSet presAssocID="{B9EE5F69-9253-4066-9D12-759E27C2E246}" presName="spacer" presStyleCnt="0"/>
      <dgm:spPr/>
      <dgm:t>
        <a:bodyPr/>
        <a:lstStyle/>
        <a:p>
          <a:endParaRPr lang="en-US"/>
        </a:p>
      </dgm:t>
    </dgm:pt>
    <dgm:pt modelId="{D20B58E6-DB41-463F-B393-D6CE1E502257}" type="pres">
      <dgm:prSet presAssocID="{0AB56167-EC52-4DB9-8BFD-DC7426C3680B}" presName="parentText" presStyleLbl="node1" presStyleIdx="1" presStyleCnt="10">
        <dgm:presLayoutVars>
          <dgm:chMax val="0"/>
          <dgm:bulletEnabled val="1"/>
        </dgm:presLayoutVars>
      </dgm:prSet>
      <dgm:spPr/>
      <dgm:t>
        <a:bodyPr/>
        <a:lstStyle/>
        <a:p>
          <a:endParaRPr lang="en-US"/>
        </a:p>
      </dgm:t>
    </dgm:pt>
    <dgm:pt modelId="{6645DE90-B4AA-4A1D-ACF0-E4363E2B5011}" type="pres">
      <dgm:prSet presAssocID="{9DF23B03-62A1-4BFC-8942-97AAAE7C3A4A}" presName="spacer" presStyleCnt="0"/>
      <dgm:spPr/>
      <dgm:t>
        <a:bodyPr/>
        <a:lstStyle/>
        <a:p>
          <a:endParaRPr lang="en-US"/>
        </a:p>
      </dgm:t>
    </dgm:pt>
    <dgm:pt modelId="{A0A4C53E-0F58-4B88-BCD8-138DE606D501}" type="pres">
      <dgm:prSet presAssocID="{C420A771-2412-4DDE-8E8D-64F5313A8CC9}" presName="parentText" presStyleLbl="node1" presStyleIdx="2" presStyleCnt="10">
        <dgm:presLayoutVars>
          <dgm:chMax val="0"/>
          <dgm:bulletEnabled val="1"/>
        </dgm:presLayoutVars>
      </dgm:prSet>
      <dgm:spPr/>
      <dgm:t>
        <a:bodyPr/>
        <a:lstStyle/>
        <a:p>
          <a:endParaRPr lang="en-US"/>
        </a:p>
      </dgm:t>
    </dgm:pt>
    <dgm:pt modelId="{3DFFE918-6545-42FE-A591-544EC47CC94B}" type="pres">
      <dgm:prSet presAssocID="{E9639D46-1AA8-4D16-9C95-ABD4FCA27B1E}" presName="spacer" presStyleCnt="0"/>
      <dgm:spPr/>
      <dgm:t>
        <a:bodyPr/>
        <a:lstStyle/>
        <a:p>
          <a:endParaRPr lang="en-US"/>
        </a:p>
      </dgm:t>
    </dgm:pt>
    <dgm:pt modelId="{D1427F26-A824-4090-B3E9-388497040D88}" type="pres">
      <dgm:prSet presAssocID="{BE4CFABF-3B7F-4A6F-BF52-4982A6151A8F}" presName="parentText" presStyleLbl="node1" presStyleIdx="3" presStyleCnt="10">
        <dgm:presLayoutVars>
          <dgm:chMax val="0"/>
          <dgm:bulletEnabled val="1"/>
        </dgm:presLayoutVars>
      </dgm:prSet>
      <dgm:spPr/>
      <dgm:t>
        <a:bodyPr/>
        <a:lstStyle/>
        <a:p>
          <a:endParaRPr lang="en-US"/>
        </a:p>
      </dgm:t>
    </dgm:pt>
    <dgm:pt modelId="{4809EC61-5A11-4D90-A6CF-1D7AD0E45FD1}" type="pres">
      <dgm:prSet presAssocID="{47CFDDD1-61C0-4B43-8EAC-B3BCA4124391}" presName="spacer" presStyleCnt="0"/>
      <dgm:spPr/>
      <dgm:t>
        <a:bodyPr/>
        <a:lstStyle/>
        <a:p>
          <a:endParaRPr lang="en-US"/>
        </a:p>
      </dgm:t>
    </dgm:pt>
    <dgm:pt modelId="{D3D2AE98-FF12-424A-AAF0-6EACD2536BE2}" type="pres">
      <dgm:prSet presAssocID="{EAFD636B-4AA1-4E3C-9A86-484392B28F34}" presName="parentText" presStyleLbl="node1" presStyleIdx="4" presStyleCnt="10">
        <dgm:presLayoutVars>
          <dgm:chMax val="0"/>
          <dgm:bulletEnabled val="1"/>
        </dgm:presLayoutVars>
      </dgm:prSet>
      <dgm:spPr/>
      <dgm:t>
        <a:bodyPr/>
        <a:lstStyle/>
        <a:p>
          <a:endParaRPr lang="en-US"/>
        </a:p>
      </dgm:t>
    </dgm:pt>
    <dgm:pt modelId="{E0C221FC-B60A-48D1-B3A8-6228CD6226A4}" type="pres">
      <dgm:prSet presAssocID="{B599C0F7-3C81-44E3-AC15-37885B4D3E56}" presName="spacer" presStyleCnt="0"/>
      <dgm:spPr/>
      <dgm:t>
        <a:bodyPr/>
        <a:lstStyle/>
        <a:p>
          <a:endParaRPr lang="en-US"/>
        </a:p>
      </dgm:t>
    </dgm:pt>
    <dgm:pt modelId="{3BA0D6FA-D81D-4EA6-A8EC-DB11EAB73452}" type="pres">
      <dgm:prSet presAssocID="{91470125-E62D-481D-96CA-93323EFD9DFE}" presName="parentText" presStyleLbl="node1" presStyleIdx="5" presStyleCnt="10">
        <dgm:presLayoutVars>
          <dgm:chMax val="0"/>
          <dgm:bulletEnabled val="1"/>
        </dgm:presLayoutVars>
      </dgm:prSet>
      <dgm:spPr/>
      <dgm:t>
        <a:bodyPr/>
        <a:lstStyle/>
        <a:p>
          <a:endParaRPr lang="en-US"/>
        </a:p>
      </dgm:t>
    </dgm:pt>
    <dgm:pt modelId="{B29E7DEC-FCFA-4BD4-9772-C7EE824F017B}" type="pres">
      <dgm:prSet presAssocID="{BB2E80D7-175D-4A78-A679-D4FEE31CA866}" presName="spacer" presStyleCnt="0"/>
      <dgm:spPr/>
      <dgm:t>
        <a:bodyPr/>
        <a:lstStyle/>
        <a:p>
          <a:endParaRPr lang="en-US"/>
        </a:p>
      </dgm:t>
    </dgm:pt>
    <dgm:pt modelId="{1A797C06-C579-4630-983D-80F8D67FADC5}" type="pres">
      <dgm:prSet presAssocID="{AC331FCA-09A6-43BF-A2D7-935888D04C95}" presName="parentText" presStyleLbl="node1" presStyleIdx="6" presStyleCnt="10">
        <dgm:presLayoutVars>
          <dgm:chMax val="0"/>
          <dgm:bulletEnabled val="1"/>
        </dgm:presLayoutVars>
      </dgm:prSet>
      <dgm:spPr/>
      <dgm:t>
        <a:bodyPr/>
        <a:lstStyle/>
        <a:p>
          <a:endParaRPr lang="en-US"/>
        </a:p>
      </dgm:t>
    </dgm:pt>
    <dgm:pt modelId="{5960EEED-0BB3-40CE-92F0-3DC9DEE9718C}" type="pres">
      <dgm:prSet presAssocID="{2BDE36F6-EF50-4635-B33B-7E028F10CF10}" presName="spacer" presStyleCnt="0"/>
      <dgm:spPr/>
      <dgm:t>
        <a:bodyPr/>
        <a:lstStyle/>
        <a:p>
          <a:endParaRPr lang="en-US"/>
        </a:p>
      </dgm:t>
    </dgm:pt>
    <dgm:pt modelId="{FF4041AC-B145-49A0-89B1-1D867754CB19}" type="pres">
      <dgm:prSet presAssocID="{35FB3729-9B9A-4BFE-9122-7272E3E3A7BA}" presName="parentText" presStyleLbl="node1" presStyleIdx="7" presStyleCnt="10">
        <dgm:presLayoutVars>
          <dgm:chMax val="0"/>
          <dgm:bulletEnabled val="1"/>
        </dgm:presLayoutVars>
      </dgm:prSet>
      <dgm:spPr/>
      <dgm:t>
        <a:bodyPr/>
        <a:lstStyle/>
        <a:p>
          <a:endParaRPr lang="en-US"/>
        </a:p>
      </dgm:t>
    </dgm:pt>
    <dgm:pt modelId="{406B8DD9-A510-4778-8EEB-8D5C8A6E993B}" type="pres">
      <dgm:prSet presAssocID="{A3388A8F-DC31-4309-AEC2-78A368ABF1AD}" presName="spacer" presStyleCnt="0"/>
      <dgm:spPr/>
      <dgm:t>
        <a:bodyPr/>
        <a:lstStyle/>
        <a:p>
          <a:endParaRPr lang="en-US"/>
        </a:p>
      </dgm:t>
    </dgm:pt>
    <dgm:pt modelId="{6939A194-3629-4D10-A3BC-DE999C3D3D7E}" type="pres">
      <dgm:prSet presAssocID="{92F12DB6-23DD-4A15-8454-9EC2F50CCC88}" presName="parentText" presStyleLbl="node1" presStyleIdx="8" presStyleCnt="10">
        <dgm:presLayoutVars>
          <dgm:chMax val="0"/>
          <dgm:bulletEnabled val="1"/>
        </dgm:presLayoutVars>
      </dgm:prSet>
      <dgm:spPr/>
      <dgm:t>
        <a:bodyPr/>
        <a:lstStyle/>
        <a:p>
          <a:endParaRPr lang="en-US"/>
        </a:p>
      </dgm:t>
    </dgm:pt>
    <dgm:pt modelId="{FC634BCE-7B64-48BE-88A5-1572BE22885D}" type="pres">
      <dgm:prSet presAssocID="{1B209B56-9180-4B63-B16E-DEBEAD570C22}" presName="spacer" presStyleCnt="0"/>
      <dgm:spPr/>
      <dgm:t>
        <a:bodyPr/>
        <a:lstStyle/>
        <a:p>
          <a:endParaRPr lang="en-US"/>
        </a:p>
      </dgm:t>
    </dgm:pt>
    <dgm:pt modelId="{739CE83C-B122-4314-88AC-14AAA3F09184}" type="pres">
      <dgm:prSet presAssocID="{752FDD0A-9508-4A49-9D32-2E3199FD2175}" presName="parentText" presStyleLbl="node1" presStyleIdx="9" presStyleCnt="10">
        <dgm:presLayoutVars>
          <dgm:chMax val="0"/>
          <dgm:bulletEnabled val="1"/>
        </dgm:presLayoutVars>
      </dgm:prSet>
      <dgm:spPr/>
      <dgm:t>
        <a:bodyPr/>
        <a:lstStyle/>
        <a:p>
          <a:endParaRPr lang="en-US"/>
        </a:p>
      </dgm:t>
    </dgm:pt>
  </dgm:ptLst>
  <dgm:cxnLst>
    <dgm:cxn modelId="{357ED022-FE0F-414E-9F7E-0A25AACFE304}" srcId="{963B6A81-ABDB-404C-A567-4AE352C74F33}" destId="{92F12DB6-23DD-4A15-8454-9EC2F50CCC88}" srcOrd="8" destOrd="0" parTransId="{DC746FD2-6D70-4FDC-BF2C-4AF1D6091F4B}" sibTransId="{1B209B56-9180-4B63-B16E-DEBEAD570C22}"/>
    <dgm:cxn modelId="{B572386B-B310-4BE1-B752-3404E1455E69}" type="presOf" srcId="{752FDD0A-9508-4A49-9D32-2E3199FD2175}" destId="{739CE83C-B122-4314-88AC-14AAA3F09184}" srcOrd="0" destOrd="0" presId="urn:microsoft.com/office/officeart/2005/8/layout/vList2"/>
    <dgm:cxn modelId="{1B9F199F-D364-44F0-9AA8-11290A7D5BE9}" type="presOf" srcId="{AC331FCA-09A6-43BF-A2D7-935888D04C95}" destId="{1A797C06-C579-4630-983D-80F8D67FADC5}" srcOrd="0" destOrd="0" presId="urn:microsoft.com/office/officeart/2005/8/layout/vList2"/>
    <dgm:cxn modelId="{3EA4C561-57CE-4B88-92F4-45C69029F7D9}" srcId="{963B6A81-ABDB-404C-A567-4AE352C74F33}" destId="{BE4CFABF-3B7F-4A6F-BF52-4982A6151A8F}" srcOrd="3" destOrd="0" parTransId="{FC7B8202-CD65-4B25-9AE9-8F7C9D7AC296}" sibTransId="{47CFDDD1-61C0-4B43-8EAC-B3BCA4124391}"/>
    <dgm:cxn modelId="{54C743BE-E86E-4349-B748-6FC889FC5AFC}" srcId="{963B6A81-ABDB-404C-A567-4AE352C74F33}" destId="{C420A771-2412-4DDE-8E8D-64F5313A8CC9}" srcOrd="2" destOrd="0" parTransId="{85E0E386-911D-4D36-9868-93135D14E197}" sibTransId="{E9639D46-1AA8-4D16-9C95-ABD4FCA27B1E}"/>
    <dgm:cxn modelId="{F1794C60-58BA-46F7-9231-A49596EA16F2}" type="presOf" srcId="{EAFD636B-4AA1-4E3C-9A86-484392B28F34}" destId="{D3D2AE98-FF12-424A-AAF0-6EACD2536BE2}" srcOrd="0" destOrd="0" presId="urn:microsoft.com/office/officeart/2005/8/layout/vList2"/>
    <dgm:cxn modelId="{88FB5753-4B0B-4F84-9310-6438EE87A35F}" srcId="{963B6A81-ABDB-404C-A567-4AE352C74F33}" destId="{91470125-E62D-481D-96CA-93323EFD9DFE}" srcOrd="5" destOrd="0" parTransId="{9BE1A1E9-23DA-442E-B001-618645E20B53}" sibTransId="{BB2E80D7-175D-4A78-A679-D4FEE31CA866}"/>
    <dgm:cxn modelId="{94C5EB90-2CA9-4876-AC89-577346232ECA}" type="presOf" srcId="{BE4CFABF-3B7F-4A6F-BF52-4982A6151A8F}" destId="{D1427F26-A824-4090-B3E9-388497040D88}" srcOrd="0" destOrd="0" presId="urn:microsoft.com/office/officeart/2005/8/layout/vList2"/>
    <dgm:cxn modelId="{2D483C6C-3842-44A3-B27F-334F0960698C}" srcId="{963B6A81-ABDB-404C-A567-4AE352C74F33}" destId="{35FB3729-9B9A-4BFE-9122-7272E3E3A7BA}" srcOrd="7" destOrd="0" parTransId="{98EDF892-9586-4A8A-B9CD-159A9692A05B}" sibTransId="{A3388A8F-DC31-4309-AEC2-78A368ABF1AD}"/>
    <dgm:cxn modelId="{2DFCECEC-A0E6-417D-9083-AC431559D170}" srcId="{963B6A81-ABDB-404C-A567-4AE352C74F33}" destId="{AC331FCA-09A6-43BF-A2D7-935888D04C95}" srcOrd="6" destOrd="0" parTransId="{2A7E59A0-60A7-428A-9802-09A752ACB9A9}" sibTransId="{2BDE36F6-EF50-4635-B33B-7E028F10CF10}"/>
    <dgm:cxn modelId="{6645B391-FE62-4479-9B5D-5BACB5CCBE26}" srcId="{963B6A81-ABDB-404C-A567-4AE352C74F33}" destId="{752FDD0A-9508-4A49-9D32-2E3199FD2175}" srcOrd="9" destOrd="0" parTransId="{E8027584-F34C-4902-9FFC-CFF05CBA04CB}" sibTransId="{D046241E-68F9-44A0-AA58-9D15171DB8BC}"/>
    <dgm:cxn modelId="{7839DAE6-1B2B-4548-A7C2-4126AD238442}" type="presOf" srcId="{91470125-E62D-481D-96CA-93323EFD9DFE}" destId="{3BA0D6FA-D81D-4EA6-A8EC-DB11EAB73452}" srcOrd="0" destOrd="0" presId="urn:microsoft.com/office/officeart/2005/8/layout/vList2"/>
    <dgm:cxn modelId="{9E55FFBA-931A-440A-A594-447CAE2A360F}" type="presOf" srcId="{35FB3729-9B9A-4BFE-9122-7272E3E3A7BA}" destId="{FF4041AC-B145-49A0-89B1-1D867754CB19}" srcOrd="0" destOrd="0" presId="urn:microsoft.com/office/officeart/2005/8/layout/vList2"/>
    <dgm:cxn modelId="{26C34604-AEB2-48FC-9200-27D31F825B45}" type="presOf" srcId="{C420A771-2412-4DDE-8E8D-64F5313A8CC9}" destId="{A0A4C53E-0F58-4B88-BCD8-138DE606D501}" srcOrd="0" destOrd="0" presId="urn:microsoft.com/office/officeart/2005/8/layout/vList2"/>
    <dgm:cxn modelId="{71174FBB-C45B-4251-9506-4AECE495A972}" type="presOf" srcId="{0AB56167-EC52-4DB9-8BFD-DC7426C3680B}" destId="{D20B58E6-DB41-463F-B393-D6CE1E502257}" srcOrd="0" destOrd="0" presId="urn:microsoft.com/office/officeart/2005/8/layout/vList2"/>
    <dgm:cxn modelId="{EB37BC74-7A07-4E64-BB68-2EAE36A38CC3}" srcId="{963B6A81-ABDB-404C-A567-4AE352C74F33}" destId="{EAFD636B-4AA1-4E3C-9A86-484392B28F34}" srcOrd="4" destOrd="0" parTransId="{A181A542-4FD9-48B6-B14F-34E210F14DA9}" sibTransId="{B599C0F7-3C81-44E3-AC15-37885B4D3E56}"/>
    <dgm:cxn modelId="{ECF17AD0-1907-4411-8D7F-D4D44591CD68}" type="presOf" srcId="{92F12DB6-23DD-4A15-8454-9EC2F50CCC88}" destId="{6939A194-3629-4D10-A3BC-DE999C3D3D7E}" srcOrd="0" destOrd="0" presId="urn:microsoft.com/office/officeart/2005/8/layout/vList2"/>
    <dgm:cxn modelId="{DA3EEFA9-559D-4B29-A0DC-23A3B10E55C6}" srcId="{963B6A81-ABDB-404C-A567-4AE352C74F33}" destId="{0AB56167-EC52-4DB9-8BFD-DC7426C3680B}" srcOrd="1" destOrd="0" parTransId="{70B1D293-9C4F-4594-A885-CE35DDAA2720}" sibTransId="{9DF23B03-62A1-4BFC-8942-97AAAE7C3A4A}"/>
    <dgm:cxn modelId="{98B75F65-6A44-4437-AD86-130180FB5B14}" type="presOf" srcId="{963B6A81-ABDB-404C-A567-4AE352C74F33}" destId="{F9DC672C-7E12-4D31-80B5-B4CC770668DA}" srcOrd="0" destOrd="0" presId="urn:microsoft.com/office/officeart/2005/8/layout/vList2"/>
    <dgm:cxn modelId="{212010D2-304E-4FCC-B44B-840D4F89A763}" srcId="{963B6A81-ABDB-404C-A567-4AE352C74F33}" destId="{F87C528D-8163-456A-8619-91D48F3AE288}" srcOrd="0" destOrd="0" parTransId="{4E0BE6F7-46D9-4CB3-A002-466A1DB2A93A}" sibTransId="{B9EE5F69-9253-4066-9D12-759E27C2E246}"/>
    <dgm:cxn modelId="{A3988659-7DCF-426C-91F1-C5D7E4A7C840}" type="presOf" srcId="{F87C528D-8163-456A-8619-91D48F3AE288}" destId="{3DE3AEFA-C24C-4822-B039-AEB8F7A3E25C}" srcOrd="0" destOrd="0" presId="urn:microsoft.com/office/officeart/2005/8/layout/vList2"/>
    <dgm:cxn modelId="{EFCD2D58-CFEB-422E-ACB7-B2B08FE7FCAC}" type="presParOf" srcId="{F9DC672C-7E12-4D31-80B5-B4CC770668DA}" destId="{3DE3AEFA-C24C-4822-B039-AEB8F7A3E25C}" srcOrd="0" destOrd="0" presId="urn:microsoft.com/office/officeart/2005/8/layout/vList2"/>
    <dgm:cxn modelId="{2BA9E404-BBE1-4603-BA89-12DFFC65839D}" type="presParOf" srcId="{F9DC672C-7E12-4D31-80B5-B4CC770668DA}" destId="{058F663D-8B9D-4D10-9C65-351BD3B31BB1}" srcOrd="1" destOrd="0" presId="urn:microsoft.com/office/officeart/2005/8/layout/vList2"/>
    <dgm:cxn modelId="{57009C18-1F83-49D1-BECE-F28CD1DF213F}" type="presParOf" srcId="{F9DC672C-7E12-4D31-80B5-B4CC770668DA}" destId="{D20B58E6-DB41-463F-B393-D6CE1E502257}" srcOrd="2" destOrd="0" presId="urn:microsoft.com/office/officeart/2005/8/layout/vList2"/>
    <dgm:cxn modelId="{D58C3125-40B3-4A4F-B101-14DA8FD89886}" type="presParOf" srcId="{F9DC672C-7E12-4D31-80B5-B4CC770668DA}" destId="{6645DE90-B4AA-4A1D-ACF0-E4363E2B5011}" srcOrd="3" destOrd="0" presId="urn:microsoft.com/office/officeart/2005/8/layout/vList2"/>
    <dgm:cxn modelId="{C44AC306-6FC1-4940-9AAD-3CB2846A61DC}" type="presParOf" srcId="{F9DC672C-7E12-4D31-80B5-B4CC770668DA}" destId="{A0A4C53E-0F58-4B88-BCD8-138DE606D501}" srcOrd="4" destOrd="0" presId="urn:microsoft.com/office/officeart/2005/8/layout/vList2"/>
    <dgm:cxn modelId="{A8C107E0-B26A-46CD-97F4-295E41FE6991}" type="presParOf" srcId="{F9DC672C-7E12-4D31-80B5-B4CC770668DA}" destId="{3DFFE918-6545-42FE-A591-544EC47CC94B}" srcOrd="5" destOrd="0" presId="urn:microsoft.com/office/officeart/2005/8/layout/vList2"/>
    <dgm:cxn modelId="{45D257B9-C3FC-4E56-B17D-71AD309EC29A}" type="presParOf" srcId="{F9DC672C-7E12-4D31-80B5-B4CC770668DA}" destId="{D1427F26-A824-4090-B3E9-388497040D88}" srcOrd="6" destOrd="0" presId="urn:microsoft.com/office/officeart/2005/8/layout/vList2"/>
    <dgm:cxn modelId="{E2A7A0CC-137C-422B-836D-4C10288F42A9}" type="presParOf" srcId="{F9DC672C-7E12-4D31-80B5-B4CC770668DA}" destId="{4809EC61-5A11-4D90-A6CF-1D7AD0E45FD1}" srcOrd="7" destOrd="0" presId="urn:microsoft.com/office/officeart/2005/8/layout/vList2"/>
    <dgm:cxn modelId="{5DF41F65-C522-4DBE-A13C-57281B6C25C9}" type="presParOf" srcId="{F9DC672C-7E12-4D31-80B5-B4CC770668DA}" destId="{D3D2AE98-FF12-424A-AAF0-6EACD2536BE2}" srcOrd="8" destOrd="0" presId="urn:microsoft.com/office/officeart/2005/8/layout/vList2"/>
    <dgm:cxn modelId="{2BB4013F-9067-4C62-B5B3-F9A7539BC353}" type="presParOf" srcId="{F9DC672C-7E12-4D31-80B5-B4CC770668DA}" destId="{E0C221FC-B60A-48D1-B3A8-6228CD6226A4}" srcOrd="9" destOrd="0" presId="urn:microsoft.com/office/officeart/2005/8/layout/vList2"/>
    <dgm:cxn modelId="{13509E1B-E62C-40B1-9491-57DE778781A7}" type="presParOf" srcId="{F9DC672C-7E12-4D31-80B5-B4CC770668DA}" destId="{3BA0D6FA-D81D-4EA6-A8EC-DB11EAB73452}" srcOrd="10" destOrd="0" presId="urn:microsoft.com/office/officeart/2005/8/layout/vList2"/>
    <dgm:cxn modelId="{9E4F5D59-BB13-4918-98C1-3CBE4F44B38E}" type="presParOf" srcId="{F9DC672C-7E12-4D31-80B5-B4CC770668DA}" destId="{B29E7DEC-FCFA-4BD4-9772-C7EE824F017B}" srcOrd="11" destOrd="0" presId="urn:microsoft.com/office/officeart/2005/8/layout/vList2"/>
    <dgm:cxn modelId="{EEE04E56-581F-4E7C-ABE6-BF48B3521A28}" type="presParOf" srcId="{F9DC672C-7E12-4D31-80B5-B4CC770668DA}" destId="{1A797C06-C579-4630-983D-80F8D67FADC5}" srcOrd="12" destOrd="0" presId="urn:microsoft.com/office/officeart/2005/8/layout/vList2"/>
    <dgm:cxn modelId="{55BBA566-4DF9-486D-9FD2-B31245E42526}" type="presParOf" srcId="{F9DC672C-7E12-4D31-80B5-B4CC770668DA}" destId="{5960EEED-0BB3-40CE-92F0-3DC9DEE9718C}" srcOrd="13" destOrd="0" presId="urn:microsoft.com/office/officeart/2005/8/layout/vList2"/>
    <dgm:cxn modelId="{6C658775-39AB-47F7-8CA4-607D3D467D60}" type="presParOf" srcId="{F9DC672C-7E12-4D31-80B5-B4CC770668DA}" destId="{FF4041AC-B145-49A0-89B1-1D867754CB19}" srcOrd="14" destOrd="0" presId="urn:microsoft.com/office/officeart/2005/8/layout/vList2"/>
    <dgm:cxn modelId="{C421664C-CB1E-4B6F-BF8F-85AC9A211BA3}" type="presParOf" srcId="{F9DC672C-7E12-4D31-80B5-B4CC770668DA}" destId="{406B8DD9-A510-4778-8EEB-8D5C8A6E993B}" srcOrd="15" destOrd="0" presId="urn:microsoft.com/office/officeart/2005/8/layout/vList2"/>
    <dgm:cxn modelId="{A0B13336-E413-439B-9162-6E19183C3AC5}" type="presParOf" srcId="{F9DC672C-7E12-4D31-80B5-B4CC770668DA}" destId="{6939A194-3629-4D10-A3BC-DE999C3D3D7E}" srcOrd="16" destOrd="0" presId="urn:microsoft.com/office/officeart/2005/8/layout/vList2"/>
    <dgm:cxn modelId="{C9CDB4A6-8487-48D9-AECA-E5718CBAB19A}" type="presParOf" srcId="{F9DC672C-7E12-4D31-80B5-B4CC770668DA}" destId="{FC634BCE-7B64-48BE-88A5-1572BE22885D}" srcOrd="17" destOrd="0" presId="urn:microsoft.com/office/officeart/2005/8/layout/vList2"/>
    <dgm:cxn modelId="{E21B702D-92FE-4145-AA77-32F433C4A921}" type="presParOf" srcId="{F9DC672C-7E12-4D31-80B5-B4CC770668DA}" destId="{739CE83C-B122-4314-88AC-14AAA3F09184}"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561046-7A57-4844-80E5-DEC7F9604574}" type="doc">
      <dgm:prSet loTypeId="urn:microsoft.com/office/officeart/2005/8/layout/hChevron3" loCatId="" qsTypeId="urn:microsoft.com/office/officeart/2005/8/quickstyle/3D3" qsCatId="3D" csTypeId="urn:microsoft.com/office/officeart/2005/8/colors/colorful1#8" csCatId="colorful" phldr="1"/>
      <dgm:spPr/>
    </dgm:pt>
    <dgm:pt modelId="{3FAF9622-0AAD-1E41-AFF3-B09F1770B9AB}">
      <dgm:prSet phldrT="[Text]"/>
      <dgm:spPr/>
      <dgm:t>
        <a:bodyPr/>
        <a:lstStyle/>
        <a:p>
          <a:r>
            <a:rPr lang="en-US" b="1" dirty="0" smtClean="0"/>
            <a:t>Shelter-in-Place</a:t>
          </a:r>
          <a:endParaRPr lang="en-US" b="1" dirty="0"/>
        </a:p>
      </dgm:t>
    </dgm:pt>
    <dgm:pt modelId="{F9D179F7-18C9-904B-A11E-D3B7482467E3}" type="parTrans" cxnId="{16C5E0EF-14FF-8940-8838-96B95E52D6BF}">
      <dgm:prSet/>
      <dgm:spPr/>
      <dgm:t>
        <a:bodyPr/>
        <a:lstStyle/>
        <a:p>
          <a:endParaRPr lang="en-US"/>
        </a:p>
      </dgm:t>
    </dgm:pt>
    <dgm:pt modelId="{B5CA0204-AE1F-054D-874F-0845B0B72571}" type="sibTrans" cxnId="{16C5E0EF-14FF-8940-8838-96B95E52D6BF}">
      <dgm:prSet/>
      <dgm:spPr/>
      <dgm:t>
        <a:bodyPr/>
        <a:lstStyle/>
        <a:p>
          <a:endParaRPr lang="en-US"/>
        </a:p>
      </dgm:t>
    </dgm:pt>
    <dgm:pt modelId="{E006A1CD-CB5C-8443-B70B-B837543AB29C}">
      <dgm:prSet phldrT="[Text]"/>
      <dgm:spPr/>
      <dgm:t>
        <a:bodyPr/>
        <a:lstStyle/>
        <a:p>
          <a:r>
            <a:rPr lang="en-US" b="1" dirty="0" smtClean="0"/>
            <a:t>Evacuation</a:t>
          </a:r>
          <a:endParaRPr lang="en-US" b="1" dirty="0"/>
        </a:p>
      </dgm:t>
    </dgm:pt>
    <dgm:pt modelId="{A21465AE-BE22-A445-80DA-EEF6CF74364E}" type="parTrans" cxnId="{D94A9BB4-D9DF-D543-9998-FBAF1E1CCC10}">
      <dgm:prSet/>
      <dgm:spPr/>
      <dgm:t>
        <a:bodyPr/>
        <a:lstStyle/>
        <a:p>
          <a:endParaRPr lang="en-US"/>
        </a:p>
      </dgm:t>
    </dgm:pt>
    <dgm:pt modelId="{ADDB1E69-DD96-4945-B7B1-0EE8966B9C68}" type="sibTrans" cxnId="{D94A9BB4-D9DF-D543-9998-FBAF1E1CCC10}">
      <dgm:prSet/>
      <dgm:spPr/>
      <dgm:t>
        <a:bodyPr/>
        <a:lstStyle/>
        <a:p>
          <a:endParaRPr lang="en-US"/>
        </a:p>
      </dgm:t>
    </dgm:pt>
    <dgm:pt modelId="{184CF435-ECF3-BD47-BEE0-0D66584B1E84}" type="pres">
      <dgm:prSet presAssocID="{7C561046-7A57-4844-80E5-DEC7F9604574}" presName="Name0" presStyleCnt="0">
        <dgm:presLayoutVars>
          <dgm:dir/>
          <dgm:resizeHandles val="exact"/>
        </dgm:presLayoutVars>
      </dgm:prSet>
      <dgm:spPr/>
    </dgm:pt>
    <dgm:pt modelId="{C3086BB0-D001-A64D-B99A-2C911898C729}" type="pres">
      <dgm:prSet presAssocID="{3FAF9622-0AAD-1E41-AFF3-B09F1770B9AB}" presName="parTxOnly" presStyleLbl="node1" presStyleIdx="0" presStyleCnt="2">
        <dgm:presLayoutVars>
          <dgm:bulletEnabled val="1"/>
        </dgm:presLayoutVars>
      </dgm:prSet>
      <dgm:spPr/>
      <dgm:t>
        <a:bodyPr/>
        <a:lstStyle/>
        <a:p>
          <a:endParaRPr lang="en-US"/>
        </a:p>
      </dgm:t>
    </dgm:pt>
    <dgm:pt modelId="{F5467EB7-7A66-D342-B2AA-EBF0DE7F0AB7}" type="pres">
      <dgm:prSet presAssocID="{B5CA0204-AE1F-054D-874F-0845B0B72571}" presName="parSpace" presStyleCnt="0"/>
      <dgm:spPr/>
    </dgm:pt>
    <dgm:pt modelId="{443BCBBC-0212-A74A-8479-43982AF1C8BC}" type="pres">
      <dgm:prSet presAssocID="{E006A1CD-CB5C-8443-B70B-B837543AB29C}" presName="parTxOnly" presStyleLbl="node1" presStyleIdx="1" presStyleCnt="2">
        <dgm:presLayoutVars>
          <dgm:bulletEnabled val="1"/>
        </dgm:presLayoutVars>
      </dgm:prSet>
      <dgm:spPr/>
      <dgm:t>
        <a:bodyPr/>
        <a:lstStyle/>
        <a:p>
          <a:endParaRPr lang="en-US"/>
        </a:p>
      </dgm:t>
    </dgm:pt>
  </dgm:ptLst>
  <dgm:cxnLst>
    <dgm:cxn modelId="{98883FB4-A41D-4C21-BEE3-C8F5BE9C7947}" type="presOf" srcId="{3FAF9622-0AAD-1E41-AFF3-B09F1770B9AB}" destId="{C3086BB0-D001-A64D-B99A-2C911898C729}" srcOrd="0" destOrd="0" presId="urn:microsoft.com/office/officeart/2005/8/layout/hChevron3"/>
    <dgm:cxn modelId="{D94A9BB4-D9DF-D543-9998-FBAF1E1CCC10}" srcId="{7C561046-7A57-4844-80E5-DEC7F9604574}" destId="{E006A1CD-CB5C-8443-B70B-B837543AB29C}" srcOrd="1" destOrd="0" parTransId="{A21465AE-BE22-A445-80DA-EEF6CF74364E}" sibTransId="{ADDB1E69-DD96-4945-B7B1-0EE8966B9C68}"/>
    <dgm:cxn modelId="{16C5E0EF-14FF-8940-8838-96B95E52D6BF}" srcId="{7C561046-7A57-4844-80E5-DEC7F9604574}" destId="{3FAF9622-0AAD-1E41-AFF3-B09F1770B9AB}" srcOrd="0" destOrd="0" parTransId="{F9D179F7-18C9-904B-A11E-D3B7482467E3}" sibTransId="{B5CA0204-AE1F-054D-874F-0845B0B72571}"/>
    <dgm:cxn modelId="{ABFCF46E-62D2-44B4-AD2A-6EC20867114A}" type="presOf" srcId="{7C561046-7A57-4844-80E5-DEC7F9604574}" destId="{184CF435-ECF3-BD47-BEE0-0D66584B1E84}" srcOrd="0" destOrd="0" presId="urn:microsoft.com/office/officeart/2005/8/layout/hChevron3"/>
    <dgm:cxn modelId="{514AE96F-1744-43A1-8EDB-97E447FCB253}" type="presOf" srcId="{E006A1CD-CB5C-8443-B70B-B837543AB29C}" destId="{443BCBBC-0212-A74A-8479-43982AF1C8BC}" srcOrd="0" destOrd="0" presId="urn:microsoft.com/office/officeart/2005/8/layout/hChevron3"/>
    <dgm:cxn modelId="{66E3CD3D-44B2-40C4-98A0-BCA540BE2B0B}" type="presParOf" srcId="{184CF435-ECF3-BD47-BEE0-0D66584B1E84}" destId="{C3086BB0-D001-A64D-B99A-2C911898C729}" srcOrd="0" destOrd="0" presId="urn:microsoft.com/office/officeart/2005/8/layout/hChevron3"/>
    <dgm:cxn modelId="{6A4EF6AC-E127-45D5-8CBB-06E18C90B1C3}" type="presParOf" srcId="{184CF435-ECF3-BD47-BEE0-0D66584B1E84}" destId="{F5467EB7-7A66-D342-B2AA-EBF0DE7F0AB7}" srcOrd="1" destOrd="0" presId="urn:microsoft.com/office/officeart/2005/8/layout/hChevron3"/>
    <dgm:cxn modelId="{22AC8ABE-FCF9-400C-B451-BE8B09D47059}" type="presParOf" srcId="{184CF435-ECF3-BD47-BEE0-0D66584B1E84}" destId="{443BCBBC-0212-A74A-8479-43982AF1C8BC}"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simple2" qsCatId="simple" csTypeId="urn:microsoft.com/office/officeart/2005/8/colors/colorful1#23" csCatId="colorful" phldr="1"/>
      <dgm:spPr/>
      <dgm:t>
        <a:bodyPr/>
        <a:lstStyle/>
        <a:p>
          <a:endParaRPr lang="en-US"/>
        </a:p>
      </dgm:t>
    </dgm:pt>
    <dgm:pt modelId="{D95A8273-2272-2145-B74F-F5F0BEB71B26}">
      <dgm:prSet phldrT="[Text]" custT="1"/>
      <dgm:spPr/>
      <dgm:t>
        <a:bodyPr/>
        <a:lstStyle/>
        <a:p>
          <a:r>
            <a:rPr lang="en-US" sz="2400" b="1" dirty="0" smtClean="0"/>
            <a:t>Natural Hazards</a:t>
          </a:r>
          <a:endParaRPr lang="en-US" sz="2400" b="1" dirty="0"/>
        </a:p>
      </dgm:t>
    </dgm:pt>
    <dgm:pt modelId="{A8733E27-9789-C74A-947D-682B403FF289}" type="sibTrans" cxnId="{61DFA28D-39AA-5F49-995C-17537AED8F11}">
      <dgm:prSet/>
      <dgm:spPr/>
      <dgm:t>
        <a:bodyPr/>
        <a:lstStyle/>
        <a:p>
          <a:endParaRPr lang="en-US" sz="2000" b="1"/>
        </a:p>
      </dgm:t>
    </dgm:pt>
    <dgm:pt modelId="{71A9E216-1D8D-084A-AB84-AA778B64A95F}" type="parTrans" cxnId="{61DFA28D-39AA-5F49-995C-17537AED8F11}">
      <dgm:prSet custT="1"/>
      <dgm:spPr/>
      <dgm:t>
        <a:bodyPr/>
        <a:lstStyle/>
        <a:p>
          <a:endParaRPr lang="en-US" sz="2000" b="1" dirty="0"/>
        </a:p>
      </dgm:t>
    </dgm:pt>
    <dgm:pt modelId="{8E4CD3FB-1F51-4B29-AD56-515071FC0F4A}">
      <dgm:prSet phldrT="[Text]" custT="1"/>
      <dgm:spPr/>
      <dgm:t>
        <a:bodyPr/>
        <a:lstStyle/>
        <a:p>
          <a:r>
            <a:rPr lang="en-US" sz="2400" b="1" dirty="0" smtClean="0"/>
            <a:t>Technological Hazards</a:t>
          </a:r>
          <a:endParaRPr lang="en-US" sz="2400" b="1" dirty="0"/>
        </a:p>
      </dgm:t>
    </dgm:pt>
    <dgm:pt modelId="{879DEBB3-E625-4CED-B2A2-5631E16A2823}" type="parTrans" cxnId="{E9869459-808D-4A1B-B17F-F51E78E7CAD4}">
      <dgm:prSet/>
      <dgm:spPr/>
      <dgm:t>
        <a:bodyPr/>
        <a:lstStyle/>
        <a:p>
          <a:endParaRPr lang="en-US"/>
        </a:p>
      </dgm:t>
    </dgm:pt>
    <dgm:pt modelId="{D80B8730-D575-4F56-ADB4-A81BD82C8E9B}" type="sibTrans" cxnId="{E9869459-808D-4A1B-B17F-F51E78E7CAD4}">
      <dgm:prSet/>
      <dgm:spPr/>
      <dgm:t>
        <a:bodyPr/>
        <a:lstStyle/>
        <a:p>
          <a:endParaRPr lang="en-US"/>
        </a:p>
      </dgm:t>
    </dgm:pt>
    <dgm:pt modelId="{24AD1F24-BD45-4463-89B6-F1D37F34701B}">
      <dgm:prSet phldrT="[Text]" custT="1"/>
      <dgm:spPr/>
      <dgm:t>
        <a:bodyPr/>
        <a:lstStyle/>
        <a:p>
          <a:r>
            <a:rPr lang="en-US" sz="2400" b="1" smtClean="0"/>
            <a:t>Biological Hazards</a:t>
          </a:r>
          <a:endParaRPr lang="en-US" sz="2400" b="1" dirty="0"/>
        </a:p>
      </dgm:t>
    </dgm:pt>
    <dgm:pt modelId="{5935B96F-119C-477C-8547-FE2C9495B2DC}" type="parTrans" cxnId="{F9736513-DED4-4354-AF7B-E66843D31E8C}">
      <dgm:prSet/>
      <dgm:spPr/>
      <dgm:t>
        <a:bodyPr/>
        <a:lstStyle/>
        <a:p>
          <a:endParaRPr lang="en-US"/>
        </a:p>
      </dgm:t>
    </dgm:pt>
    <dgm:pt modelId="{5EBD9B95-5375-4771-A8C9-940A0EB18054}" type="sibTrans" cxnId="{F9736513-DED4-4354-AF7B-E66843D31E8C}">
      <dgm:prSet/>
      <dgm:spPr/>
      <dgm:t>
        <a:bodyPr/>
        <a:lstStyle/>
        <a:p>
          <a:endParaRPr lang="en-US"/>
        </a:p>
      </dgm:t>
    </dgm:pt>
    <dgm:pt modelId="{C1281468-B882-46F2-8708-A6DFB0D7E834}">
      <dgm:prSet phldrT="[Text]" custT="1"/>
      <dgm:spPr/>
      <dgm:t>
        <a:bodyPr/>
        <a:lstStyle/>
        <a:p>
          <a:r>
            <a:rPr lang="en-US" sz="2400" b="1" dirty="0" smtClean="0"/>
            <a:t>Adversarial, Incidental, and Human-Caused Threats</a:t>
          </a:r>
          <a:endParaRPr lang="en-US" sz="2400" b="1" dirty="0"/>
        </a:p>
      </dgm:t>
    </dgm:pt>
    <dgm:pt modelId="{03C2510F-8CCE-4B0C-BC78-6AB094067FCC}" type="parTrans" cxnId="{363BEC4C-DD0A-43B0-9589-89071CF0A56E}">
      <dgm:prSet/>
      <dgm:spPr/>
      <dgm:t>
        <a:bodyPr/>
        <a:lstStyle/>
        <a:p>
          <a:endParaRPr lang="en-US"/>
        </a:p>
      </dgm:t>
    </dgm:pt>
    <dgm:pt modelId="{718C117B-90D5-4ED5-B407-BDBDB33DCEA9}" type="sibTrans" cxnId="{363BEC4C-DD0A-43B0-9589-89071CF0A56E}">
      <dgm:prSet/>
      <dgm:spPr/>
      <dgm:t>
        <a:bodyPr/>
        <a:lstStyle/>
        <a:p>
          <a:endParaRPr lang="en-US"/>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7094" custScaleY="126328">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t>
        <a:bodyPr/>
        <a:lstStyle/>
        <a:p>
          <a:endParaRPr lang="en-US"/>
        </a:p>
      </dgm:t>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7143" custScaleY="126317">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t>
        <a:bodyPr/>
        <a:lstStyle/>
        <a:p>
          <a:endParaRPr lang="en-US"/>
        </a:p>
      </dgm:t>
    </dgm:pt>
    <dgm:pt modelId="{D9F67AD4-8CE9-45D7-B32F-10F6D8B61D11}" type="pres">
      <dgm:prSet presAssocID="{8E4CD3FB-1F51-4B29-AD56-515071FC0F4A}" presName="childText" presStyleLbl="conFgAcc1" presStyleIdx="1" presStyleCnt="4">
        <dgm:presLayoutVars>
          <dgm:bulletEnabled val="1"/>
        </dgm:presLayoutVars>
      </dgm:prSet>
      <dgm:spPr/>
      <dgm:t>
        <a:bodyPr/>
        <a:lstStyle/>
        <a:p>
          <a:endParaRPr lang="en-US"/>
        </a:p>
      </dgm:t>
    </dgm:pt>
    <dgm:pt modelId="{10352E04-82E4-43D7-8BC7-C67C3608DBE7}" type="pres">
      <dgm:prSet presAssocID="{D80B8730-D575-4F56-ADB4-A81BD82C8E9B}" presName="spaceBetweenRectangles" presStyleCnt="0"/>
      <dgm:spPr/>
      <dgm:t>
        <a:bodyPr/>
        <a:lstStyle/>
        <a:p>
          <a:endParaRPr lang="en-US"/>
        </a:p>
      </dgm:t>
    </dgm:pt>
    <dgm:pt modelId="{1BA453F5-7FD0-424B-966D-29C31A8A3DDA}" type="pres">
      <dgm:prSet presAssocID="{24AD1F24-BD45-4463-89B6-F1D37F34701B}" presName="parentLin" presStyleCnt="0"/>
      <dgm:spPr/>
      <dgm:t>
        <a:bodyPr/>
        <a:lstStyle/>
        <a:p>
          <a:endParaRPr lang="en-US"/>
        </a:p>
      </dgm:t>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7143" custScaleY="126317">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t>
        <a:bodyPr/>
        <a:lstStyle/>
        <a:p>
          <a:endParaRPr lang="en-US"/>
        </a:p>
      </dgm:t>
    </dgm:pt>
    <dgm:pt modelId="{AC3FC88C-0E0F-4264-8B1F-8AE0848EA367}" type="pres">
      <dgm:prSet presAssocID="{24AD1F24-BD45-4463-89B6-F1D37F34701B}" presName="childText" presStyleLbl="conFgAcc1" presStyleIdx="2" presStyleCnt="4">
        <dgm:presLayoutVars>
          <dgm:bulletEnabled val="1"/>
        </dgm:presLayoutVars>
      </dgm:prSet>
      <dgm:spPr/>
      <dgm:t>
        <a:bodyPr/>
        <a:lstStyle/>
        <a:p>
          <a:endParaRPr lang="en-US"/>
        </a:p>
      </dgm:t>
    </dgm:pt>
    <dgm:pt modelId="{1FA1730D-BA5C-4241-A48D-B071AB902134}" type="pres">
      <dgm:prSet presAssocID="{5EBD9B95-5375-4771-A8C9-940A0EB18054}" presName="spaceBetweenRectangles" presStyleCnt="0"/>
      <dgm:spPr/>
      <dgm:t>
        <a:bodyPr/>
        <a:lstStyle/>
        <a:p>
          <a:endParaRPr lang="en-US"/>
        </a:p>
      </dgm:t>
    </dgm:pt>
    <dgm:pt modelId="{2257B065-B60D-40F3-890D-CA7469ECAF41}" type="pres">
      <dgm:prSet presAssocID="{C1281468-B882-46F2-8708-A6DFB0D7E834}" presName="parentLin" presStyleCnt="0"/>
      <dgm:spPr/>
      <dgm:t>
        <a:bodyPr/>
        <a:lstStyle/>
        <a:p>
          <a:endParaRPr lang="en-US"/>
        </a:p>
      </dgm:t>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7143" custScaleY="126317">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t>
        <a:bodyPr/>
        <a:lstStyle/>
        <a:p>
          <a:endParaRPr lang="en-US"/>
        </a:p>
      </dgm:t>
    </dgm:pt>
    <dgm:pt modelId="{54786257-9E10-4680-B3B2-FD4E21E57F90}" type="pres">
      <dgm:prSet presAssocID="{C1281468-B882-46F2-8708-A6DFB0D7E834}" presName="childText" presStyleLbl="conFgAcc1" presStyleIdx="3" presStyleCnt="4">
        <dgm:presLayoutVars>
          <dgm:bulletEnabled val="1"/>
        </dgm:presLayoutVars>
      </dgm:prSet>
      <dgm:spPr/>
      <dgm:t>
        <a:bodyPr/>
        <a:lstStyle/>
        <a:p>
          <a:endParaRPr lang="en-US"/>
        </a:p>
      </dgm:t>
    </dgm:pt>
  </dgm:ptLst>
  <dgm:cxnLst>
    <dgm:cxn modelId="{D954FC0D-10D7-48AB-BE12-FC7EC1635349}" type="presOf" srcId="{D95A8273-2272-2145-B74F-F5F0BEB71B26}" destId="{46258136-371B-4D31-B93A-0A8C1D084E23}" srcOrd="0" destOrd="0" presId="urn:microsoft.com/office/officeart/2005/8/layout/list1"/>
    <dgm:cxn modelId="{B2A432E2-E163-4BD7-804F-984D13EF1B59}" type="presOf" srcId="{1748F95D-592B-4A4F-8A95-C52B8621DD8A}" destId="{1351BC65-F6D6-4C32-BA10-3B69CF8C4D7A}" srcOrd="0" destOrd="0" presId="urn:microsoft.com/office/officeart/2005/8/layout/list1"/>
    <dgm:cxn modelId="{64CED9C6-C807-46B3-9F2F-389340F67FFD}" type="presOf" srcId="{C1281468-B882-46F2-8708-A6DFB0D7E834}" destId="{65EAFB50-3634-4EE4-8030-3E50FA7E04CE}" srcOrd="1" destOrd="0" presId="urn:microsoft.com/office/officeart/2005/8/layout/list1"/>
    <dgm:cxn modelId="{9840E558-5597-4E72-B806-7133303184F2}" type="presOf" srcId="{8E4CD3FB-1F51-4B29-AD56-515071FC0F4A}" destId="{677DD73C-5978-4D3E-A63F-07C0FEA236DB}" srcOrd="0" destOrd="0" presId="urn:microsoft.com/office/officeart/2005/8/layout/list1"/>
    <dgm:cxn modelId="{F9736513-DED4-4354-AF7B-E66843D31E8C}" srcId="{1748F95D-592B-4A4F-8A95-C52B8621DD8A}" destId="{24AD1F24-BD45-4463-89B6-F1D37F34701B}" srcOrd="2" destOrd="0" parTransId="{5935B96F-119C-477C-8547-FE2C9495B2DC}" sibTransId="{5EBD9B95-5375-4771-A8C9-940A0EB18054}"/>
    <dgm:cxn modelId="{46B13531-23CB-43FE-8203-1C1A376B8C3E}" type="presOf" srcId="{24AD1F24-BD45-4463-89B6-F1D37F34701B}" destId="{9CE050B5-F11C-4B92-9C5C-8A0BD74D98D8}" srcOrd="1" destOrd="0" presId="urn:microsoft.com/office/officeart/2005/8/layout/list1"/>
    <dgm:cxn modelId="{1E1957E9-2345-47CC-AC69-0AC85885F9D9}" type="presOf" srcId="{24AD1F24-BD45-4463-89B6-F1D37F34701B}" destId="{99AA0A92-8CB5-4D7D-BE9D-E0EF0C32282C}" srcOrd="0" destOrd="0" presId="urn:microsoft.com/office/officeart/2005/8/layout/list1"/>
    <dgm:cxn modelId="{0D5E8B0D-F5A8-41D7-AD52-C92C8D82C7D6}" type="presOf" srcId="{C1281468-B882-46F2-8708-A6DFB0D7E834}" destId="{1B2C1388-B1A6-4C42-995F-94BFD89FE14B}" srcOrd="0" destOrd="0" presId="urn:microsoft.com/office/officeart/2005/8/layout/list1"/>
    <dgm:cxn modelId="{363BEC4C-DD0A-43B0-9589-89071CF0A56E}" srcId="{1748F95D-592B-4A4F-8A95-C52B8621DD8A}" destId="{C1281468-B882-46F2-8708-A6DFB0D7E834}" srcOrd="3" destOrd="0" parTransId="{03C2510F-8CCE-4B0C-BC78-6AB094067FCC}" sibTransId="{718C117B-90D5-4ED5-B407-BDBDB33DCEA9}"/>
    <dgm:cxn modelId="{E9869459-808D-4A1B-B17F-F51E78E7CAD4}" srcId="{1748F95D-592B-4A4F-8A95-C52B8621DD8A}" destId="{8E4CD3FB-1F51-4B29-AD56-515071FC0F4A}" srcOrd="1" destOrd="0" parTransId="{879DEBB3-E625-4CED-B2A2-5631E16A2823}" sibTransId="{D80B8730-D575-4F56-ADB4-A81BD82C8E9B}"/>
    <dgm:cxn modelId="{61DFA28D-39AA-5F49-995C-17537AED8F11}" srcId="{1748F95D-592B-4A4F-8A95-C52B8621DD8A}" destId="{D95A8273-2272-2145-B74F-F5F0BEB71B26}" srcOrd="0" destOrd="0" parTransId="{71A9E216-1D8D-084A-AB84-AA778B64A95F}" sibTransId="{A8733E27-9789-C74A-947D-682B403FF289}"/>
    <dgm:cxn modelId="{79089FC8-ED11-43D6-8D42-E4ED879D236E}" type="presOf" srcId="{8E4CD3FB-1F51-4B29-AD56-515071FC0F4A}" destId="{896673CE-0F7C-4878-B1EB-B6E65AA2223E}" srcOrd="1" destOrd="0" presId="urn:microsoft.com/office/officeart/2005/8/layout/list1"/>
    <dgm:cxn modelId="{7B80205E-65F4-4B7C-871B-E0EC81C0F13A}" type="presOf" srcId="{D95A8273-2272-2145-B74F-F5F0BEB71B26}" destId="{C92567E8-6529-4006-A017-49628B59C73D}" srcOrd="1" destOrd="0" presId="urn:microsoft.com/office/officeart/2005/8/layout/list1"/>
    <dgm:cxn modelId="{ECC5A22F-7163-4583-B881-4CE33BE49BA0}" type="presParOf" srcId="{1351BC65-F6D6-4C32-BA10-3B69CF8C4D7A}" destId="{EE07C764-5C56-4B6D-B0E6-A95183A09625}" srcOrd="0" destOrd="0" presId="urn:microsoft.com/office/officeart/2005/8/layout/list1"/>
    <dgm:cxn modelId="{1F2ED425-40EA-460E-8D67-1119C8FD1D09}" type="presParOf" srcId="{EE07C764-5C56-4B6D-B0E6-A95183A09625}" destId="{46258136-371B-4D31-B93A-0A8C1D084E23}" srcOrd="0" destOrd="0" presId="urn:microsoft.com/office/officeart/2005/8/layout/list1"/>
    <dgm:cxn modelId="{0323F5E6-0863-4DE8-B3DD-ADFC7E45CB1E}" type="presParOf" srcId="{EE07C764-5C56-4B6D-B0E6-A95183A09625}" destId="{C92567E8-6529-4006-A017-49628B59C73D}" srcOrd="1" destOrd="0" presId="urn:microsoft.com/office/officeart/2005/8/layout/list1"/>
    <dgm:cxn modelId="{C2856A80-1129-432A-A74C-6FDCAD4EEE78}" type="presParOf" srcId="{1351BC65-F6D6-4C32-BA10-3B69CF8C4D7A}" destId="{A2BA1ADE-C740-461D-9943-DA1B2DDFC5C4}" srcOrd="1" destOrd="0" presId="urn:microsoft.com/office/officeart/2005/8/layout/list1"/>
    <dgm:cxn modelId="{76AC1C2A-1236-4FF3-8D75-651B5A14EB46}" type="presParOf" srcId="{1351BC65-F6D6-4C32-BA10-3B69CF8C4D7A}" destId="{DE8EA255-2EAE-4D8A-B9BA-45E876F94967}" srcOrd="2" destOrd="0" presId="urn:microsoft.com/office/officeart/2005/8/layout/list1"/>
    <dgm:cxn modelId="{18CC133B-277A-4BC7-AEE1-792C23F47A5C}" type="presParOf" srcId="{1351BC65-F6D6-4C32-BA10-3B69CF8C4D7A}" destId="{323BC6C1-868E-4D04-B12D-6085D37D122C}" srcOrd="3" destOrd="0" presId="urn:microsoft.com/office/officeart/2005/8/layout/list1"/>
    <dgm:cxn modelId="{375DA50B-EE12-46BF-808A-9D0321CD1C66}" type="presParOf" srcId="{1351BC65-F6D6-4C32-BA10-3B69CF8C4D7A}" destId="{3709ADC0-8A61-4D51-A73E-D91A3F4898D6}" srcOrd="4" destOrd="0" presId="urn:microsoft.com/office/officeart/2005/8/layout/list1"/>
    <dgm:cxn modelId="{61264E15-41ED-4EE2-A4D4-546EE05BF47A}" type="presParOf" srcId="{3709ADC0-8A61-4D51-A73E-D91A3F4898D6}" destId="{677DD73C-5978-4D3E-A63F-07C0FEA236DB}" srcOrd="0" destOrd="0" presId="urn:microsoft.com/office/officeart/2005/8/layout/list1"/>
    <dgm:cxn modelId="{0F936758-89AF-4036-BE22-CCB1D7D1D56F}" type="presParOf" srcId="{3709ADC0-8A61-4D51-A73E-D91A3F4898D6}" destId="{896673CE-0F7C-4878-B1EB-B6E65AA2223E}" srcOrd="1" destOrd="0" presId="urn:microsoft.com/office/officeart/2005/8/layout/list1"/>
    <dgm:cxn modelId="{ED1F2F67-15E5-4ABF-9440-06F4F36B0233}" type="presParOf" srcId="{1351BC65-F6D6-4C32-BA10-3B69CF8C4D7A}" destId="{6FF9A59B-4C5D-44F3-965E-25F3D7109007}" srcOrd="5" destOrd="0" presId="urn:microsoft.com/office/officeart/2005/8/layout/list1"/>
    <dgm:cxn modelId="{0D721857-FC23-4273-AE92-002F8EA16057}" type="presParOf" srcId="{1351BC65-F6D6-4C32-BA10-3B69CF8C4D7A}" destId="{D9F67AD4-8CE9-45D7-B32F-10F6D8B61D11}" srcOrd="6" destOrd="0" presId="urn:microsoft.com/office/officeart/2005/8/layout/list1"/>
    <dgm:cxn modelId="{4596B169-7F56-4892-B1E1-EE077D4C9E6B}" type="presParOf" srcId="{1351BC65-F6D6-4C32-BA10-3B69CF8C4D7A}" destId="{10352E04-82E4-43D7-8BC7-C67C3608DBE7}" srcOrd="7" destOrd="0" presId="urn:microsoft.com/office/officeart/2005/8/layout/list1"/>
    <dgm:cxn modelId="{59B9E287-684E-4A5C-90EE-F7B5EC2DD959}" type="presParOf" srcId="{1351BC65-F6D6-4C32-BA10-3B69CF8C4D7A}" destId="{1BA453F5-7FD0-424B-966D-29C31A8A3DDA}" srcOrd="8" destOrd="0" presId="urn:microsoft.com/office/officeart/2005/8/layout/list1"/>
    <dgm:cxn modelId="{CD1ECC19-4EF5-42A9-BA32-738E03ACDE0F}" type="presParOf" srcId="{1BA453F5-7FD0-424B-966D-29C31A8A3DDA}" destId="{99AA0A92-8CB5-4D7D-BE9D-E0EF0C32282C}" srcOrd="0" destOrd="0" presId="urn:microsoft.com/office/officeart/2005/8/layout/list1"/>
    <dgm:cxn modelId="{B34C7628-AE41-4AB7-A0F0-FB37A4723976}" type="presParOf" srcId="{1BA453F5-7FD0-424B-966D-29C31A8A3DDA}" destId="{9CE050B5-F11C-4B92-9C5C-8A0BD74D98D8}" srcOrd="1" destOrd="0" presId="urn:microsoft.com/office/officeart/2005/8/layout/list1"/>
    <dgm:cxn modelId="{B5F05771-623C-45BD-8DE7-F8D10264B2DE}" type="presParOf" srcId="{1351BC65-F6D6-4C32-BA10-3B69CF8C4D7A}" destId="{1314393E-4993-4E30-943C-F706F3376003}" srcOrd="9" destOrd="0" presId="urn:microsoft.com/office/officeart/2005/8/layout/list1"/>
    <dgm:cxn modelId="{4231C291-87E1-46C5-9B88-0C19259D15A9}" type="presParOf" srcId="{1351BC65-F6D6-4C32-BA10-3B69CF8C4D7A}" destId="{AC3FC88C-0E0F-4264-8B1F-8AE0848EA367}" srcOrd="10" destOrd="0" presId="urn:microsoft.com/office/officeart/2005/8/layout/list1"/>
    <dgm:cxn modelId="{036C00A7-86CC-4A80-BFAA-87DFFB5DF116}" type="presParOf" srcId="{1351BC65-F6D6-4C32-BA10-3B69CF8C4D7A}" destId="{1FA1730D-BA5C-4241-A48D-B071AB902134}" srcOrd="11" destOrd="0" presId="urn:microsoft.com/office/officeart/2005/8/layout/list1"/>
    <dgm:cxn modelId="{E30DE85B-D080-4F81-9F55-8369768E17F4}" type="presParOf" srcId="{1351BC65-F6D6-4C32-BA10-3B69CF8C4D7A}" destId="{2257B065-B60D-40F3-890D-CA7469ECAF41}" srcOrd="12" destOrd="0" presId="urn:microsoft.com/office/officeart/2005/8/layout/list1"/>
    <dgm:cxn modelId="{61916ABE-4D78-4E4B-885E-9C7A0AE5DF47}" type="presParOf" srcId="{2257B065-B60D-40F3-890D-CA7469ECAF41}" destId="{1B2C1388-B1A6-4C42-995F-94BFD89FE14B}" srcOrd="0" destOrd="0" presId="urn:microsoft.com/office/officeart/2005/8/layout/list1"/>
    <dgm:cxn modelId="{11C4C2AD-7DB7-4EC4-94B6-7223A25330D4}" type="presParOf" srcId="{2257B065-B60D-40F3-890D-CA7469ECAF41}" destId="{65EAFB50-3634-4EE4-8030-3E50FA7E04CE}" srcOrd="1" destOrd="0" presId="urn:microsoft.com/office/officeart/2005/8/layout/list1"/>
    <dgm:cxn modelId="{6850AA14-5064-408A-B5EA-C3999B64BB98}" type="presParOf" srcId="{1351BC65-F6D6-4C32-BA10-3B69CF8C4D7A}" destId="{492F8EB4-6BDB-4488-87A1-CC95571DB2E0}" srcOrd="13" destOrd="0" presId="urn:microsoft.com/office/officeart/2005/8/layout/list1"/>
    <dgm:cxn modelId="{9FEB7181-B262-4E31-8FC5-2696C3CB162C}"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019178-664E-4663-B40F-E6BFDCD0B627}"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US"/>
        </a:p>
      </dgm:t>
    </dgm:pt>
    <dgm:pt modelId="{A0BFE573-C75A-4E55-A02F-0FCA5A614D43}">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extLst>
        <a:ext uri="{E40237B7-FDA0-4F09-8148-C483321AD2D9}">
          <dgm14:cNvPr xmlns:dgm14="http://schemas.microsoft.com/office/drawing/2010/diagram" id="0" name="" descr="REMS logo."/>
        </a:ext>
      </dgm:extLst>
    </dgm:pt>
    <dgm:pt modelId="{EEC1A8A3-2B70-450A-A42E-1008813D3DF4}" type="parTrans" cxnId="{C6F107B8-999F-479B-9F9C-546F0BCF2C84}">
      <dgm:prSet/>
      <dgm:spPr/>
      <dgm:t>
        <a:bodyPr/>
        <a:lstStyle/>
        <a:p>
          <a:endParaRPr lang="en-US"/>
        </a:p>
      </dgm:t>
    </dgm:pt>
    <dgm:pt modelId="{5FD7AD00-A99C-4A2E-8174-8D3D1143A93E}" type="sibTrans" cxnId="{C6F107B8-999F-479B-9F9C-546F0BCF2C84}">
      <dgm:prSet/>
      <dgm:spPr/>
      <dgm:t>
        <a:bodyPr/>
        <a:lstStyle/>
        <a:p>
          <a:endParaRPr lang="en-US"/>
        </a:p>
      </dgm:t>
    </dgm:pt>
    <dgm:pt modelId="{6B3C207E-E857-43A2-8A8D-CB58D2C46AC5}">
      <dgm:prSet phldrT="[Text]" custT="1"/>
      <dgm:spPr/>
      <dgm:t>
        <a:bodyPr/>
        <a:lstStyle/>
        <a:p>
          <a:pPr algn="ctr"/>
          <a:r>
            <a:rPr lang="en-US" sz="4000" dirty="0" smtClean="0">
              <a:solidFill>
                <a:schemeClr val="bg1"/>
              </a:solidFill>
            </a:rPr>
            <a:t>http://rems.ed.gov </a:t>
          </a:r>
          <a:endParaRPr lang="en-US" sz="4000" dirty="0">
            <a:solidFill>
              <a:schemeClr val="bg1"/>
            </a:solidFill>
          </a:endParaRPr>
        </a:p>
      </dgm:t>
    </dgm:pt>
    <dgm:pt modelId="{7C36788E-6416-4343-9007-8822DB320365}" type="parTrans" cxnId="{CACF43CD-D1E1-4207-BB9A-9756EDD115BD}">
      <dgm:prSet/>
      <dgm:spPr/>
      <dgm:t>
        <a:bodyPr/>
        <a:lstStyle/>
        <a:p>
          <a:endParaRPr lang="en-US"/>
        </a:p>
      </dgm:t>
    </dgm:pt>
    <dgm:pt modelId="{0C77E87C-151C-46F5-AA80-883D79C0338A}" type="sibTrans" cxnId="{CACF43CD-D1E1-4207-BB9A-9756EDD115BD}">
      <dgm:prSet/>
      <dgm:spPr/>
      <dgm:t>
        <a:bodyPr/>
        <a:lstStyle/>
        <a:p>
          <a:endParaRPr lang="en-US"/>
        </a:p>
      </dgm:t>
    </dgm:pt>
    <dgm:pt modelId="{D4509588-C741-489D-8FD9-C8247F254551}">
      <dgm:prSet phldrT="[Text]" custT="1"/>
      <dgm:spPr/>
      <dgm:t>
        <a:bodyPr/>
        <a:lstStyle/>
        <a:p>
          <a:pPr>
            <a:lnSpc>
              <a:spcPct val="100000"/>
            </a:lnSpc>
            <a:spcAft>
              <a:spcPts val="0"/>
            </a:spcAft>
          </a:pPr>
          <a:r>
            <a:rPr lang="en-US" sz="2800" b="1" dirty="0" smtClean="0">
              <a:hlinkClick xmlns:r="http://schemas.openxmlformats.org/officeDocument/2006/relationships" r:id="rId2"/>
            </a:rPr>
            <a:t>Join our Community of Practice!</a:t>
          </a:r>
          <a:endParaRPr lang="en-US" sz="2800" b="1" dirty="0"/>
        </a:p>
      </dgm:t>
    </dgm:pt>
    <dgm:pt modelId="{E4B29CFF-A3BD-4D2E-9D38-729E72FA435E}" type="parTrans" cxnId="{D658593C-45DC-4DB1-BA69-7A5F73CB81BF}">
      <dgm:prSet/>
      <dgm:spPr/>
      <dgm:t>
        <a:bodyPr/>
        <a:lstStyle/>
        <a:p>
          <a:endParaRPr lang="en-US"/>
        </a:p>
      </dgm:t>
    </dgm:pt>
    <dgm:pt modelId="{90C1F17C-02D1-4E34-B992-9FAC5E78935C}" type="sibTrans" cxnId="{D658593C-45DC-4DB1-BA69-7A5F73CB81BF}">
      <dgm:prSet/>
      <dgm:spPr/>
      <dgm:t>
        <a:bodyPr/>
        <a:lstStyle/>
        <a:p>
          <a:endParaRPr lang="en-US"/>
        </a:p>
      </dgm:t>
    </dgm:pt>
    <dgm:pt modelId="{9B9F7482-742B-4644-9F5F-3126F4E78DD3}">
      <dgm:prSet phldrT="[Text]" custT="1"/>
      <dgm:spPr>
        <a:solidFill>
          <a:srgbClr val="9BBB5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hlinkClick xmlns:r="http://schemas.openxmlformats.org/officeDocument/2006/relationships" r:id="rId3"/>
            </a:rPr>
            <a:t>Access Virtual Trainings</a:t>
          </a:r>
          <a:endParaRPr lang="en-US" sz="2800" b="1" dirty="0" smtClean="0"/>
        </a:p>
      </dgm:t>
    </dgm:pt>
    <dgm:pt modelId="{A057114A-2E03-4612-850F-C5DFC4CD588D}" type="parTrans" cxnId="{131E7E16-3C94-4E17-8D02-4EA253FC7E29}">
      <dgm:prSet/>
      <dgm:spPr/>
      <dgm:t>
        <a:bodyPr/>
        <a:lstStyle/>
        <a:p>
          <a:endParaRPr lang="en-US"/>
        </a:p>
      </dgm:t>
    </dgm:pt>
    <dgm:pt modelId="{4C710DC2-2C01-4B2B-B813-22FB9E0486CD}" type="sibTrans" cxnId="{131E7E16-3C94-4E17-8D02-4EA253FC7E29}">
      <dgm:prSet/>
      <dgm:spPr/>
      <dgm:t>
        <a:bodyPr/>
        <a:lstStyle/>
        <a:p>
          <a:endParaRPr lang="en-US"/>
        </a:p>
      </dgm:t>
    </dgm:pt>
    <dgm:pt modelId="{2E1DE980-49FC-4CEC-8035-32010103A2D6}">
      <dgm:prSet phldrT="[Text]" custT="1"/>
      <dgm:spPr>
        <a:solidFill>
          <a:srgbClr val="9BBB59"/>
        </a:solidFill>
      </dgm:spPr>
      <dgm:t>
        <a:bodyPr/>
        <a:lstStyle/>
        <a:p>
          <a:r>
            <a:rPr lang="en-US" sz="3400" b="1" dirty="0" smtClean="0">
              <a:solidFill>
                <a:schemeClr val="tx1"/>
              </a:solidFill>
              <a:hlinkClick xmlns:r="http://schemas.openxmlformats.org/officeDocument/2006/relationships" r:id="rId4"/>
            </a:rPr>
            <a:t>Get the </a:t>
          </a:r>
          <a:r>
            <a:rPr lang="en-US" sz="3400" b="1" i="1" dirty="0" smtClean="0">
              <a:solidFill>
                <a:schemeClr val="tx1"/>
              </a:solidFill>
              <a:hlinkClick xmlns:r="http://schemas.openxmlformats.org/officeDocument/2006/relationships" r:id="rId4"/>
            </a:rPr>
            <a:t>Guide</a:t>
          </a:r>
          <a:endParaRPr lang="en-US" sz="3400" b="1" i="1" dirty="0">
            <a:solidFill>
              <a:schemeClr val="tx1"/>
            </a:solidFill>
          </a:endParaRPr>
        </a:p>
      </dgm:t>
    </dgm:pt>
    <dgm:pt modelId="{0F5972AB-5A4F-4F0A-B8C5-9ADBBEB13557}" type="parTrans" cxnId="{040383D2-2C8A-44C2-9A1B-0799ECF029D6}">
      <dgm:prSet/>
      <dgm:spPr/>
      <dgm:t>
        <a:bodyPr/>
        <a:lstStyle/>
        <a:p>
          <a:endParaRPr lang="en-US"/>
        </a:p>
      </dgm:t>
    </dgm:pt>
    <dgm:pt modelId="{A79EA4D4-E2CD-4D26-A2D4-7EFDE716C777}" type="sibTrans" cxnId="{040383D2-2C8A-44C2-9A1B-0799ECF029D6}">
      <dgm:prSet/>
      <dgm:spPr/>
      <dgm:t>
        <a:bodyPr/>
        <a:lstStyle/>
        <a:p>
          <a:endParaRPr lang="en-US"/>
        </a:p>
      </dgm:t>
    </dgm:pt>
    <dgm:pt modelId="{F1936ED6-147C-4AC1-9281-5D25F1D8186B}">
      <dgm:prSet phldrT="[Text]" custT="1"/>
      <dgm:spPr/>
      <dgm:t>
        <a:bodyPr/>
        <a:lstStyle/>
        <a:p>
          <a:pPr>
            <a:spcAft>
              <a:spcPts val="0"/>
            </a:spcAft>
          </a:pPr>
          <a:r>
            <a:rPr lang="en-US" sz="2800" b="1" dirty="0" smtClean="0">
              <a:hlinkClick xmlns:r="http://schemas.openxmlformats.org/officeDocument/2006/relationships" r:id=""/>
            </a:rPr>
            <a:t>Request an </a:t>
          </a:r>
        </a:p>
        <a:p>
          <a:pPr>
            <a:spcAft>
              <a:spcPts val="0"/>
            </a:spcAft>
          </a:pPr>
          <a:r>
            <a:rPr lang="en-US" sz="2800" b="1" dirty="0" smtClean="0">
              <a:hlinkClick xmlns:r="http://schemas.openxmlformats.org/officeDocument/2006/relationships" r:id=""/>
            </a:rPr>
            <a:t>On-site </a:t>
          </a:r>
        </a:p>
        <a:p>
          <a:pPr>
            <a:spcAft>
              <a:spcPts val="0"/>
            </a:spcAft>
          </a:pPr>
          <a:r>
            <a:rPr lang="en-US" sz="2800" b="1" dirty="0" smtClean="0">
              <a:hlinkClick xmlns:r="http://schemas.openxmlformats.org/officeDocument/2006/relationships" r:id=""/>
            </a:rPr>
            <a:t>Training </a:t>
          </a:r>
          <a:endParaRPr lang="en-US" sz="2800" b="1" dirty="0"/>
        </a:p>
      </dgm:t>
    </dgm:pt>
    <dgm:pt modelId="{ADBB9DEC-26AF-463E-BCB5-79493DDADADE}" type="parTrans" cxnId="{9E72E8AF-066D-4331-9996-CDC2DC9F9E80}">
      <dgm:prSet/>
      <dgm:spPr/>
      <dgm:t>
        <a:bodyPr/>
        <a:lstStyle/>
        <a:p>
          <a:endParaRPr lang="en-US"/>
        </a:p>
      </dgm:t>
    </dgm:pt>
    <dgm:pt modelId="{8D06899C-7284-45BF-8953-6A3E9C304235}" type="sibTrans" cxnId="{9E72E8AF-066D-4331-9996-CDC2DC9F9E80}">
      <dgm:prSet/>
      <dgm:spPr/>
      <dgm:t>
        <a:bodyPr/>
        <a:lstStyle/>
        <a:p>
          <a:endParaRPr lang="en-US"/>
        </a:p>
      </dgm:t>
    </dgm:pt>
    <dgm:pt modelId="{28DCA76C-5136-4BEF-BAC2-5D95B6B24E0F}" type="pres">
      <dgm:prSet presAssocID="{2B019178-664E-4663-B40F-E6BFDCD0B627}" presName="Name0" presStyleCnt="0">
        <dgm:presLayoutVars>
          <dgm:chPref val="1"/>
          <dgm:dir/>
          <dgm:animOne val="branch"/>
          <dgm:animLvl val="lvl"/>
          <dgm:resizeHandles/>
        </dgm:presLayoutVars>
      </dgm:prSet>
      <dgm:spPr/>
      <dgm:t>
        <a:bodyPr/>
        <a:lstStyle/>
        <a:p>
          <a:endParaRPr lang="en-US"/>
        </a:p>
      </dgm:t>
    </dgm:pt>
    <dgm:pt modelId="{9F4EEAD4-5550-425A-9B0F-69DDA658B720}" type="pres">
      <dgm:prSet presAssocID="{A0BFE573-C75A-4E55-A02F-0FCA5A614D43}" presName="vertOne" presStyleCnt="0"/>
      <dgm:spPr/>
    </dgm:pt>
    <dgm:pt modelId="{5B65649D-4FFD-4A7A-B4FF-7BD17AEEA1F2}" type="pres">
      <dgm:prSet presAssocID="{A0BFE573-C75A-4E55-A02F-0FCA5A614D43}" presName="txOne" presStyleLbl="node0" presStyleIdx="0" presStyleCnt="1" custScaleX="46822" custScaleY="75807" custLinFactNeighborX="-31531" custLinFactNeighborY="87059">
        <dgm:presLayoutVars>
          <dgm:chPref val="3"/>
        </dgm:presLayoutVars>
      </dgm:prSet>
      <dgm:spPr>
        <a:prstGeom prst="rect">
          <a:avLst/>
        </a:prstGeom>
      </dgm:spPr>
      <dgm:t>
        <a:bodyPr/>
        <a:lstStyle/>
        <a:p>
          <a:endParaRPr lang="en-US"/>
        </a:p>
      </dgm:t>
    </dgm:pt>
    <dgm:pt modelId="{409BC3E2-B4ED-4B2E-9E43-6F1BB63E4278}" type="pres">
      <dgm:prSet presAssocID="{A0BFE573-C75A-4E55-A02F-0FCA5A614D43}" presName="parTransOne" presStyleCnt="0"/>
      <dgm:spPr/>
    </dgm:pt>
    <dgm:pt modelId="{BFD38333-7443-4A5D-AAD0-7FF881F11846}" type="pres">
      <dgm:prSet presAssocID="{A0BFE573-C75A-4E55-A02F-0FCA5A614D43}" presName="horzOne" presStyleCnt="0"/>
      <dgm:spPr/>
    </dgm:pt>
    <dgm:pt modelId="{8223130E-969E-4CC8-8445-14EEB0E9E7B2}" type="pres">
      <dgm:prSet presAssocID="{6B3C207E-E857-43A2-8A8D-CB58D2C46AC5}" presName="vertTwo" presStyleCnt="0"/>
      <dgm:spPr/>
    </dgm:pt>
    <dgm:pt modelId="{4F5F2625-5B58-48D1-A9B2-C7F702598CC1}" type="pres">
      <dgm:prSet presAssocID="{6B3C207E-E857-43A2-8A8D-CB58D2C46AC5}" presName="txTwo" presStyleLbl="node2" presStyleIdx="0" presStyleCnt="2" custLinFactNeighborX="-18" custLinFactNeighborY="18203">
        <dgm:presLayoutVars>
          <dgm:chPref val="3"/>
        </dgm:presLayoutVars>
      </dgm:prSet>
      <dgm:spPr/>
      <dgm:t>
        <a:bodyPr/>
        <a:lstStyle/>
        <a:p>
          <a:endParaRPr lang="en-US"/>
        </a:p>
      </dgm:t>
    </dgm:pt>
    <dgm:pt modelId="{B3CA2576-29BA-4CE4-A4D7-801449C63485}" type="pres">
      <dgm:prSet presAssocID="{6B3C207E-E857-43A2-8A8D-CB58D2C46AC5}" presName="parTransTwo" presStyleCnt="0"/>
      <dgm:spPr/>
    </dgm:pt>
    <dgm:pt modelId="{C3DDE028-A053-4A66-A651-3A94C2A9B7BB}" type="pres">
      <dgm:prSet presAssocID="{6B3C207E-E857-43A2-8A8D-CB58D2C46AC5}" presName="horzTwo" presStyleCnt="0"/>
      <dgm:spPr/>
    </dgm:pt>
    <dgm:pt modelId="{82646165-8DF6-4C17-96E5-0206A257B74E}" type="pres">
      <dgm:prSet presAssocID="{D4509588-C741-489D-8FD9-C8247F254551}" presName="vertThree" presStyleCnt="0"/>
      <dgm:spPr/>
    </dgm:pt>
    <dgm:pt modelId="{3159B306-E9E6-4F25-8B4D-EBAE4D3CD632}" type="pres">
      <dgm:prSet presAssocID="{D4509588-C741-489D-8FD9-C8247F254551}" presName="txThree" presStyleLbl="node3" presStyleIdx="0" presStyleCnt="3">
        <dgm:presLayoutVars>
          <dgm:chPref val="3"/>
        </dgm:presLayoutVars>
      </dgm:prSet>
      <dgm:spPr/>
      <dgm:t>
        <a:bodyPr/>
        <a:lstStyle/>
        <a:p>
          <a:endParaRPr lang="en-US"/>
        </a:p>
      </dgm:t>
    </dgm:pt>
    <dgm:pt modelId="{02A624BE-F04D-44D5-A78E-56A038373334}" type="pres">
      <dgm:prSet presAssocID="{D4509588-C741-489D-8FD9-C8247F254551}" presName="horzThree" presStyleCnt="0"/>
      <dgm:spPr/>
    </dgm:pt>
    <dgm:pt modelId="{D5DC2784-3955-4DE5-B47A-B05B2E14A05C}" type="pres">
      <dgm:prSet presAssocID="{90C1F17C-02D1-4E34-B992-9FAC5E78935C}" presName="sibSpaceThree" presStyleCnt="0"/>
      <dgm:spPr/>
    </dgm:pt>
    <dgm:pt modelId="{26C69993-8517-4FF3-91A4-23E855844FB0}" type="pres">
      <dgm:prSet presAssocID="{9B9F7482-742B-4644-9F5F-3126F4E78DD3}" presName="vertThree" presStyleCnt="0"/>
      <dgm:spPr/>
    </dgm:pt>
    <dgm:pt modelId="{42A3D791-12CF-4DAF-AA2F-04180AD1DA23}" type="pres">
      <dgm:prSet presAssocID="{9B9F7482-742B-4644-9F5F-3126F4E78DD3}" presName="txThree" presStyleLbl="node3" presStyleIdx="1" presStyleCnt="3" custLinFactNeighborX="1810" custLinFactNeighborY="7521">
        <dgm:presLayoutVars>
          <dgm:chPref val="3"/>
        </dgm:presLayoutVars>
      </dgm:prSet>
      <dgm:spPr/>
      <dgm:t>
        <a:bodyPr/>
        <a:lstStyle/>
        <a:p>
          <a:endParaRPr lang="en-US"/>
        </a:p>
      </dgm:t>
    </dgm:pt>
    <dgm:pt modelId="{5E3C6A4F-5986-463C-B6F5-760A1833658E}" type="pres">
      <dgm:prSet presAssocID="{9B9F7482-742B-4644-9F5F-3126F4E78DD3}" presName="horzThree" presStyleCnt="0"/>
      <dgm:spPr/>
    </dgm:pt>
    <dgm:pt modelId="{104D5E9E-FD41-4312-9869-4AD86E6D43F2}" type="pres">
      <dgm:prSet presAssocID="{0C77E87C-151C-46F5-AA80-883D79C0338A}" presName="sibSpaceTwo" presStyleCnt="0"/>
      <dgm:spPr/>
    </dgm:pt>
    <dgm:pt modelId="{EB253F87-C9A0-4217-8FA7-1B7E76C71408}" type="pres">
      <dgm:prSet presAssocID="{2E1DE980-49FC-4CEC-8035-32010103A2D6}" presName="vertTwo" presStyleCnt="0"/>
      <dgm:spPr/>
    </dgm:pt>
    <dgm:pt modelId="{89D74893-BC86-4167-9411-5F74F3D03270}" type="pres">
      <dgm:prSet presAssocID="{2E1DE980-49FC-4CEC-8035-32010103A2D6}" presName="txTwo" presStyleLbl="node2" presStyleIdx="1" presStyleCnt="2" custLinFactNeighborX="-4063" custLinFactNeighborY="23161">
        <dgm:presLayoutVars>
          <dgm:chPref val="3"/>
        </dgm:presLayoutVars>
      </dgm:prSet>
      <dgm:spPr/>
      <dgm:t>
        <a:bodyPr/>
        <a:lstStyle/>
        <a:p>
          <a:endParaRPr lang="en-US"/>
        </a:p>
      </dgm:t>
    </dgm:pt>
    <dgm:pt modelId="{7B9FDE1C-D52A-46A4-A3AD-39E0F0474ECA}" type="pres">
      <dgm:prSet presAssocID="{2E1DE980-49FC-4CEC-8035-32010103A2D6}" presName="parTransTwo" presStyleCnt="0"/>
      <dgm:spPr/>
    </dgm:pt>
    <dgm:pt modelId="{2CFE1F84-4F43-4968-83E9-66DF51437028}" type="pres">
      <dgm:prSet presAssocID="{2E1DE980-49FC-4CEC-8035-32010103A2D6}" presName="horzTwo" presStyleCnt="0"/>
      <dgm:spPr/>
    </dgm:pt>
    <dgm:pt modelId="{06710402-A3FE-464D-A7F6-A8669C4EF19A}" type="pres">
      <dgm:prSet presAssocID="{F1936ED6-147C-4AC1-9281-5D25F1D8186B}" presName="vertThree" presStyleCnt="0"/>
      <dgm:spPr/>
    </dgm:pt>
    <dgm:pt modelId="{D5EF7F5A-4DE4-400A-A6CF-93C9A9F2E32A}" type="pres">
      <dgm:prSet presAssocID="{F1936ED6-147C-4AC1-9281-5D25F1D8186B}" presName="txThree" presStyleLbl="node3" presStyleIdx="2" presStyleCnt="3" custLinFactNeighborX="-2859" custLinFactNeighborY="2042">
        <dgm:presLayoutVars>
          <dgm:chPref val="3"/>
        </dgm:presLayoutVars>
      </dgm:prSet>
      <dgm:spPr/>
      <dgm:t>
        <a:bodyPr/>
        <a:lstStyle/>
        <a:p>
          <a:endParaRPr lang="en-US"/>
        </a:p>
      </dgm:t>
    </dgm:pt>
    <dgm:pt modelId="{06E759CC-09E8-4C44-B34E-6CEBE46124F2}" type="pres">
      <dgm:prSet presAssocID="{F1936ED6-147C-4AC1-9281-5D25F1D8186B}" presName="horzThree" presStyleCnt="0"/>
      <dgm:spPr/>
    </dgm:pt>
  </dgm:ptLst>
  <dgm:cxnLst>
    <dgm:cxn modelId="{D658593C-45DC-4DB1-BA69-7A5F73CB81BF}" srcId="{6B3C207E-E857-43A2-8A8D-CB58D2C46AC5}" destId="{D4509588-C741-489D-8FD9-C8247F254551}" srcOrd="0" destOrd="0" parTransId="{E4B29CFF-A3BD-4D2E-9D38-729E72FA435E}" sibTransId="{90C1F17C-02D1-4E34-B992-9FAC5E78935C}"/>
    <dgm:cxn modelId="{01B25AA5-9C9B-43AC-85A7-CAA58DFBFF65}" type="presOf" srcId="{6B3C207E-E857-43A2-8A8D-CB58D2C46AC5}" destId="{4F5F2625-5B58-48D1-A9B2-C7F702598CC1}" srcOrd="0" destOrd="0" presId="urn:microsoft.com/office/officeart/2005/8/layout/hierarchy4"/>
    <dgm:cxn modelId="{1F9C4CD6-83FA-41B1-96DF-7B570C4DCF65}" type="presOf" srcId="{F1936ED6-147C-4AC1-9281-5D25F1D8186B}" destId="{D5EF7F5A-4DE4-400A-A6CF-93C9A9F2E32A}" srcOrd="0" destOrd="0" presId="urn:microsoft.com/office/officeart/2005/8/layout/hierarchy4"/>
    <dgm:cxn modelId="{C6F107B8-999F-479B-9F9C-546F0BCF2C84}" srcId="{2B019178-664E-4663-B40F-E6BFDCD0B627}" destId="{A0BFE573-C75A-4E55-A02F-0FCA5A614D43}" srcOrd="0" destOrd="0" parTransId="{EEC1A8A3-2B70-450A-A42E-1008813D3DF4}" sibTransId="{5FD7AD00-A99C-4A2E-8174-8D3D1143A93E}"/>
    <dgm:cxn modelId="{040383D2-2C8A-44C2-9A1B-0799ECF029D6}" srcId="{A0BFE573-C75A-4E55-A02F-0FCA5A614D43}" destId="{2E1DE980-49FC-4CEC-8035-32010103A2D6}" srcOrd="1" destOrd="0" parTransId="{0F5972AB-5A4F-4F0A-B8C5-9ADBBEB13557}" sibTransId="{A79EA4D4-E2CD-4D26-A2D4-7EFDE716C777}"/>
    <dgm:cxn modelId="{CBE3F5A8-1E68-4324-9694-68CE18ACED3E}" type="presOf" srcId="{D4509588-C741-489D-8FD9-C8247F254551}" destId="{3159B306-E9E6-4F25-8B4D-EBAE4D3CD632}" srcOrd="0" destOrd="0" presId="urn:microsoft.com/office/officeart/2005/8/layout/hierarchy4"/>
    <dgm:cxn modelId="{80D4946B-C3F8-4CE8-BA28-FD09875CD7D9}" type="presOf" srcId="{A0BFE573-C75A-4E55-A02F-0FCA5A614D43}" destId="{5B65649D-4FFD-4A7A-B4FF-7BD17AEEA1F2}" srcOrd="0" destOrd="0" presId="urn:microsoft.com/office/officeart/2005/8/layout/hierarchy4"/>
    <dgm:cxn modelId="{CACF43CD-D1E1-4207-BB9A-9756EDD115BD}" srcId="{A0BFE573-C75A-4E55-A02F-0FCA5A614D43}" destId="{6B3C207E-E857-43A2-8A8D-CB58D2C46AC5}" srcOrd="0" destOrd="0" parTransId="{7C36788E-6416-4343-9007-8822DB320365}" sibTransId="{0C77E87C-151C-46F5-AA80-883D79C0338A}"/>
    <dgm:cxn modelId="{131E7E16-3C94-4E17-8D02-4EA253FC7E29}" srcId="{6B3C207E-E857-43A2-8A8D-CB58D2C46AC5}" destId="{9B9F7482-742B-4644-9F5F-3126F4E78DD3}" srcOrd="1" destOrd="0" parTransId="{A057114A-2E03-4612-850F-C5DFC4CD588D}" sibTransId="{4C710DC2-2C01-4B2B-B813-22FB9E0486CD}"/>
    <dgm:cxn modelId="{A2BE117C-01BC-4178-B0FB-0E0A0E009598}" type="presOf" srcId="{2B019178-664E-4663-B40F-E6BFDCD0B627}" destId="{28DCA76C-5136-4BEF-BAC2-5D95B6B24E0F}" srcOrd="0" destOrd="0" presId="urn:microsoft.com/office/officeart/2005/8/layout/hierarchy4"/>
    <dgm:cxn modelId="{93D45BD4-B315-490B-A7EA-EB28F849DE71}" type="presOf" srcId="{2E1DE980-49FC-4CEC-8035-32010103A2D6}" destId="{89D74893-BC86-4167-9411-5F74F3D03270}" srcOrd="0" destOrd="0" presId="urn:microsoft.com/office/officeart/2005/8/layout/hierarchy4"/>
    <dgm:cxn modelId="{E2FB984F-FFE0-4195-A91E-083CF70DFC8C}" type="presOf" srcId="{9B9F7482-742B-4644-9F5F-3126F4E78DD3}" destId="{42A3D791-12CF-4DAF-AA2F-04180AD1DA23}" srcOrd="0" destOrd="0" presId="urn:microsoft.com/office/officeart/2005/8/layout/hierarchy4"/>
    <dgm:cxn modelId="{9E72E8AF-066D-4331-9996-CDC2DC9F9E80}" srcId="{2E1DE980-49FC-4CEC-8035-32010103A2D6}" destId="{F1936ED6-147C-4AC1-9281-5D25F1D8186B}" srcOrd="0" destOrd="0" parTransId="{ADBB9DEC-26AF-463E-BCB5-79493DDADADE}" sibTransId="{8D06899C-7284-45BF-8953-6A3E9C304235}"/>
    <dgm:cxn modelId="{33E96664-CCC7-4D1D-B1CB-B09F21A64BD5}" type="presParOf" srcId="{28DCA76C-5136-4BEF-BAC2-5D95B6B24E0F}" destId="{9F4EEAD4-5550-425A-9B0F-69DDA658B720}" srcOrd="0" destOrd="0" presId="urn:microsoft.com/office/officeart/2005/8/layout/hierarchy4"/>
    <dgm:cxn modelId="{0F3CA638-5352-4F72-855F-F1A656F6DA2D}" type="presParOf" srcId="{9F4EEAD4-5550-425A-9B0F-69DDA658B720}" destId="{5B65649D-4FFD-4A7A-B4FF-7BD17AEEA1F2}" srcOrd="0" destOrd="0" presId="urn:microsoft.com/office/officeart/2005/8/layout/hierarchy4"/>
    <dgm:cxn modelId="{B4A53A8E-F31F-4178-9F00-FE4EA9C6852F}" type="presParOf" srcId="{9F4EEAD4-5550-425A-9B0F-69DDA658B720}" destId="{409BC3E2-B4ED-4B2E-9E43-6F1BB63E4278}" srcOrd="1" destOrd="0" presId="urn:microsoft.com/office/officeart/2005/8/layout/hierarchy4"/>
    <dgm:cxn modelId="{4F5A0882-B752-4616-AF84-A96A08744159}" type="presParOf" srcId="{9F4EEAD4-5550-425A-9B0F-69DDA658B720}" destId="{BFD38333-7443-4A5D-AAD0-7FF881F11846}" srcOrd="2" destOrd="0" presId="urn:microsoft.com/office/officeart/2005/8/layout/hierarchy4"/>
    <dgm:cxn modelId="{79AEE135-877B-4323-B865-4162201C4342}" type="presParOf" srcId="{BFD38333-7443-4A5D-AAD0-7FF881F11846}" destId="{8223130E-969E-4CC8-8445-14EEB0E9E7B2}" srcOrd="0" destOrd="0" presId="urn:microsoft.com/office/officeart/2005/8/layout/hierarchy4"/>
    <dgm:cxn modelId="{E3F3BBAE-14E6-4E9A-99B1-FA72DB57820B}" type="presParOf" srcId="{8223130E-969E-4CC8-8445-14EEB0E9E7B2}" destId="{4F5F2625-5B58-48D1-A9B2-C7F702598CC1}" srcOrd="0" destOrd="0" presId="urn:microsoft.com/office/officeart/2005/8/layout/hierarchy4"/>
    <dgm:cxn modelId="{4B022E8F-77E5-4517-BFFA-0EADB1152477}" type="presParOf" srcId="{8223130E-969E-4CC8-8445-14EEB0E9E7B2}" destId="{B3CA2576-29BA-4CE4-A4D7-801449C63485}" srcOrd="1" destOrd="0" presId="urn:microsoft.com/office/officeart/2005/8/layout/hierarchy4"/>
    <dgm:cxn modelId="{EE5E17C0-6A7E-4B64-80DA-C011B85E7321}" type="presParOf" srcId="{8223130E-969E-4CC8-8445-14EEB0E9E7B2}" destId="{C3DDE028-A053-4A66-A651-3A94C2A9B7BB}" srcOrd="2" destOrd="0" presId="urn:microsoft.com/office/officeart/2005/8/layout/hierarchy4"/>
    <dgm:cxn modelId="{CA503786-20F9-4451-BC98-1310038FD138}" type="presParOf" srcId="{C3DDE028-A053-4A66-A651-3A94C2A9B7BB}" destId="{82646165-8DF6-4C17-96E5-0206A257B74E}" srcOrd="0" destOrd="0" presId="urn:microsoft.com/office/officeart/2005/8/layout/hierarchy4"/>
    <dgm:cxn modelId="{368C6082-2844-4748-BE09-49F1312AD027}" type="presParOf" srcId="{82646165-8DF6-4C17-96E5-0206A257B74E}" destId="{3159B306-E9E6-4F25-8B4D-EBAE4D3CD632}" srcOrd="0" destOrd="0" presId="urn:microsoft.com/office/officeart/2005/8/layout/hierarchy4"/>
    <dgm:cxn modelId="{3FA980C9-A0C3-4401-825E-16791131F9C4}" type="presParOf" srcId="{82646165-8DF6-4C17-96E5-0206A257B74E}" destId="{02A624BE-F04D-44D5-A78E-56A038373334}" srcOrd="1" destOrd="0" presId="urn:microsoft.com/office/officeart/2005/8/layout/hierarchy4"/>
    <dgm:cxn modelId="{72C55168-0C3B-4F42-9350-B80A44345E23}" type="presParOf" srcId="{C3DDE028-A053-4A66-A651-3A94C2A9B7BB}" destId="{D5DC2784-3955-4DE5-B47A-B05B2E14A05C}" srcOrd="1" destOrd="0" presId="urn:microsoft.com/office/officeart/2005/8/layout/hierarchy4"/>
    <dgm:cxn modelId="{9D2EB91F-E43F-40EA-9F18-AF4FDF138474}" type="presParOf" srcId="{C3DDE028-A053-4A66-A651-3A94C2A9B7BB}" destId="{26C69993-8517-4FF3-91A4-23E855844FB0}" srcOrd="2" destOrd="0" presId="urn:microsoft.com/office/officeart/2005/8/layout/hierarchy4"/>
    <dgm:cxn modelId="{8FC6D62F-F6AA-4F90-B90E-6AE3FCCD48E6}" type="presParOf" srcId="{26C69993-8517-4FF3-91A4-23E855844FB0}" destId="{42A3D791-12CF-4DAF-AA2F-04180AD1DA23}" srcOrd="0" destOrd="0" presId="urn:microsoft.com/office/officeart/2005/8/layout/hierarchy4"/>
    <dgm:cxn modelId="{06AA5636-907B-45EA-8F66-D2F2EB9F2D37}" type="presParOf" srcId="{26C69993-8517-4FF3-91A4-23E855844FB0}" destId="{5E3C6A4F-5986-463C-B6F5-760A1833658E}" srcOrd="1" destOrd="0" presId="urn:microsoft.com/office/officeart/2005/8/layout/hierarchy4"/>
    <dgm:cxn modelId="{FC67F67E-B19B-4C8E-8A1E-96DBAEE42CE6}" type="presParOf" srcId="{BFD38333-7443-4A5D-AAD0-7FF881F11846}" destId="{104D5E9E-FD41-4312-9869-4AD86E6D43F2}" srcOrd="1" destOrd="0" presId="urn:microsoft.com/office/officeart/2005/8/layout/hierarchy4"/>
    <dgm:cxn modelId="{86096D29-41F5-44D1-B50A-1ED2E7E80E05}" type="presParOf" srcId="{BFD38333-7443-4A5D-AAD0-7FF881F11846}" destId="{EB253F87-C9A0-4217-8FA7-1B7E76C71408}" srcOrd="2" destOrd="0" presId="urn:microsoft.com/office/officeart/2005/8/layout/hierarchy4"/>
    <dgm:cxn modelId="{CC699DB8-2E41-4F63-BE40-8F7C252F1031}" type="presParOf" srcId="{EB253F87-C9A0-4217-8FA7-1B7E76C71408}" destId="{89D74893-BC86-4167-9411-5F74F3D03270}" srcOrd="0" destOrd="0" presId="urn:microsoft.com/office/officeart/2005/8/layout/hierarchy4"/>
    <dgm:cxn modelId="{1DECCF59-BCE0-4AB5-BE56-A067715C5057}" type="presParOf" srcId="{EB253F87-C9A0-4217-8FA7-1B7E76C71408}" destId="{7B9FDE1C-D52A-46A4-A3AD-39E0F0474ECA}" srcOrd="1" destOrd="0" presId="urn:microsoft.com/office/officeart/2005/8/layout/hierarchy4"/>
    <dgm:cxn modelId="{7F7EEF04-1EF2-4137-B0B6-169F31CC3E46}" type="presParOf" srcId="{EB253F87-C9A0-4217-8FA7-1B7E76C71408}" destId="{2CFE1F84-4F43-4968-83E9-66DF51437028}" srcOrd="2" destOrd="0" presId="urn:microsoft.com/office/officeart/2005/8/layout/hierarchy4"/>
    <dgm:cxn modelId="{39DF93B0-CF70-46C9-9743-CCAC5E16091D}" type="presParOf" srcId="{2CFE1F84-4F43-4968-83E9-66DF51437028}" destId="{06710402-A3FE-464D-A7F6-A8669C4EF19A}" srcOrd="0" destOrd="0" presId="urn:microsoft.com/office/officeart/2005/8/layout/hierarchy4"/>
    <dgm:cxn modelId="{FE8AC56F-C4A5-4814-87E6-36616F7B0A52}" type="presParOf" srcId="{06710402-A3FE-464D-A7F6-A8669C4EF19A}" destId="{D5EF7F5A-4DE4-400A-A6CF-93C9A9F2E32A}" srcOrd="0" destOrd="0" presId="urn:microsoft.com/office/officeart/2005/8/layout/hierarchy4"/>
    <dgm:cxn modelId="{EADC2488-AF2C-4522-8ED0-98F3B2140125}" type="presParOf" srcId="{06710402-A3FE-464D-A7F6-A8669C4EF19A}" destId="{06E759CC-09E8-4C44-B34E-6CEBE46124F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0117F-14D3-458A-A296-19591D430E50}">
      <dsp:nvSpPr>
        <dsp:cNvPr id="0" name=""/>
        <dsp:cNvSpPr/>
      </dsp:nvSpPr>
      <dsp:spPr>
        <a:xfrm>
          <a:off x="1" y="0"/>
          <a:ext cx="4898570" cy="1984774"/>
        </a:xfrm>
        <a:prstGeom prst="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10F9E319-CA07-418D-B084-5CC5D50C1A2A}">
      <dsp:nvSpPr>
        <dsp:cNvPr id="0" name=""/>
        <dsp:cNvSpPr/>
      </dsp:nvSpPr>
      <dsp:spPr>
        <a:xfrm>
          <a:off x="0" y="595432"/>
          <a:ext cx="1563864" cy="793909"/>
        </a:xfrm>
        <a:prstGeom prst="roundRect">
          <a:avLst/>
        </a:prstGeom>
        <a:solidFill>
          <a:schemeClr val="accent3">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1. Before</a:t>
          </a:r>
          <a:endParaRPr lang="en-US" sz="2600" b="1" kern="1200" dirty="0"/>
        </a:p>
      </dsp:txBody>
      <dsp:txXfrm>
        <a:off x="38755" y="634187"/>
        <a:ext cx="1486354" cy="716399"/>
      </dsp:txXfrm>
    </dsp:sp>
    <dsp:sp modelId="{44DCF4D4-2B1D-4140-8E92-8E848920F51B}">
      <dsp:nvSpPr>
        <dsp:cNvPr id="0" name=""/>
        <dsp:cNvSpPr/>
      </dsp:nvSpPr>
      <dsp:spPr>
        <a:xfrm>
          <a:off x="1667354" y="595432"/>
          <a:ext cx="1563864" cy="793909"/>
        </a:xfrm>
        <a:prstGeom prst="roundRect">
          <a:avLst/>
        </a:prstGeom>
        <a:solidFill>
          <a:schemeClr val="accent3">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2. During</a:t>
          </a:r>
          <a:endParaRPr lang="en-US" sz="2600" b="1" kern="1200" dirty="0"/>
        </a:p>
      </dsp:txBody>
      <dsp:txXfrm>
        <a:off x="1706109" y="634187"/>
        <a:ext cx="1486354" cy="716399"/>
      </dsp:txXfrm>
    </dsp:sp>
    <dsp:sp modelId="{E2E6E6C3-126E-463B-BA48-443186E71D9D}">
      <dsp:nvSpPr>
        <dsp:cNvPr id="0" name=""/>
        <dsp:cNvSpPr/>
      </dsp:nvSpPr>
      <dsp:spPr>
        <a:xfrm>
          <a:off x="3334189" y="595432"/>
          <a:ext cx="1563864" cy="793909"/>
        </a:xfrm>
        <a:prstGeom prst="roundRect">
          <a:avLst/>
        </a:prstGeom>
        <a:solidFill>
          <a:schemeClr val="accent3">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3. After</a:t>
          </a:r>
          <a:endParaRPr lang="en-US" sz="2600" b="1" kern="1200" dirty="0"/>
        </a:p>
      </dsp:txBody>
      <dsp:txXfrm>
        <a:off x="3372944" y="634187"/>
        <a:ext cx="1486354" cy="716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7A9A-519F-4C19-A3AC-96449C66CF94}">
      <dsp:nvSpPr>
        <dsp:cNvPr id="0" name=""/>
        <dsp:cNvSpPr/>
      </dsp:nvSpPr>
      <dsp:spPr>
        <a:xfrm>
          <a:off x="3986212" y="1804245"/>
          <a:ext cx="2828925" cy="733062"/>
        </a:xfrm>
        <a:custGeom>
          <a:avLst/>
          <a:gdLst/>
          <a:ahLst/>
          <a:cxnLst/>
          <a:rect l="0" t="0" r="0" b="0"/>
          <a:pathLst>
            <a:path>
              <a:moveTo>
                <a:pt x="0" y="0"/>
              </a:moveTo>
              <a:lnTo>
                <a:pt x="0" y="518643"/>
              </a:lnTo>
              <a:lnTo>
                <a:pt x="2828925" y="518643"/>
              </a:lnTo>
              <a:lnTo>
                <a:pt x="2828925" y="733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196CDA-9B79-49CB-B6FF-3097617C63E7}">
      <dsp:nvSpPr>
        <dsp:cNvPr id="0" name=""/>
        <dsp:cNvSpPr/>
      </dsp:nvSpPr>
      <dsp:spPr>
        <a:xfrm>
          <a:off x="3940492" y="1804245"/>
          <a:ext cx="91440" cy="733062"/>
        </a:xfrm>
        <a:custGeom>
          <a:avLst/>
          <a:gdLst/>
          <a:ahLst/>
          <a:cxnLst/>
          <a:rect l="0" t="0" r="0" b="0"/>
          <a:pathLst>
            <a:path>
              <a:moveTo>
                <a:pt x="45720" y="0"/>
              </a:moveTo>
              <a:lnTo>
                <a:pt x="45720" y="518643"/>
              </a:lnTo>
              <a:lnTo>
                <a:pt x="51437" y="518643"/>
              </a:lnTo>
              <a:lnTo>
                <a:pt x="51437" y="733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1506A8-1444-43D9-8641-CDB47F823F8A}">
      <dsp:nvSpPr>
        <dsp:cNvPr id="0" name=""/>
        <dsp:cNvSpPr/>
      </dsp:nvSpPr>
      <dsp:spPr>
        <a:xfrm>
          <a:off x="1157287" y="1804245"/>
          <a:ext cx="2828925" cy="733062"/>
        </a:xfrm>
        <a:custGeom>
          <a:avLst/>
          <a:gdLst/>
          <a:ahLst/>
          <a:cxnLst/>
          <a:rect l="0" t="0" r="0" b="0"/>
          <a:pathLst>
            <a:path>
              <a:moveTo>
                <a:pt x="2828925" y="0"/>
              </a:moveTo>
              <a:lnTo>
                <a:pt x="2828925" y="518643"/>
              </a:lnTo>
              <a:lnTo>
                <a:pt x="0" y="518643"/>
              </a:lnTo>
              <a:lnTo>
                <a:pt x="0" y="733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2EB3D8-14B5-4B93-B907-3E703DC71642}">
      <dsp:nvSpPr>
        <dsp:cNvPr id="0" name=""/>
        <dsp:cNvSpPr/>
      </dsp:nvSpPr>
      <dsp:spPr>
        <a:xfrm>
          <a:off x="2828924" y="334490"/>
          <a:ext cx="2314575" cy="14697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115C0C-CAB7-4B3B-8296-BA1D97B4F6C4}">
      <dsp:nvSpPr>
        <dsp:cNvPr id="0" name=""/>
        <dsp:cNvSpPr/>
      </dsp:nvSpPr>
      <dsp:spPr>
        <a:xfrm>
          <a:off x="3086099" y="57880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SCHOOL EMERGENCY OPERATIONS PLAN</a:t>
          </a:r>
          <a:endParaRPr lang="en-US" sz="2300" b="1" kern="1200" dirty="0"/>
        </a:p>
      </dsp:txBody>
      <dsp:txXfrm>
        <a:off x="3129147" y="621854"/>
        <a:ext cx="2228479" cy="1383659"/>
      </dsp:txXfrm>
    </dsp:sp>
    <dsp:sp modelId="{10491B81-A66C-48BC-8BC7-AC0FE02F4786}">
      <dsp:nvSpPr>
        <dsp:cNvPr id="0" name=""/>
        <dsp:cNvSpPr/>
      </dsp:nvSpPr>
      <dsp:spPr>
        <a:xfrm>
          <a:off x="0" y="2537308"/>
          <a:ext cx="2314575" cy="1469755"/>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7FE739-F78B-455E-8851-818299D6B33E}">
      <dsp:nvSpPr>
        <dsp:cNvPr id="0" name=""/>
        <dsp:cNvSpPr/>
      </dsp:nvSpPr>
      <dsp:spPr>
        <a:xfrm>
          <a:off x="257174" y="2781624"/>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BASIC PLAN</a:t>
          </a:r>
          <a:endParaRPr lang="en-US" sz="2400" b="1" kern="1200" dirty="0"/>
        </a:p>
      </dsp:txBody>
      <dsp:txXfrm>
        <a:off x="300222" y="2824672"/>
        <a:ext cx="2228479" cy="1383659"/>
      </dsp:txXfrm>
    </dsp:sp>
    <dsp:sp modelId="{1E7BF7A1-7414-4907-B6E1-5F7271B9448A}">
      <dsp:nvSpPr>
        <dsp:cNvPr id="0" name=""/>
        <dsp:cNvSpPr/>
      </dsp:nvSpPr>
      <dsp:spPr>
        <a:xfrm>
          <a:off x="2834642" y="2537308"/>
          <a:ext cx="2314575" cy="146975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0D74A-4634-4C16-AF8C-815879AA37A4}">
      <dsp:nvSpPr>
        <dsp:cNvPr id="0" name=""/>
        <dsp:cNvSpPr/>
      </dsp:nvSpPr>
      <dsp:spPr>
        <a:xfrm>
          <a:off x="3091817" y="2781624"/>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FUNCTIONAL ANNEXES</a:t>
          </a:r>
        </a:p>
      </dsp:txBody>
      <dsp:txXfrm>
        <a:off x="3134865" y="2824672"/>
        <a:ext cx="2228479" cy="1383659"/>
      </dsp:txXfrm>
    </dsp:sp>
    <dsp:sp modelId="{AD25C476-09F7-454B-84DF-012FCAFF94A9}">
      <dsp:nvSpPr>
        <dsp:cNvPr id="0" name=""/>
        <dsp:cNvSpPr/>
      </dsp:nvSpPr>
      <dsp:spPr>
        <a:xfrm>
          <a:off x="5657850" y="2537308"/>
          <a:ext cx="2314575" cy="1469755"/>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72F109-C0C0-48C8-BA9A-5552644DA2C9}">
      <dsp:nvSpPr>
        <dsp:cNvPr id="0" name=""/>
        <dsp:cNvSpPr/>
      </dsp:nvSpPr>
      <dsp:spPr>
        <a:xfrm>
          <a:off x="5915024" y="2781624"/>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THREAT- AND HAZARD-SPECIFIC ANNEXES</a:t>
          </a:r>
        </a:p>
      </dsp:txBody>
      <dsp:txXfrm>
        <a:off x="5958072" y="2824672"/>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3AEFA-C24C-4822-B039-AEB8F7A3E25C}">
      <dsp:nvSpPr>
        <dsp:cNvPr id="0" name=""/>
        <dsp:cNvSpPr/>
      </dsp:nvSpPr>
      <dsp:spPr>
        <a:xfrm>
          <a:off x="0" y="1749"/>
          <a:ext cx="5909923" cy="44034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Introductory Material</a:t>
          </a:r>
          <a:endParaRPr lang="en-US" sz="2000" b="1" kern="1200" dirty="0"/>
        </a:p>
      </dsp:txBody>
      <dsp:txXfrm>
        <a:off x="21496" y="23245"/>
        <a:ext cx="5866931" cy="397357"/>
      </dsp:txXfrm>
    </dsp:sp>
    <dsp:sp modelId="{D996C54E-C8CB-445F-AE8A-41ED66156FBC}">
      <dsp:nvSpPr>
        <dsp:cNvPr id="0" name=""/>
        <dsp:cNvSpPr/>
      </dsp:nvSpPr>
      <dsp:spPr>
        <a:xfrm>
          <a:off x="0" y="455317"/>
          <a:ext cx="5909923" cy="440349"/>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Purpose and Situation Overview</a:t>
          </a:r>
          <a:endParaRPr lang="en-US" sz="2000" b="1" kern="1200" dirty="0"/>
        </a:p>
      </dsp:txBody>
      <dsp:txXfrm>
        <a:off x="21496" y="476813"/>
        <a:ext cx="5866931" cy="397357"/>
      </dsp:txXfrm>
    </dsp:sp>
    <dsp:sp modelId="{A6DD5124-DE15-46F2-9B99-0A9C92EED8AB}">
      <dsp:nvSpPr>
        <dsp:cNvPr id="0" name=""/>
        <dsp:cNvSpPr/>
      </dsp:nvSpPr>
      <dsp:spPr>
        <a:xfrm>
          <a:off x="0" y="908885"/>
          <a:ext cx="5909923" cy="440349"/>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Concept of Operations</a:t>
          </a:r>
          <a:endParaRPr lang="en-US" sz="2000" b="1" kern="1200" dirty="0"/>
        </a:p>
      </dsp:txBody>
      <dsp:txXfrm>
        <a:off x="21496" y="930381"/>
        <a:ext cx="5866931" cy="397357"/>
      </dsp:txXfrm>
    </dsp:sp>
    <dsp:sp modelId="{352367D2-982E-44BC-ADFF-B12B55FA8659}">
      <dsp:nvSpPr>
        <dsp:cNvPr id="0" name=""/>
        <dsp:cNvSpPr/>
      </dsp:nvSpPr>
      <dsp:spPr>
        <a:xfrm>
          <a:off x="0" y="1345510"/>
          <a:ext cx="5909923" cy="44034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Organization and Assignment of Responsibilities</a:t>
          </a:r>
          <a:endParaRPr lang="en-US" sz="2000" b="1" kern="1200" dirty="0"/>
        </a:p>
      </dsp:txBody>
      <dsp:txXfrm>
        <a:off x="21496" y="1367006"/>
        <a:ext cx="5866931" cy="397357"/>
      </dsp:txXfrm>
    </dsp:sp>
    <dsp:sp modelId="{39F3E5C9-DB9D-4F8A-B061-F3392204043C}">
      <dsp:nvSpPr>
        <dsp:cNvPr id="0" name=""/>
        <dsp:cNvSpPr/>
      </dsp:nvSpPr>
      <dsp:spPr>
        <a:xfrm>
          <a:off x="0" y="1816022"/>
          <a:ext cx="5909923" cy="440349"/>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Direction, Control, and Coordination</a:t>
          </a:r>
          <a:endParaRPr lang="en-US" sz="2000" b="1" kern="1200" dirty="0"/>
        </a:p>
      </dsp:txBody>
      <dsp:txXfrm>
        <a:off x="21496" y="1837518"/>
        <a:ext cx="5866931" cy="397357"/>
      </dsp:txXfrm>
    </dsp:sp>
    <dsp:sp modelId="{6A3E5207-5EA6-4A52-B3BD-C5E8F6A1C50D}">
      <dsp:nvSpPr>
        <dsp:cNvPr id="0" name=""/>
        <dsp:cNvSpPr/>
      </dsp:nvSpPr>
      <dsp:spPr>
        <a:xfrm>
          <a:off x="0" y="2269590"/>
          <a:ext cx="5909923" cy="44034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Information Collection, Analysis, and Dissemination</a:t>
          </a:r>
          <a:endParaRPr lang="en-US" sz="2000" b="1" kern="1200" dirty="0"/>
        </a:p>
      </dsp:txBody>
      <dsp:txXfrm>
        <a:off x="21496" y="2291086"/>
        <a:ext cx="5866931" cy="397357"/>
      </dsp:txXfrm>
    </dsp:sp>
    <dsp:sp modelId="{98CE53C3-F883-4A7B-946E-93546C990331}">
      <dsp:nvSpPr>
        <dsp:cNvPr id="0" name=""/>
        <dsp:cNvSpPr/>
      </dsp:nvSpPr>
      <dsp:spPr>
        <a:xfrm>
          <a:off x="0" y="2723159"/>
          <a:ext cx="5909923" cy="440349"/>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Training and Exercises</a:t>
          </a:r>
          <a:endParaRPr lang="en-US" sz="2000" b="1" kern="1200" dirty="0"/>
        </a:p>
      </dsp:txBody>
      <dsp:txXfrm>
        <a:off x="21496" y="2744655"/>
        <a:ext cx="5866931" cy="397357"/>
      </dsp:txXfrm>
    </dsp:sp>
    <dsp:sp modelId="{94AE13C3-6E9B-4BFE-A880-4CBBA641EC61}">
      <dsp:nvSpPr>
        <dsp:cNvPr id="0" name=""/>
        <dsp:cNvSpPr/>
      </dsp:nvSpPr>
      <dsp:spPr>
        <a:xfrm>
          <a:off x="0" y="3176727"/>
          <a:ext cx="5909923" cy="440349"/>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Administration, Finance, and Logistics</a:t>
          </a:r>
          <a:endParaRPr lang="en-US" sz="2000" b="1" kern="1200" dirty="0"/>
        </a:p>
      </dsp:txBody>
      <dsp:txXfrm>
        <a:off x="21496" y="3198223"/>
        <a:ext cx="5866931" cy="397357"/>
      </dsp:txXfrm>
    </dsp:sp>
    <dsp:sp modelId="{51673E74-90D7-4C9A-8804-85411C695CE6}">
      <dsp:nvSpPr>
        <dsp:cNvPr id="0" name=""/>
        <dsp:cNvSpPr/>
      </dsp:nvSpPr>
      <dsp:spPr>
        <a:xfrm>
          <a:off x="0" y="3630295"/>
          <a:ext cx="5909923" cy="44034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Plan Development and Maintenance</a:t>
          </a:r>
          <a:endParaRPr lang="en-US" sz="2000" b="1" kern="1200" dirty="0"/>
        </a:p>
      </dsp:txBody>
      <dsp:txXfrm>
        <a:off x="21496" y="3651791"/>
        <a:ext cx="5866931" cy="397357"/>
      </dsp:txXfrm>
    </dsp:sp>
    <dsp:sp modelId="{88305886-6966-4834-A5A2-EC918226C92C}">
      <dsp:nvSpPr>
        <dsp:cNvPr id="0" name=""/>
        <dsp:cNvSpPr/>
      </dsp:nvSpPr>
      <dsp:spPr>
        <a:xfrm>
          <a:off x="0" y="4085613"/>
          <a:ext cx="5909923" cy="440349"/>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Authorities and References</a:t>
          </a:r>
          <a:endParaRPr lang="en-US" sz="2000" b="1" kern="1200" dirty="0"/>
        </a:p>
      </dsp:txBody>
      <dsp:txXfrm>
        <a:off x="21496" y="4107109"/>
        <a:ext cx="5866931" cy="397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3AEFA-C24C-4822-B039-AEB8F7A3E25C}">
      <dsp:nvSpPr>
        <dsp:cNvPr id="0" name=""/>
        <dsp:cNvSpPr/>
      </dsp:nvSpPr>
      <dsp:spPr>
        <a:xfrm>
          <a:off x="0" y="305"/>
          <a:ext cx="5372887" cy="44166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Communications and Warning</a:t>
          </a:r>
          <a:endParaRPr lang="en-US" sz="2200" b="1" kern="1200" dirty="0"/>
        </a:p>
      </dsp:txBody>
      <dsp:txXfrm>
        <a:off x="21560" y="21865"/>
        <a:ext cx="5329767" cy="398543"/>
      </dsp:txXfrm>
    </dsp:sp>
    <dsp:sp modelId="{D20B58E6-DB41-463F-B393-D6CE1E502257}">
      <dsp:nvSpPr>
        <dsp:cNvPr id="0" name=""/>
        <dsp:cNvSpPr/>
      </dsp:nvSpPr>
      <dsp:spPr>
        <a:xfrm>
          <a:off x="0" y="454048"/>
          <a:ext cx="5372887" cy="44166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smtClean="0"/>
            <a:t>Evacuation</a:t>
          </a:r>
          <a:endParaRPr lang="en-US" sz="2200" b="1" kern="1200" dirty="0"/>
        </a:p>
      </dsp:txBody>
      <dsp:txXfrm>
        <a:off x="21560" y="475608"/>
        <a:ext cx="5329767" cy="398543"/>
      </dsp:txXfrm>
    </dsp:sp>
    <dsp:sp modelId="{A0A4C53E-0F58-4B88-BCD8-138DE606D501}">
      <dsp:nvSpPr>
        <dsp:cNvPr id="0" name=""/>
        <dsp:cNvSpPr/>
      </dsp:nvSpPr>
      <dsp:spPr>
        <a:xfrm>
          <a:off x="0" y="907791"/>
          <a:ext cx="5372887" cy="44166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Lockdown</a:t>
          </a:r>
          <a:endParaRPr lang="en-US" sz="2200" b="1" kern="1200" dirty="0"/>
        </a:p>
      </dsp:txBody>
      <dsp:txXfrm>
        <a:off x="21560" y="929351"/>
        <a:ext cx="5329767" cy="398543"/>
      </dsp:txXfrm>
    </dsp:sp>
    <dsp:sp modelId="{D1427F26-A824-4090-B3E9-388497040D88}">
      <dsp:nvSpPr>
        <dsp:cNvPr id="0" name=""/>
        <dsp:cNvSpPr/>
      </dsp:nvSpPr>
      <dsp:spPr>
        <a:xfrm>
          <a:off x="0" y="1361534"/>
          <a:ext cx="5372887" cy="44166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Shelter-in-Place</a:t>
          </a:r>
          <a:endParaRPr lang="en-US" sz="2200" b="1" kern="1200" dirty="0"/>
        </a:p>
      </dsp:txBody>
      <dsp:txXfrm>
        <a:off x="21560" y="1383094"/>
        <a:ext cx="5329767" cy="398543"/>
      </dsp:txXfrm>
    </dsp:sp>
    <dsp:sp modelId="{D3D2AE98-FF12-424A-AAF0-6EACD2536BE2}">
      <dsp:nvSpPr>
        <dsp:cNvPr id="0" name=""/>
        <dsp:cNvSpPr/>
      </dsp:nvSpPr>
      <dsp:spPr>
        <a:xfrm>
          <a:off x="0" y="1815278"/>
          <a:ext cx="5372887" cy="44166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Accounting for All Persons</a:t>
          </a:r>
          <a:endParaRPr lang="en-US" sz="2200" b="1" kern="1200" dirty="0"/>
        </a:p>
      </dsp:txBody>
      <dsp:txXfrm>
        <a:off x="21560" y="1836838"/>
        <a:ext cx="5329767" cy="398543"/>
      </dsp:txXfrm>
    </dsp:sp>
    <dsp:sp modelId="{3BA0D6FA-D81D-4EA6-A8EC-DB11EAB73452}">
      <dsp:nvSpPr>
        <dsp:cNvPr id="0" name=""/>
        <dsp:cNvSpPr/>
      </dsp:nvSpPr>
      <dsp:spPr>
        <a:xfrm>
          <a:off x="0" y="2269021"/>
          <a:ext cx="5372887" cy="44166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smtClean="0"/>
            <a:t>Family Reunification</a:t>
          </a:r>
          <a:endParaRPr lang="en-US" sz="2200" b="1" kern="1200" dirty="0"/>
        </a:p>
      </dsp:txBody>
      <dsp:txXfrm>
        <a:off x="21560" y="2290581"/>
        <a:ext cx="5329767" cy="398543"/>
      </dsp:txXfrm>
    </dsp:sp>
    <dsp:sp modelId="{1A797C06-C579-4630-983D-80F8D67FADC5}">
      <dsp:nvSpPr>
        <dsp:cNvPr id="0" name=""/>
        <dsp:cNvSpPr/>
      </dsp:nvSpPr>
      <dsp:spPr>
        <a:xfrm>
          <a:off x="0" y="2722764"/>
          <a:ext cx="5372887" cy="44166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Security</a:t>
          </a:r>
          <a:endParaRPr lang="en-US" sz="2200" b="1" kern="1200" dirty="0"/>
        </a:p>
      </dsp:txBody>
      <dsp:txXfrm>
        <a:off x="21560" y="2744324"/>
        <a:ext cx="5329767" cy="398543"/>
      </dsp:txXfrm>
    </dsp:sp>
    <dsp:sp modelId="{FF4041AC-B145-49A0-89B1-1D867754CB19}">
      <dsp:nvSpPr>
        <dsp:cNvPr id="0" name=""/>
        <dsp:cNvSpPr/>
      </dsp:nvSpPr>
      <dsp:spPr>
        <a:xfrm>
          <a:off x="0" y="3176507"/>
          <a:ext cx="5372887" cy="44166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Continuity of Operations</a:t>
          </a:r>
          <a:endParaRPr lang="en-US" sz="2200" b="1" kern="1200" dirty="0"/>
        </a:p>
      </dsp:txBody>
      <dsp:txXfrm>
        <a:off x="21560" y="3198067"/>
        <a:ext cx="5329767" cy="398543"/>
      </dsp:txXfrm>
    </dsp:sp>
    <dsp:sp modelId="{6939A194-3629-4D10-A3BC-DE999C3D3D7E}">
      <dsp:nvSpPr>
        <dsp:cNvPr id="0" name=""/>
        <dsp:cNvSpPr/>
      </dsp:nvSpPr>
      <dsp:spPr>
        <a:xfrm>
          <a:off x="0" y="3630251"/>
          <a:ext cx="5372887" cy="44166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Recovery </a:t>
          </a:r>
          <a:endParaRPr lang="en-US" sz="2200" b="1" kern="1200" dirty="0"/>
        </a:p>
      </dsp:txBody>
      <dsp:txXfrm>
        <a:off x="21560" y="3651811"/>
        <a:ext cx="5329767" cy="398543"/>
      </dsp:txXfrm>
    </dsp:sp>
    <dsp:sp modelId="{739CE83C-B122-4314-88AC-14AAA3F09184}">
      <dsp:nvSpPr>
        <dsp:cNvPr id="0" name=""/>
        <dsp:cNvSpPr/>
      </dsp:nvSpPr>
      <dsp:spPr>
        <a:xfrm>
          <a:off x="0" y="4083994"/>
          <a:ext cx="5372887" cy="44166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Health: Public, Medical, and Mental</a:t>
          </a:r>
          <a:endParaRPr lang="en-US" sz="2200" kern="1200" dirty="0"/>
        </a:p>
      </dsp:txBody>
      <dsp:txXfrm>
        <a:off x="21560" y="4105554"/>
        <a:ext cx="5329767" cy="398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86BB0-D001-A64D-B99A-2C911898C729}">
      <dsp:nvSpPr>
        <dsp:cNvPr id="0" name=""/>
        <dsp:cNvSpPr/>
      </dsp:nvSpPr>
      <dsp:spPr>
        <a:xfrm>
          <a:off x="3574" y="302066"/>
          <a:ext cx="2537792" cy="1015116"/>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t>Shelter-in-Place</a:t>
          </a:r>
          <a:endParaRPr lang="en-US" sz="2400" b="1" kern="1200" dirty="0"/>
        </a:p>
      </dsp:txBody>
      <dsp:txXfrm>
        <a:off x="3574" y="302066"/>
        <a:ext cx="2284013" cy="1015116"/>
      </dsp:txXfrm>
    </dsp:sp>
    <dsp:sp modelId="{443BCBBC-0212-A74A-8479-43982AF1C8BC}">
      <dsp:nvSpPr>
        <dsp:cNvPr id="0" name=""/>
        <dsp:cNvSpPr/>
      </dsp:nvSpPr>
      <dsp:spPr>
        <a:xfrm>
          <a:off x="2033808" y="302066"/>
          <a:ext cx="2537792" cy="101511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t>Evacuation</a:t>
          </a:r>
          <a:endParaRPr lang="en-US" sz="2400" b="1" kern="1200" dirty="0"/>
        </a:p>
      </dsp:txBody>
      <dsp:txXfrm>
        <a:off x="2541366" y="302066"/>
        <a:ext cx="1522676" cy="1015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561411"/>
          <a:ext cx="5139558"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567E8-6529-4006-A017-49628B59C73D}">
      <dsp:nvSpPr>
        <dsp:cNvPr id="0" name=""/>
        <dsp:cNvSpPr/>
      </dsp:nvSpPr>
      <dsp:spPr>
        <a:xfrm>
          <a:off x="256977" y="88238"/>
          <a:ext cx="4572448" cy="78313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984" tIns="0" rIns="135984" bIns="0" numCol="1" spcCol="1270" anchor="ctr" anchorCtr="0">
          <a:noAutofit/>
        </a:bodyPr>
        <a:lstStyle/>
        <a:p>
          <a:pPr lvl="0" algn="l" defTabSz="1066800">
            <a:lnSpc>
              <a:spcPct val="90000"/>
            </a:lnSpc>
            <a:spcBef>
              <a:spcPct val="0"/>
            </a:spcBef>
            <a:spcAft>
              <a:spcPct val="35000"/>
            </a:spcAft>
          </a:pPr>
          <a:r>
            <a:rPr lang="en-US" sz="2400" b="1" kern="1200" dirty="0" smtClean="0"/>
            <a:t>Natural Hazards</a:t>
          </a:r>
          <a:endParaRPr lang="en-US" sz="2400" b="1" kern="1200" dirty="0"/>
        </a:p>
      </dsp:txBody>
      <dsp:txXfrm>
        <a:off x="295206" y="126467"/>
        <a:ext cx="4495990" cy="706674"/>
      </dsp:txXfrm>
    </dsp:sp>
    <dsp:sp modelId="{D9F67AD4-8CE9-45D7-B32F-10F6D8B61D11}">
      <dsp:nvSpPr>
        <dsp:cNvPr id="0" name=""/>
        <dsp:cNvSpPr/>
      </dsp:nvSpPr>
      <dsp:spPr>
        <a:xfrm>
          <a:off x="0" y="1677115"/>
          <a:ext cx="5139558"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673CE-0F7C-4878-B1EB-B6E65AA2223E}">
      <dsp:nvSpPr>
        <dsp:cNvPr id="0" name=""/>
        <dsp:cNvSpPr/>
      </dsp:nvSpPr>
      <dsp:spPr>
        <a:xfrm>
          <a:off x="256977" y="1204011"/>
          <a:ext cx="4574211" cy="78306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984" tIns="0" rIns="135984" bIns="0" numCol="1" spcCol="1270" anchor="ctr" anchorCtr="0">
          <a:noAutofit/>
        </a:bodyPr>
        <a:lstStyle/>
        <a:p>
          <a:pPr lvl="0" algn="l" defTabSz="1066800">
            <a:lnSpc>
              <a:spcPct val="90000"/>
            </a:lnSpc>
            <a:spcBef>
              <a:spcPct val="0"/>
            </a:spcBef>
            <a:spcAft>
              <a:spcPct val="35000"/>
            </a:spcAft>
          </a:pPr>
          <a:r>
            <a:rPr lang="en-US" sz="2400" b="1" kern="1200" dirty="0" smtClean="0"/>
            <a:t>Technological Hazards</a:t>
          </a:r>
          <a:endParaRPr lang="en-US" sz="2400" b="1" kern="1200" dirty="0"/>
        </a:p>
      </dsp:txBody>
      <dsp:txXfrm>
        <a:off x="295203" y="1242237"/>
        <a:ext cx="4497759" cy="706612"/>
      </dsp:txXfrm>
    </dsp:sp>
    <dsp:sp modelId="{AC3FC88C-0E0F-4264-8B1F-8AE0848EA367}">
      <dsp:nvSpPr>
        <dsp:cNvPr id="0" name=""/>
        <dsp:cNvSpPr/>
      </dsp:nvSpPr>
      <dsp:spPr>
        <a:xfrm>
          <a:off x="0" y="2792819"/>
          <a:ext cx="5139558" cy="52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E050B5-F11C-4B92-9C5C-8A0BD74D98D8}">
      <dsp:nvSpPr>
        <dsp:cNvPr id="0" name=""/>
        <dsp:cNvSpPr/>
      </dsp:nvSpPr>
      <dsp:spPr>
        <a:xfrm>
          <a:off x="256977" y="2319715"/>
          <a:ext cx="4574211" cy="78306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984" tIns="0" rIns="135984" bIns="0" numCol="1" spcCol="1270" anchor="ctr" anchorCtr="0">
          <a:noAutofit/>
        </a:bodyPr>
        <a:lstStyle/>
        <a:p>
          <a:pPr lvl="0" algn="l" defTabSz="1066800">
            <a:lnSpc>
              <a:spcPct val="90000"/>
            </a:lnSpc>
            <a:spcBef>
              <a:spcPct val="0"/>
            </a:spcBef>
            <a:spcAft>
              <a:spcPct val="35000"/>
            </a:spcAft>
          </a:pPr>
          <a:r>
            <a:rPr lang="en-US" sz="2400" b="1" kern="1200" smtClean="0"/>
            <a:t>Biological Hazards</a:t>
          </a:r>
          <a:endParaRPr lang="en-US" sz="2400" b="1" kern="1200" dirty="0"/>
        </a:p>
      </dsp:txBody>
      <dsp:txXfrm>
        <a:off x="295203" y="2357941"/>
        <a:ext cx="4497759" cy="706612"/>
      </dsp:txXfrm>
    </dsp:sp>
    <dsp:sp modelId="{54786257-9E10-4680-B3B2-FD4E21E57F90}">
      <dsp:nvSpPr>
        <dsp:cNvPr id="0" name=""/>
        <dsp:cNvSpPr/>
      </dsp:nvSpPr>
      <dsp:spPr>
        <a:xfrm>
          <a:off x="0" y="3908524"/>
          <a:ext cx="5139558"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AFB50-3634-4EE4-8030-3E50FA7E04CE}">
      <dsp:nvSpPr>
        <dsp:cNvPr id="0" name=""/>
        <dsp:cNvSpPr/>
      </dsp:nvSpPr>
      <dsp:spPr>
        <a:xfrm>
          <a:off x="256977" y="3435419"/>
          <a:ext cx="4574211" cy="78306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984" tIns="0" rIns="135984" bIns="0" numCol="1" spcCol="1270" anchor="ctr" anchorCtr="0">
          <a:noAutofit/>
        </a:bodyPr>
        <a:lstStyle/>
        <a:p>
          <a:pPr lvl="0" algn="l" defTabSz="1066800">
            <a:lnSpc>
              <a:spcPct val="90000"/>
            </a:lnSpc>
            <a:spcBef>
              <a:spcPct val="0"/>
            </a:spcBef>
            <a:spcAft>
              <a:spcPct val="35000"/>
            </a:spcAft>
          </a:pPr>
          <a:r>
            <a:rPr lang="en-US" sz="2400" b="1" kern="1200" dirty="0" smtClean="0"/>
            <a:t>Adversarial, Incidental, and Human-Caused Threats</a:t>
          </a:r>
          <a:endParaRPr lang="en-US" sz="2400" b="1" kern="1200" dirty="0"/>
        </a:p>
      </dsp:txBody>
      <dsp:txXfrm>
        <a:off x="295203" y="3473645"/>
        <a:ext cx="4497759" cy="706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5649D-4FFD-4A7A-B4FF-7BD17AEEA1F2}">
      <dsp:nvSpPr>
        <dsp:cNvPr id="0" name=""/>
        <dsp:cNvSpPr/>
      </dsp:nvSpPr>
      <dsp:spPr>
        <a:xfrm>
          <a:off x="0" y="123933"/>
          <a:ext cx="3443790" cy="1167579"/>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 </a:t>
          </a:r>
          <a:endParaRPr lang="en-US" sz="5400" kern="1200" dirty="0"/>
        </a:p>
      </dsp:txBody>
      <dsp:txXfrm>
        <a:off x="0" y="123933"/>
        <a:ext cx="3443790" cy="1167579"/>
      </dsp:txXfrm>
    </dsp:sp>
    <dsp:sp modelId="{4F5F2625-5B58-48D1-A9B2-C7F702598CC1}">
      <dsp:nvSpPr>
        <dsp:cNvPr id="0" name=""/>
        <dsp:cNvSpPr/>
      </dsp:nvSpPr>
      <dsp:spPr>
        <a:xfrm>
          <a:off x="0" y="1335116"/>
          <a:ext cx="4804559" cy="1540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bg1"/>
              </a:solidFill>
            </a:rPr>
            <a:t>http://rems.ed.gov </a:t>
          </a:r>
          <a:endParaRPr lang="en-US" sz="4000" kern="1200" dirty="0">
            <a:solidFill>
              <a:schemeClr val="bg1"/>
            </a:solidFill>
          </a:endParaRPr>
        </a:p>
      </dsp:txBody>
      <dsp:txXfrm>
        <a:off x="45111" y="1380227"/>
        <a:ext cx="4714337" cy="1449978"/>
      </dsp:txXfrm>
    </dsp:sp>
    <dsp:sp modelId="{3159B306-E9E6-4F25-8B4D-EBAE4D3CD632}">
      <dsp:nvSpPr>
        <dsp:cNvPr id="0" name=""/>
        <dsp:cNvSpPr/>
      </dsp:nvSpPr>
      <dsp:spPr>
        <a:xfrm>
          <a:off x="844" y="2989839"/>
          <a:ext cx="2352869" cy="1540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b="1" kern="1200" dirty="0" smtClean="0">
              <a:hlinkClick xmlns:r="http://schemas.openxmlformats.org/officeDocument/2006/relationships" r:id="rId2"/>
            </a:rPr>
            <a:t>Join our Community of Practice!</a:t>
          </a:r>
          <a:endParaRPr lang="en-US" sz="2800" b="1" kern="1200" dirty="0"/>
        </a:p>
      </dsp:txBody>
      <dsp:txXfrm>
        <a:off x="45955" y="3034950"/>
        <a:ext cx="2262647" cy="1449978"/>
      </dsp:txXfrm>
    </dsp:sp>
    <dsp:sp modelId="{42A3D791-12CF-4DAF-AA2F-04180AD1DA23}">
      <dsp:nvSpPr>
        <dsp:cNvPr id="0" name=""/>
        <dsp:cNvSpPr/>
      </dsp:nvSpPr>
      <dsp:spPr>
        <a:xfrm>
          <a:off x="2495120" y="2991882"/>
          <a:ext cx="2352869" cy="1540200"/>
        </a:xfrm>
        <a:prstGeom prst="roundRect">
          <a:avLst>
            <a:gd name="adj" fmla="val 10000"/>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hlinkClick xmlns:r="http://schemas.openxmlformats.org/officeDocument/2006/relationships" r:id="rId3"/>
            </a:rPr>
            <a:t>Access Virtual Trainings</a:t>
          </a:r>
          <a:endParaRPr lang="en-US" sz="2800" b="1" kern="1200" dirty="0" smtClean="0"/>
        </a:p>
      </dsp:txBody>
      <dsp:txXfrm>
        <a:off x="2540231" y="3036993"/>
        <a:ext cx="2262647" cy="1449978"/>
      </dsp:txXfrm>
    </dsp:sp>
    <dsp:sp modelId="{89D74893-BC86-4167-9411-5F74F3D03270}">
      <dsp:nvSpPr>
        <dsp:cNvPr id="0" name=""/>
        <dsp:cNvSpPr/>
      </dsp:nvSpPr>
      <dsp:spPr>
        <a:xfrm>
          <a:off x="4907447" y="1342058"/>
          <a:ext cx="2352869" cy="1540200"/>
        </a:xfrm>
        <a:prstGeom prst="roundRect">
          <a:avLst>
            <a:gd name="adj" fmla="val 10000"/>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solidFill>
                <a:schemeClr val="tx1"/>
              </a:solidFill>
              <a:hlinkClick xmlns:r="http://schemas.openxmlformats.org/officeDocument/2006/relationships" r:id="rId4"/>
            </a:rPr>
            <a:t>Get the </a:t>
          </a:r>
          <a:r>
            <a:rPr lang="en-US" sz="3400" b="1" i="1" kern="1200" dirty="0" smtClean="0">
              <a:solidFill>
                <a:schemeClr val="tx1"/>
              </a:solidFill>
              <a:hlinkClick xmlns:r="http://schemas.openxmlformats.org/officeDocument/2006/relationships" r:id="rId4"/>
            </a:rPr>
            <a:t>Guide</a:t>
          </a:r>
          <a:endParaRPr lang="en-US" sz="3400" b="1" i="1" kern="1200" dirty="0">
            <a:solidFill>
              <a:schemeClr val="tx1"/>
            </a:solidFill>
          </a:endParaRPr>
        </a:p>
      </dsp:txBody>
      <dsp:txXfrm>
        <a:off x="4952558" y="1387169"/>
        <a:ext cx="2262647" cy="1449978"/>
      </dsp:txXfrm>
    </dsp:sp>
    <dsp:sp modelId="{D5EF7F5A-4DE4-400A-A6CF-93C9A9F2E32A}">
      <dsp:nvSpPr>
        <dsp:cNvPr id="0" name=""/>
        <dsp:cNvSpPr/>
      </dsp:nvSpPr>
      <dsp:spPr>
        <a:xfrm>
          <a:off x="4935775" y="2991882"/>
          <a:ext cx="2352869" cy="1540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en-US" sz="2800" b="1" kern="1200" dirty="0" smtClean="0">
              <a:hlinkClick xmlns:r="http://schemas.openxmlformats.org/officeDocument/2006/relationships" r:id=""/>
            </a:rPr>
            <a:t>Request an </a:t>
          </a:r>
        </a:p>
        <a:p>
          <a:pPr lvl="0" algn="ctr" defTabSz="1244600">
            <a:lnSpc>
              <a:spcPct val="90000"/>
            </a:lnSpc>
            <a:spcBef>
              <a:spcPct val="0"/>
            </a:spcBef>
            <a:spcAft>
              <a:spcPts val="0"/>
            </a:spcAft>
          </a:pPr>
          <a:r>
            <a:rPr lang="en-US" sz="2800" b="1" kern="1200" dirty="0" smtClean="0">
              <a:hlinkClick xmlns:r="http://schemas.openxmlformats.org/officeDocument/2006/relationships" r:id=""/>
            </a:rPr>
            <a:t>On-site </a:t>
          </a:r>
        </a:p>
        <a:p>
          <a:pPr lvl="0" algn="ctr" defTabSz="1244600">
            <a:lnSpc>
              <a:spcPct val="90000"/>
            </a:lnSpc>
            <a:spcBef>
              <a:spcPct val="0"/>
            </a:spcBef>
            <a:spcAft>
              <a:spcPts val="0"/>
            </a:spcAft>
          </a:pPr>
          <a:r>
            <a:rPr lang="en-US" sz="2800" b="1" kern="1200" dirty="0" smtClean="0">
              <a:hlinkClick xmlns:r="http://schemas.openxmlformats.org/officeDocument/2006/relationships" r:id=""/>
            </a:rPr>
            <a:t>Training </a:t>
          </a:r>
          <a:endParaRPr lang="en-US" sz="2800" b="1" kern="1200" dirty="0"/>
        </a:p>
      </dsp:txBody>
      <dsp:txXfrm>
        <a:off x="4980886" y="3036993"/>
        <a:ext cx="2262647" cy="14499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638582-1E19-1C42-A714-0567FF34DD8E}" type="datetimeFigureOut">
              <a:rPr lang="en-US" smtClean="0"/>
              <a:pPr/>
              <a:t>7/18/17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F5758B-EBA5-BD40-A221-975434B1B8E7}" type="slidenum">
              <a:rPr lang="en-US" smtClean="0"/>
              <a:pPr/>
              <a:t>‹#›</a:t>
            </a:fld>
            <a:endParaRPr lang="en-US" dirty="0"/>
          </a:p>
        </p:txBody>
      </p:sp>
    </p:spTree>
    <p:extLst>
      <p:ext uri="{BB962C8B-B14F-4D97-AF65-F5344CB8AC3E}">
        <p14:creationId xmlns:p14="http://schemas.microsoft.com/office/powerpoint/2010/main" val="533581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6249A-1D28-624E-BAD9-847B30673860}" type="datetimeFigureOut">
              <a:rPr lang="en-US" smtClean="0"/>
              <a:pPr/>
              <a:t>7/18/17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500F8-35F4-2241-B950-C32666226879}" type="slidenum">
              <a:rPr lang="en-US" smtClean="0"/>
              <a:pPr/>
              <a:t>‹#›</a:t>
            </a:fld>
            <a:endParaRPr lang="en-US" dirty="0"/>
          </a:p>
        </p:txBody>
      </p:sp>
    </p:spTree>
    <p:extLst>
      <p:ext uri="{BB962C8B-B14F-4D97-AF65-F5344CB8AC3E}">
        <p14:creationId xmlns:p14="http://schemas.microsoft.com/office/powerpoint/2010/main" val="3646545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a:t>
            </a:fld>
            <a:endParaRPr lang="en-US" dirty="0"/>
          </a:p>
        </p:txBody>
      </p:sp>
    </p:spTree>
    <p:extLst>
      <p:ext uri="{BB962C8B-B14F-4D97-AF65-F5344CB8AC3E}">
        <p14:creationId xmlns:p14="http://schemas.microsoft.com/office/powerpoint/2010/main" val="312304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rPr>
              <a:t>Description: </a:t>
            </a:r>
            <a:r>
              <a:rPr lang="en-US" altLang="en-US" dirty="0" smtClean="0">
                <a:solidFill>
                  <a:srgbClr val="000000"/>
                </a:solidFill>
              </a:rPr>
              <a:t>In schools with positive climates, students are more likely to feel connected to adults and their peers. This fosters a nurturing environment where students are more likely to succeed, feel safe, and report threats. For example, this assessment may reveal a high number of bullying incidents, indicating a need to implement an anti-bullying program. If a student survey is used to assess culture and climate, student privacy must be protected. A range of school personnel can assist in the assessment of culture and school climate, including school counselors and mental health staff. </a:t>
            </a:r>
          </a:p>
          <a:p>
            <a:endParaRPr lang="en-US" altLang="en-US" dirty="0" smtClean="0">
              <a:solidFill>
                <a:srgbClr val="000000"/>
              </a:solidFill>
            </a:endParaRPr>
          </a:p>
          <a:p>
            <a:r>
              <a:rPr lang="en-US" altLang="en-US" dirty="0" smtClean="0"/>
              <a:t>Assessments can provide schools with the data support needed to:</a:t>
            </a:r>
          </a:p>
          <a:p>
            <a:pPr marL="285168" indent="-171101">
              <a:buFont typeface="Arial" pitchFamily="34" charset="0"/>
              <a:buChar char="•"/>
            </a:pPr>
            <a:r>
              <a:rPr lang="en-US" altLang="en-US" dirty="0" smtClean="0"/>
              <a:t>Help schools identify key issues in need of attention.</a:t>
            </a:r>
          </a:p>
          <a:p>
            <a:pPr marL="285168" indent="-171101">
              <a:buFont typeface="Arial" pitchFamily="34" charset="0"/>
              <a:buChar char="•"/>
            </a:pPr>
            <a:r>
              <a:rPr lang="en-US" altLang="en-US" dirty="0" smtClean="0"/>
              <a:t>Assist schools in identifying threats to school safety.</a:t>
            </a:r>
          </a:p>
          <a:p>
            <a:pPr marL="285168" indent="-171101">
              <a:buFont typeface="Arial" pitchFamily="34" charset="0"/>
              <a:buChar char="•"/>
            </a:pPr>
            <a:r>
              <a:rPr lang="en-US" altLang="en-US" dirty="0" smtClean="0"/>
              <a:t>Pursue comprehensive approaches to improving school climate.</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10</a:t>
            </a:fld>
            <a:endParaRPr lang="en-US" dirty="0"/>
          </a:p>
        </p:txBody>
      </p:sp>
    </p:spTree>
    <p:extLst>
      <p:ext uri="{BB962C8B-B14F-4D97-AF65-F5344CB8AC3E}">
        <p14:creationId xmlns:p14="http://schemas.microsoft.com/office/powerpoint/2010/main" val="349735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Threats</a:t>
            </a:r>
            <a:r>
              <a:rPr lang="en-US" dirty="0" smtClean="0"/>
              <a:t>: How to respond to threats identified by the behavioral threat assessment team (TAT). What happens if the TAT identifies a student, through their comprehensive assessment approach, that might be a threat to the school? Who is notified? What actions are taken? How is this communicated to the school community to quell potential rumors or fears?</a:t>
            </a:r>
          </a:p>
          <a:p>
            <a:pPr>
              <a:defRPr/>
            </a:pPr>
            <a:endParaRPr lang="en-US" dirty="0" smtClean="0"/>
          </a:p>
          <a:p>
            <a:pPr>
              <a:defRPr/>
            </a:pPr>
            <a:r>
              <a:rPr lang="en-US" b="1" dirty="0" smtClean="0">
                <a:solidFill>
                  <a:srgbClr val="000000"/>
                </a:solidFill>
              </a:rPr>
              <a:t>Description: </a:t>
            </a:r>
            <a:r>
              <a:rPr lang="en-US" dirty="0" smtClean="0">
                <a:solidFill>
                  <a:srgbClr val="000000"/>
                </a:solidFill>
              </a:rPr>
              <a:t>These assessments must be based on fact; must comply with applicable privacy, civil rights, and other applicable laws; and are often conducted by multidisciplinary threat assessment teams. While a planning team may include the creation of a TAT in its plan, the assessment team is a separate entity from the planning team and meets on its own regular schedule. </a:t>
            </a:r>
          </a:p>
          <a:p>
            <a:pPr>
              <a:defRPr/>
            </a:pPr>
            <a:endParaRPr lang="en-US" dirty="0" smtClean="0">
              <a:solidFill>
                <a:srgbClr val="000000"/>
              </a:solidFill>
            </a:endParaRPr>
          </a:p>
          <a:p>
            <a:pPr defTabSz="923035" fontAlgn="base">
              <a:spcBef>
                <a:spcPct val="0"/>
              </a:spcBef>
              <a:spcAft>
                <a:spcPct val="0"/>
              </a:spcAft>
              <a:defRPr/>
            </a:pPr>
            <a:r>
              <a:rPr lang="en-US" altLang="en-US" dirty="0" smtClean="0">
                <a:solidFill>
                  <a:srgbClr val="000000"/>
                </a:solidFill>
                <a:ea typeface="ＭＳ Ｐゴシック" pitchFamily="34" charset="-128"/>
              </a:rPr>
              <a:t>Again, emphasize that </a:t>
            </a:r>
            <a:r>
              <a:rPr lang="en-US" altLang="en-US" dirty="0" smtClean="0">
                <a:solidFill>
                  <a:prstClr val="black"/>
                </a:solidFill>
                <a:ea typeface="ＭＳ Ｐゴシック" pitchFamily="34" charset="-128"/>
              </a:rPr>
              <a:t>while those working on EOP and TAT need to be connected, information (at least much of it) can not be shared with the EOP team; some of it for legal reasons and some for practical reasons. </a:t>
            </a:r>
            <a:endParaRPr lang="en-US" altLang="en-US" dirty="0" smtClean="0">
              <a:solidFill>
                <a:srgbClr val="000000"/>
              </a:solidFill>
              <a:ea typeface="ＭＳ Ｐゴシック" pitchFamily="34" charset="-128"/>
            </a:endParaRPr>
          </a:p>
          <a:p>
            <a:pPr>
              <a:defRPr/>
            </a:pPr>
            <a:endParaRPr lang="en-US" dirty="0" smtClean="0"/>
          </a:p>
          <a:p>
            <a:pPr marL="171161" indent="-171161">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11</a:t>
            </a:fld>
            <a:endParaRPr lang="en-US" dirty="0"/>
          </a:p>
        </p:txBody>
      </p:sp>
    </p:spTree>
    <p:extLst>
      <p:ext uri="{BB962C8B-B14F-4D97-AF65-F5344CB8AC3E}">
        <p14:creationId xmlns:p14="http://schemas.microsoft.com/office/powerpoint/2010/main" val="319953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smtClean="0"/>
              <a:t>One of the most useful tools a school can develop to identify, evaluate, and address these troubling signs is a multidisciplinary school Threat Assessment Team (TAT). </a:t>
            </a:r>
          </a:p>
          <a:p>
            <a:pPr>
              <a:spcBef>
                <a:spcPct val="0"/>
              </a:spcBef>
            </a:pPr>
            <a:endParaRPr lang="en-US" altLang="en-US" b="1" dirty="0" smtClean="0"/>
          </a:p>
          <a:p>
            <a:pPr>
              <a:spcBef>
                <a:spcPct val="0"/>
              </a:spcBef>
            </a:pPr>
            <a:r>
              <a:rPr lang="en-US" altLang="en-US" dirty="0" smtClean="0"/>
              <a:t>In 2002, the Safe School Initiative (SSI) was completed by ED and the U.S. Secret Service, examining 41 K-12 student attackers involving 37 incidents in the United States from 1973 through May 2000. These research results, though focused on targeted school violence and not on </a:t>
            </a:r>
            <a:r>
              <a:rPr lang="en-US" altLang="en-US" i="1" dirty="0" smtClean="0"/>
              <a:t>active shooter situations</a:t>
            </a:r>
            <a:r>
              <a:rPr lang="en-US" altLang="en-US" dirty="0" smtClean="0"/>
              <a:t>, remain highly useful as a guide for law enforcement officials, educators, and mental health practitioners. </a:t>
            </a:r>
          </a:p>
          <a:p>
            <a:pPr>
              <a:spcBef>
                <a:spcPct val="0"/>
              </a:spcBef>
            </a:pPr>
            <a:endParaRPr lang="en-US" altLang="en-US" dirty="0" smtClean="0"/>
          </a:p>
          <a:p>
            <a:pPr>
              <a:spcBef>
                <a:spcPct val="0"/>
              </a:spcBef>
            </a:pPr>
            <a:r>
              <a:rPr lang="en-US" altLang="en-US" dirty="0" smtClean="0"/>
              <a:t>Warning Signs: </a:t>
            </a:r>
            <a:r>
              <a:rPr lang="en-US" altLang="en-US" u="sng" dirty="0" smtClean="0"/>
              <a:t>No profile exists for an </a:t>
            </a:r>
            <a:r>
              <a:rPr lang="en-US" altLang="en-US" i="1" u="sng" dirty="0" smtClean="0"/>
              <a:t>active shooter</a:t>
            </a:r>
            <a:r>
              <a:rPr lang="en-US" altLang="en-US" dirty="0" smtClean="0"/>
              <a:t>; however, research indicates there may be signs or indicators. Schools should learn the signs of a potentially volatile situation that may develop into an </a:t>
            </a:r>
            <a:r>
              <a:rPr lang="en-US" altLang="en-US" i="1" dirty="0" smtClean="0"/>
              <a:t>active shooter situation </a:t>
            </a:r>
            <a:r>
              <a:rPr lang="en-US" altLang="en-US" dirty="0" smtClean="0"/>
              <a:t>and proactively seek ways to prevent an incident with internal resources or additional external assistance. </a:t>
            </a:r>
          </a:p>
          <a:p>
            <a:pPr>
              <a:spcBef>
                <a:spcPct val="0"/>
              </a:spcBef>
            </a:pPr>
            <a:endParaRPr lang="en-US" altLang="en-US" dirty="0" smtClean="0"/>
          </a:p>
          <a:p>
            <a:pPr>
              <a:spcBef>
                <a:spcPct val="0"/>
              </a:spcBef>
              <a:buFont typeface="Wingdings" pitchFamily="2" charset="2"/>
              <a:buNone/>
            </a:pPr>
            <a:r>
              <a:rPr lang="en-US" altLang="en-US" dirty="0" smtClean="0"/>
              <a:t>Research shows that perpetrators of targeted acts of violence engage in both covert and overt behaviors preceding their attacks. They consider, plan, prepare, share, and, in some cases, move on to action.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12</a:t>
            </a:fld>
            <a:endParaRPr lang="en-US" dirty="0"/>
          </a:p>
        </p:txBody>
      </p:sp>
    </p:spTree>
    <p:extLst>
      <p:ext uri="{BB962C8B-B14F-4D97-AF65-F5344CB8AC3E}">
        <p14:creationId xmlns:p14="http://schemas.microsoft.com/office/powerpoint/2010/main" val="92854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rPr>
              <a:t>Description: </a:t>
            </a:r>
            <a:r>
              <a:rPr lang="en-US" altLang="en-US" dirty="0" smtClean="0">
                <a:solidFill>
                  <a:srgbClr val="000000"/>
                </a:solidFill>
              </a:rPr>
              <a:t>The planning team needs to know what resources will be at their disposal. This assessment is used to identify people in the building with applicable skills (e.g., first aid certification, search and rescue training, counseling and mental health expertise, ability to assist individuals with disabilities and others with access and functional needs). Equipment and supplies should also be inventoried. The inventory should include an evaluation of equipment and supplies uniquely for individuals with disabilities, such as evacuation chairs, the availability of sign language interpreters and technology used for effective communication, accessible transportation, and consumable medical supplies and durable medical equipment that may be necessary during a shelter-in-place or evacuation. </a:t>
            </a:r>
            <a:endParaRPr lang="en-US" altLang="en-US" dirty="0" smtClean="0"/>
          </a:p>
          <a:p>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13</a:t>
            </a:fld>
            <a:endParaRPr lang="en-US" dirty="0"/>
          </a:p>
        </p:txBody>
      </p:sp>
    </p:spTree>
    <p:extLst>
      <p:ext uri="{BB962C8B-B14F-4D97-AF65-F5344CB8AC3E}">
        <p14:creationId xmlns:p14="http://schemas.microsoft.com/office/powerpoint/2010/main" val="170370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Bullet 1: After conducting these assessments, the planning team should consolidate all of the information it has obtained into a format that is usable for comparing the risks posed by the identified threats and hazards. </a:t>
            </a:r>
          </a:p>
          <a:p>
            <a:pPr defTabSz="924916"/>
            <a:endParaRPr lang="en-US" sz="1200" dirty="0" smtClean="0"/>
          </a:p>
          <a:p>
            <a:pPr defTabSz="924916"/>
            <a:r>
              <a:rPr lang="en-US" sz="1200" b="1" dirty="0" smtClean="0"/>
              <a:t>Probability or frequency of occurrence: </a:t>
            </a:r>
            <a:r>
              <a:rPr lang="en-US" sz="1200" dirty="0" smtClean="0"/>
              <a:t>(i.e., how often a threat or hazard may occur) </a:t>
            </a:r>
          </a:p>
          <a:p>
            <a:pPr defTabSz="924916"/>
            <a:r>
              <a:rPr lang="en-US" sz="1200" b="1" dirty="0" smtClean="0"/>
              <a:t>Magnitude:</a:t>
            </a:r>
            <a:r>
              <a:rPr lang="en-US" sz="1200" dirty="0" smtClean="0"/>
              <a:t> (i.e., the extent of expected damage)</a:t>
            </a:r>
          </a:p>
          <a:p>
            <a:pPr defTabSz="924916"/>
            <a:r>
              <a:rPr lang="en-US" sz="1200" b="1" dirty="0" smtClean="0"/>
              <a:t>Duration:</a:t>
            </a:r>
            <a:r>
              <a:rPr lang="en-US" sz="1200" dirty="0" smtClean="0"/>
              <a:t> (i.e., for how long the hazard or threat will be occurring)</a:t>
            </a:r>
          </a:p>
          <a:p>
            <a:endParaRPr lang="en-US" b="1" dirty="0" smtClean="0"/>
          </a:p>
          <a:p>
            <a:pPr defTabSz="924916"/>
            <a:r>
              <a:rPr lang="en-US" b="1" dirty="0" smtClean="0"/>
              <a:t>Prioritize Threats and Hazards: </a:t>
            </a:r>
            <a:r>
              <a:rPr lang="en-US" dirty="0" smtClean="0"/>
              <a:t>This will allow the team to decide which threats or hazards it will directly address in the plan.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14</a:t>
            </a:fld>
            <a:endParaRPr lang="en-US" dirty="0"/>
          </a:p>
        </p:txBody>
      </p:sp>
    </p:spTree>
    <p:extLst>
      <p:ext uri="{BB962C8B-B14F-4D97-AF65-F5344CB8AC3E}">
        <p14:creationId xmlns:p14="http://schemas.microsoft.com/office/powerpoint/2010/main" val="239290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15</a:t>
            </a:fld>
            <a:endParaRPr lang="en-US" dirty="0"/>
          </a:p>
        </p:txBody>
      </p:sp>
    </p:spTree>
    <p:extLst>
      <p:ext uri="{BB962C8B-B14F-4D97-AF65-F5344CB8AC3E}">
        <p14:creationId xmlns:p14="http://schemas.microsoft.com/office/powerpoint/2010/main" val="14406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schemeClr val="tx1"/>
                </a:solidFill>
              </a:rPr>
              <a:t>Goals</a:t>
            </a:r>
            <a:r>
              <a:rPr lang="en-US" sz="2000" b="0" i="1" dirty="0" smtClean="0">
                <a:solidFill>
                  <a:schemeClr val="tx1"/>
                </a:solidFill>
              </a:rPr>
              <a:t> </a:t>
            </a:r>
            <a:r>
              <a:rPr lang="en-US" sz="2000" b="0" dirty="0" smtClean="0">
                <a:solidFill>
                  <a:schemeClr val="tx1"/>
                </a:solidFill>
              </a:rPr>
              <a:t>are broad, general statements that indicate the desired outcome in response to a threat or hazard.</a:t>
            </a:r>
          </a:p>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t>Objectives</a:t>
            </a:r>
            <a:r>
              <a:rPr lang="en-US" sz="2000" b="0" dirty="0" smtClean="0"/>
              <a:t> are specific, measurable actions to achieve the goals.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16</a:t>
            </a:fld>
            <a:endParaRPr lang="en-US" dirty="0"/>
          </a:p>
        </p:txBody>
      </p:sp>
    </p:spTree>
    <p:extLst>
      <p:ext uri="{BB962C8B-B14F-4D97-AF65-F5344CB8AC3E}">
        <p14:creationId xmlns:p14="http://schemas.microsoft.com/office/powerpoint/2010/main" val="2453186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examples of goals and objectives developed to address the threat or hazard of fire.</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17</a:t>
            </a:fld>
            <a:endParaRPr lang="en-US" dirty="0"/>
          </a:p>
        </p:txBody>
      </p:sp>
    </p:spTree>
    <p:extLst>
      <p:ext uri="{BB962C8B-B14F-4D97-AF65-F5344CB8AC3E}">
        <p14:creationId xmlns:p14="http://schemas.microsoft.com/office/powerpoint/2010/main" val="401322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In Step 4, the planning team develops courses of action for accomplishing each of the objectives identified in Step 3. Courses of action address the what, who, when, where, why, and how for each threat, hazard, and function. The planning team should examine each course of action to determine whether it is feasible and whether the stakeholders necessary to implement it find it acceptable. </a:t>
            </a:r>
          </a:p>
          <a:p>
            <a:pPr defTabSz="924916"/>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19</a:t>
            </a:fld>
            <a:endParaRPr lang="en-US" dirty="0"/>
          </a:p>
        </p:txBody>
      </p:sp>
    </p:spTree>
    <p:extLst>
      <p:ext uri="{BB962C8B-B14F-4D97-AF65-F5344CB8AC3E}">
        <p14:creationId xmlns:p14="http://schemas.microsoft.com/office/powerpoint/2010/main" val="1428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Select</a:t>
            </a:r>
            <a:r>
              <a:rPr lang="en-US" sz="1200" b="1" baseline="0" dirty="0" smtClean="0"/>
              <a:t> Courses of Action: </a:t>
            </a:r>
            <a:r>
              <a:rPr lang="en-US" sz="1200" dirty="0" smtClean="0"/>
              <a:t>Plans often include multiple courses of action for a given scenario to reflect the different ways it could unfold.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After completing Step 4, the planning team will have identified goals, objectives, and courses of action for before, during, and after threats and hazards, as well as functions.</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20</a:t>
            </a:fld>
            <a:endParaRPr lang="en-US" dirty="0"/>
          </a:p>
        </p:txBody>
      </p:sp>
    </p:spTree>
    <p:extLst>
      <p:ext uri="{BB962C8B-B14F-4D97-AF65-F5344CB8AC3E}">
        <p14:creationId xmlns:p14="http://schemas.microsoft.com/office/powerpoint/2010/main" val="35271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dirty="0" smtClean="0"/>
              <a:t>Sub-bullet 2:</a:t>
            </a:r>
          </a:p>
          <a:p>
            <a:pPr marL="635879" lvl="1" indent="-173422">
              <a:buFont typeface="Arial" pitchFamily="34" charset="0"/>
              <a:buChar char="•"/>
            </a:pPr>
            <a:r>
              <a:rPr lang="en-US" dirty="0" smtClean="0"/>
              <a:t>Threats such as human-caused emergencies such as crime and violence; </a:t>
            </a:r>
          </a:p>
          <a:p>
            <a:pPr marL="693687" lvl="1" indent="-231229">
              <a:buFont typeface="Arial" pitchFamily="34" charset="0"/>
              <a:buChar char="•"/>
            </a:pPr>
            <a:r>
              <a:rPr lang="en-US" dirty="0" smtClean="0"/>
              <a:t>Hazards</a:t>
            </a:r>
            <a:r>
              <a:rPr lang="en-US" baseline="0" dirty="0" smtClean="0"/>
              <a:t> such as natural disasters, disease outbreaks, and accidents. 	</a:t>
            </a:r>
          </a:p>
          <a:p>
            <a:r>
              <a:rPr lang="en-US" baseline="0" dirty="0" smtClean="0"/>
              <a:t>Bullet 3:</a:t>
            </a:r>
          </a:p>
          <a:p>
            <a:r>
              <a:rPr lang="en-US" baseline="0" dirty="0" smtClean="0"/>
              <a:t>It is recommended that districts and individual schools compare existing plans and processes against the content and processes outlined in this guide. </a:t>
            </a:r>
          </a:p>
          <a:p>
            <a:pPr marL="285750" indent="-285750" eaLnBrk="1" hangingPunct="1">
              <a:spcBef>
                <a:spcPct val="0"/>
              </a:spcBef>
              <a:buFontTx/>
              <a:buChar char="•"/>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EBD706-46BD-4940-A90D-E24F61746FED}" type="slidenum">
              <a:rPr lang="en-US" altLang="en-US" smtClean="0">
                <a:latin typeface="Arial" pitchFamily="34" charset="0"/>
              </a:rPr>
              <a:pPr eaLnBrk="1" hangingPunct="1">
                <a:spcBef>
                  <a:spcPct val="0"/>
                </a:spcBef>
              </a:pPr>
              <a:t>2</a:t>
            </a:fld>
            <a:endParaRPr lang="en-US" altLang="en-US" dirty="0" smtClean="0">
              <a:latin typeface="Arial" pitchFamily="34" charset="0"/>
            </a:endParaRPr>
          </a:p>
        </p:txBody>
      </p:sp>
      <p:sp>
        <p:nvSpPr>
          <p:cNvPr id="942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A8ED83-47F5-4754-B2A1-25F6FCDF36C7}" type="datetime1">
              <a:rPr lang="en-US" altLang="en-US" smtClean="0">
                <a:latin typeface="Arial" pitchFamily="34" charset="0"/>
              </a:rPr>
              <a:pPr eaLnBrk="1" hangingPunct="1">
                <a:spcBef>
                  <a:spcPct val="0"/>
                </a:spcBef>
              </a:pPr>
              <a:t>7/18/17</a:t>
            </a:fld>
            <a:endParaRPr lang="en-US" altLang="en-US" dirty="0" smtClean="0">
              <a:latin typeface="Arial" pitchFamily="34" charset="0"/>
            </a:endParaRPr>
          </a:p>
        </p:txBody>
      </p:sp>
      <p:sp>
        <p:nvSpPr>
          <p:cNvPr id="94214"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smtClean="0">
                <a:latin typeface="Arial" pitchFamily="34" charset="0"/>
              </a:rPr>
              <a:t>Food Defense - Revised Version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Step 5, the planning team develops a draft of the school EOP using the courses of action developed in Step 4. In addition, the team reviews the plan, obtains official approval, and shares the plan with community partners such as first responders, local emergency management officials, staff, and stakeholders.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Format the Plan</a:t>
            </a:r>
            <a:r>
              <a:rPr lang="en-US" sz="1200" b="1" baseline="0" dirty="0" smtClean="0"/>
              <a:t>: </a:t>
            </a:r>
            <a:r>
              <a:rPr lang="en-US" sz="1200" dirty="0" smtClean="0"/>
              <a:t>This may include using plain language and providing pictures and/or visual cues for key action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guide presents a traditional format that can be tailored to meet individual school needs. This format has three major sections: the Basic Plan, Functional Annexes, and Threat- and Hazard-Specific Annexes.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Write the Plan: </a:t>
            </a:r>
            <a:r>
              <a:rPr lang="en-US" sz="1200" dirty="0" smtClean="0"/>
              <a:t>The planning team circulates a draft to obtain the comments of stakeholders that have responsibilities for implementing the plan.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Review the Plan</a:t>
            </a:r>
            <a:r>
              <a:rPr lang="en-US" sz="1200" b="1" baseline="0" dirty="0" smtClean="0"/>
              <a:t>: </a:t>
            </a:r>
            <a:r>
              <a:rPr lang="en-US" sz="1200" dirty="0" smtClean="0"/>
              <a:t>Commonly used criteria can help determine the effectiveness and efficiency of the plan.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t>Approve and Share the Plan: </a:t>
            </a:r>
            <a:r>
              <a:rPr lang="en-US" sz="1200" dirty="0" smtClean="0"/>
              <a:t>Schools should be careful to protect the plan from those who are not authorized to have it and should consider how they will secure documents shared electronically.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After completing Step 5, the planning team will have a final school EOP.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21</a:t>
            </a:fld>
            <a:endParaRPr lang="en-US" dirty="0"/>
          </a:p>
        </p:txBody>
      </p:sp>
    </p:spTree>
    <p:extLst>
      <p:ext uri="{BB962C8B-B14F-4D97-AF65-F5344CB8AC3E}">
        <p14:creationId xmlns:p14="http://schemas.microsoft.com/office/powerpoint/2010/main" val="2955571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At</a:t>
            </a:r>
            <a:r>
              <a:rPr lang="en-US" baseline="0" dirty="0" smtClean="0"/>
              <a:t> the beginning of the presentation, we introduced the traditional format of an emergency operations plan </a:t>
            </a:r>
            <a:r>
              <a:rPr lang="en-US" dirty="0" smtClean="0"/>
              <a:t>that can be tailored to meet individual school needs. Let’s once again</a:t>
            </a:r>
            <a:r>
              <a:rPr lang="en-US" baseline="0" dirty="0" smtClean="0"/>
              <a:t> consider the format:</a:t>
            </a:r>
            <a:endParaRPr lang="en-US" dirty="0" smtClean="0"/>
          </a:p>
          <a:p>
            <a:pPr>
              <a:defRPr/>
            </a:pPr>
            <a:endParaRPr lang="en-US" dirty="0" smtClean="0"/>
          </a:p>
          <a:p>
            <a:pPr marL="230731" indent="-230731">
              <a:spcBef>
                <a:spcPct val="0"/>
              </a:spcBef>
              <a:buFont typeface="+mj-lt"/>
              <a:buAutoNum type="arabicPeriod"/>
              <a:defRPr/>
            </a:pPr>
            <a:r>
              <a:rPr lang="en-US" dirty="0" smtClean="0"/>
              <a:t>The </a:t>
            </a:r>
            <a:r>
              <a:rPr lang="en-US" b="1" i="1" dirty="0" smtClean="0"/>
              <a:t>Basic Plan </a:t>
            </a:r>
            <a:r>
              <a:rPr lang="en-US" dirty="0" smtClean="0"/>
              <a:t>section of the school EOP provides an overview of the school’s approach to emergency operations. </a:t>
            </a:r>
          </a:p>
          <a:p>
            <a:pPr marL="230731" indent="-230731">
              <a:spcBef>
                <a:spcPct val="0"/>
              </a:spcBef>
              <a:buFont typeface="+mj-lt"/>
              <a:buAutoNum type="arabicPeriod"/>
              <a:defRPr/>
            </a:pPr>
            <a:r>
              <a:rPr lang="en-US" dirty="0" smtClean="0"/>
              <a:t>The </a:t>
            </a:r>
            <a:r>
              <a:rPr lang="en-US" b="1" i="1" dirty="0" smtClean="0"/>
              <a:t>Functional Annexes </a:t>
            </a:r>
            <a:r>
              <a:rPr lang="en-US" dirty="0" smtClean="0"/>
              <a:t>section details the goals, objectives, and courses of action of essential functions (e.g., evacuation, lockdown, communications, accounting for students) that apply across multiple threats or hazards. Functional annexes set forth how the school manages </a:t>
            </a:r>
            <a:r>
              <a:rPr lang="en-US" b="1" dirty="0" smtClean="0"/>
              <a:t>COMMON </a:t>
            </a:r>
            <a:r>
              <a:rPr lang="en-US" dirty="0" smtClean="0"/>
              <a:t>function before, during, and after an emergency. Functional annexes address common functions such as communication, which will take place in connection with any emergency.</a:t>
            </a:r>
          </a:p>
          <a:p>
            <a:pPr marL="230731" indent="-230731">
              <a:spcBef>
                <a:spcPct val="0"/>
              </a:spcBef>
              <a:buFont typeface="+mj-lt"/>
              <a:buAutoNum type="arabicPeriod"/>
              <a:defRPr/>
            </a:pPr>
            <a:r>
              <a:rPr lang="en-US" dirty="0" smtClean="0"/>
              <a:t>The </a:t>
            </a:r>
            <a:r>
              <a:rPr lang="en-US" b="1" i="1" dirty="0" smtClean="0"/>
              <a:t>Threat- and Hazard-Specific Annexes</a:t>
            </a:r>
            <a:r>
              <a:rPr lang="en-US" b="1" i="1" baseline="0" dirty="0" smtClean="0"/>
              <a:t> </a:t>
            </a:r>
            <a:r>
              <a:rPr lang="en-US" dirty="0" smtClean="0"/>
              <a:t>section specifies the goals, objectives, and courses of action that a school will follow before, during, and after a particular type of threat or hazard (e.g., hurricane, </a:t>
            </a:r>
            <a:r>
              <a:rPr lang="en-US" i="1" dirty="0" smtClean="0"/>
              <a:t>active shooter, fire</a:t>
            </a:r>
            <a:r>
              <a:rPr lang="en-US" dirty="0" smtClean="0"/>
              <a:t>). </a:t>
            </a:r>
          </a:p>
          <a:p>
            <a:pPr eaLnBrk="1" hangingPunct="1">
              <a:spcBef>
                <a:spcPct val="0"/>
              </a:spcBef>
              <a:defRPr/>
            </a:pPr>
            <a:endParaRPr lang="en-US" dirty="0" smtClean="0"/>
          </a:p>
          <a:p>
            <a:pPr eaLnBrk="1" hangingPunct="1">
              <a:spcBef>
                <a:spcPct val="0"/>
              </a:spcBef>
              <a:defRPr/>
            </a:pPr>
            <a:r>
              <a:rPr lang="en-US" b="1" dirty="0" smtClean="0"/>
              <a:t>Reinforce the differences between Functional Annexes and Threat and Hazard-Specific Annexes. </a:t>
            </a:r>
          </a:p>
          <a:p>
            <a:pPr eaLnBrk="1" hangingPunct="1">
              <a:spcBef>
                <a:spcPct val="0"/>
              </a:spcBef>
              <a:defRPr/>
            </a:pPr>
            <a:endParaRPr lang="en-US" dirty="0" smtClean="0"/>
          </a:p>
          <a:p>
            <a:pPr>
              <a:spcBef>
                <a:spcPct val="0"/>
              </a:spcBef>
              <a:defRPr/>
            </a:pPr>
            <a:r>
              <a:rPr lang="en-US" dirty="0" smtClean="0"/>
              <a:t>REFER to SCHOOL EOP FORMAT from page 18 of the K-12 </a:t>
            </a:r>
            <a:r>
              <a:rPr lang="en-US" i="1" dirty="0" smtClean="0"/>
              <a:t>Guide</a:t>
            </a:r>
            <a:r>
              <a:rPr lang="en-US" dirty="0" smtClean="0"/>
              <a:t>—This will be an appendix in the participant handbook.</a:t>
            </a:r>
          </a:p>
          <a:p>
            <a:pPr eaLnBrk="1" hangingPunct="1">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22</a:t>
            </a:fld>
            <a:endParaRPr lang="en-US" dirty="0"/>
          </a:p>
        </p:txBody>
      </p:sp>
    </p:spTree>
    <p:extLst>
      <p:ext uri="{BB962C8B-B14F-4D97-AF65-F5344CB8AC3E}">
        <p14:creationId xmlns:p14="http://schemas.microsoft.com/office/powerpoint/2010/main" val="322367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2918" rtl="0" eaLnBrk="1" fontAlgn="auto" latinLnBrk="0" hangingPunct="1">
              <a:lnSpc>
                <a:spcPct val="100000"/>
              </a:lnSpc>
              <a:spcBef>
                <a:spcPct val="0"/>
              </a:spcBef>
              <a:spcAft>
                <a:spcPts val="0"/>
              </a:spcAft>
              <a:buClrTx/>
              <a:buSzTx/>
              <a:buFontTx/>
              <a:buNone/>
              <a:tabLst/>
              <a:defRPr/>
            </a:pPr>
            <a:r>
              <a:rPr lang="en-US" altLang="en-US" b="1" dirty="0" smtClean="0">
                <a:solidFill>
                  <a:prstClr val="black"/>
                </a:solidFill>
                <a:ea typeface="ＭＳ Ｐゴシック" pitchFamily="34" charset="-128"/>
              </a:rPr>
              <a:t>IMPORTANT NOTE: </a:t>
            </a:r>
            <a:r>
              <a:rPr lang="en-US" altLang="en-US" dirty="0" smtClean="0">
                <a:solidFill>
                  <a:prstClr val="black"/>
                </a:solidFill>
                <a:ea typeface="ＭＳ Ｐゴシック" pitchFamily="34" charset="-128"/>
              </a:rPr>
              <a:t>Remember that planners have to be careful not to share every part of the plan. The planning team needs to determine what should and should not be shared and with whom it could/could not be shared.  </a:t>
            </a:r>
          </a:p>
          <a:p>
            <a:pPr marL="0" marR="0" indent="0" algn="l" defTabSz="922918" rtl="0" eaLnBrk="1" fontAlgn="auto" latinLnBrk="0" hangingPunct="1">
              <a:lnSpc>
                <a:spcPct val="100000"/>
              </a:lnSpc>
              <a:spcBef>
                <a:spcPct val="0"/>
              </a:spcBef>
              <a:spcAft>
                <a:spcPts val="0"/>
              </a:spcAft>
              <a:buClrTx/>
              <a:buSzTx/>
              <a:buFontTx/>
              <a:buNone/>
              <a:tabLst/>
              <a:defRPr/>
            </a:pPr>
            <a:endParaRPr lang="en-US" altLang="en-US" b="1" dirty="0" smtClean="0">
              <a:solidFill>
                <a:prstClr val="black"/>
              </a:solidFill>
              <a:ea typeface="ＭＳ Ｐゴシック" pitchFamily="34" charset="-128"/>
            </a:endParaRPr>
          </a:p>
          <a:p>
            <a:pPr marL="0" indent="0">
              <a:spcBef>
                <a:spcPts val="0"/>
              </a:spcBef>
              <a:buNone/>
              <a:defRPr/>
            </a:pPr>
            <a:r>
              <a:rPr lang="en-US" sz="1200" b="1" dirty="0" smtClean="0"/>
              <a:t>Introductory material </a:t>
            </a:r>
          </a:p>
          <a:p>
            <a:pPr>
              <a:spcBef>
                <a:spcPts val="0"/>
              </a:spcBef>
              <a:buFont typeface="Wingdings" pitchFamily="2" charset="2"/>
              <a:buChar char="§"/>
              <a:defRPr/>
            </a:pPr>
            <a:r>
              <a:rPr lang="en-US" sz="1200" dirty="0" smtClean="0"/>
              <a:t>can enhance accountability with community partners, including first responders, local emergency managers, and public and mental health officials, and make a school EOP easier to use. </a:t>
            </a:r>
          </a:p>
          <a:p>
            <a:pPr marL="0" marR="0" indent="0" algn="l" defTabSz="922918" rtl="0" eaLnBrk="1" fontAlgn="auto" latinLnBrk="0" hangingPunct="1">
              <a:lnSpc>
                <a:spcPct val="100000"/>
              </a:lnSpc>
              <a:spcBef>
                <a:spcPct val="0"/>
              </a:spcBef>
              <a:spcAft>
                <a:spcPts val="0"/>
              </a:spcAft>
              <a:buClrTx/>
              <a:buSzTx/>
              <a:buFontTx/>
              <a:buNone/>
              <a:tabLst/>
              <a:defRPr/>
            </a:pPr>
            <a:endParaRPr lang="en-US" sz="1200" b="1" i="1" dirty="0" smtClean="0"/>
          </a:p>
          <a:p>
            <a:pPr marL="0" marR="0" indent="0" algn="l" defTabSz="922918" rtl="0" eaLnBrk="1" fontAlgn="auto" latinLnBrk="0" hangingPunct="1">
              <a:lnSpc>
                <a:spcPct val="100000"/>
              </a:lnSpc>
              <a:spcBef>
                <a:spcPct val="0"/>
              </a:spcBef>
              <a:spcAft>
                <a:spcPts val="0"/>
              </a:spcAft>
              <a:buClrTx/>
              <a:buSzTx/>
              <a:buFontTx/>
              <a:buNone/>
              <a:tabLst/>
              <a:defRPr/>
            </a:pPr>
            <a:endParaRPr lang="en-US" sz="1200" b="1" i="1" dirty="0" smtClean="0"/>
          </a:p>
          <a:p>
            <a:pPr marL="0" marR="0" indent="0" algn="l" defTabSz="922918" rtl="0" eaLnBrk="1" fontAlgn="auto" latinLnBrk="0" hangingPunct="1">
              <a:lnSpc>
                <a:spcPct val="100000"/>
              </a:lnSpc>
              <a:spcBef>
                <a:spcPct val="0"/>
              </a:spcBef>
              <a:spcAft>
                <a:spcPts val="0"/>
              </a:spcAft>
              <a:buClrTx/>
              <a:buSzTx/>
              <a:buFontTx/>
              <a:buNone/>
              <a:tabLst/>
              <a:defRPr/>
            </a:pPr>
            <a:r>
              <a:rPr lang="en-US" sz="1200" b="1" i="1" dirty="0" smtClean="0"/>
              <a:t>The Basic Plan </a:t>
            </a:r>
            <a:r>
              <a:rPr lang="en-US" sz="1200" i="1" dirty="0" smtClean="0"/>
              <a:t>section of the school EOP provides an overview of the school’s approach to operations before, during, and after an emergency. </a:t>
            </a:r>
          </a:p>
          <a:p>
            <a:pPr marL="0" marR="0" indent="0" algn="l" defTabSz="922918" rtl="0" eaLnBrk="1" fontAlgn="auto" latinLnBrk="0" hangingPunct="1">
              <a:lnSpc>
                <a:spcPct val="100000"/>
              </a:lnSpc>
              <a:spcBef>
                <a:spcPct val="0"/>
              </a:spcBef>
              <a:spcAft>
                <a:spcPts val="0"/>
              </a:spcAft>
              <a:buClrTx/>
              <a:buSzTx/>
              <a:buFontTx/>
              <a:buNone/>
              <a:tabLst/>
              <a:defRPr/>
            </a:pPr>
            <a:endParaRPr lang="en-US" sz="1200" i="1" dirty="0" smtClean="0"/>
          </a:p>
          <a:p>
            <a:pPr defTabSz="922918">
              <a:spcBef>
                <a:spcPct val="0"/>
              </a:spcBef>
              <a:defRPr/>
            </a:pPr>
            <a:r>
              <a:rPr lang="en-US" dirty="0" smtClean="0"/>
              <a:t>The Basic Plan section includes:</a:t>
            </a:r>
          </a:p>
          <a:p>
            <a:pPr marL="342203" marR="0" lvl="1" indent="-171101" algn="l" defTabSz="922918" rtl="0" eaLnBrk="1" fontAlgn="auto" latinLnBrk="0" hangingPunct="1">
              <a:lnSpc>
                <a:spcPct val="100000"/>
              </a:lnSpc>
              <a:spcBef>
                <a:spcPct val="0"/>
              </a:spcBef>
              <a:spcAft>
                <a:spcPts val="0"/>
              </a:spcAft>
              <a:buClrTx/>
              <a:buSzTx/>
              <a:buFont typeface="Arial" pitchFamily="34" charset="0"/>
              <a:buChar char="•"/>
              <a:tabLst/>
              <a:defRPr/>
            </a:pPr>
            <a:r>
              <a:rPr lang="en-US" dirty="0" smtClean="0"/>
              <a:t>Introductory Material: </a:t>
            </a:r>
            <a:r>
              <a:rPr lang="en-US" sz="1200" dirty="0" smtClean="0"/>
              <a:t>can enhance accountability with community partners, including first responders, local emergency managers, and public and mental health officials, and make a school EOP easier to use. </a:t>
            </a:r>
          </a:p>
          <a:p>
            <a:pPr marL="342203" lvl="1" indent="-171101" defTabSz="922918">
              <a:spcBef>
                <a:spcPct val="0"/>
              </a:spcBef>
              <a:buFont typeface="Arial" pitchFamily="34" charset="0"/>
              <a:buChar char="•"/>
              <a:defRPr/>
            </a:pPr>
            <a:endParaRPr lang="en-US" dirty="0" smtClean="0"/>
          </a:p>
          <a:p>
            <a:pPr marL="342203" marR="0" lvl="1" indent="-171101" algn="l" defTabSz="922918" rtl="0" eaLnBrk="1" fontAlgn="auto" latinLnBrk="0" hangingPunct="1">
              <a:lnSpc>
                <a:spcPct val="100000"/>
              </a:lnSpc>
              <a:spcBef>
                <a:spcPct val="0"/>
              </a:spcBef>
              <a:spcAft>
                <a:spcPts val="0"/>
              </a:spcAft>
              <a:buClrTx/>
              <a:buSzTx/>
              <a:buFont typeface="Arial" pitchFamily="34" charset="0"/>
              <a:buChar char="•"/>
              <a:tabLst/>
              <a:defRPr/>
            </a:pPr>
            <a:r>
              <a:rPr lang="en-US" dirty="0" smtClean="0"/>
              <a:t>Purpose and Situation Overview: </a:t>
            </a:r>
            <a:r>
              <a:rPr lang="en-US" sz="1200" dirty="0" smtClean="0"/>
              <a:t>sets the foundation for the rest of the school EOP. The basic plan’s purpose is a general statement of what the school EOP is meant to do. And, the situational overview explains why a school EOP is necessary.</a:t>
            </a:r>
          </a:p>
          <a:p>
            <a:pPr marL="342203" lvl="1" indent="-171101" defTabSz="922918">
              <a:spcBef>
                <a:spcPct val="0"/>
              </a:spcBef>
              <a:buFont typeface="Arial" pitchFamily="34" charset="0"/>
              <a:buChar char="•"/>
              <a:defRPr/>
            </a:pPr>
            <a:endParaRPr lang="en-US" dirty="0" smtClean="0"/>
          </a:p>
          <a:p>
            <a:pPr marL="342203" marR="0" lvl="1" indent="-171101" algn="l" defTabSz="914400" rtl="0" eaLnBrk="1" fontAlgn="auto" latinLnBrk="0" hangingPunct="1">
              <a:lnSpc>
                <a:spcPct val="110000"/>
              </a:lnSpc>
              <a:spcBef>
                <a:spcPts val="0"/>
              </a:spcBef>
              <a:spcAft>
                <a:spcPts val="0"/>
              </a:spcAft>
              <a:buClrTx/>
              <a:buSzTx/>
              <a:buFont typeface="Arial" pitchFamily="34" charset="0"/>
              <a:buChar char="•"/>
              <a:tabLst/>
              <a:defRPr/>
            </a:pPr>
            <a:r>
              <a:rPr lang="en-US" dirty="0" smtClean="0"/>
              <a:t>Concept of Operations: </a:t>
            </a:r>
            <a:r>
              <a:rPr lang="en-US" sz="1200" dirty="0" smtClean="0"/>
              <a:t>Explains in broad terms the school administrator’s intent with regard to an operation.</a:t>
            </a:r>
          </a:p>
          <a:p>
            <a:pPr marL="342203" lvl="1" indent="-171101">
              <a:lnSpc>
                <a:spcPct val="110000"/>
              </a:lnSpc>
              <a:buFont typeface="Arial" pitchFamily="34" charset="0"/>
              <a:buChar char="•"/>
              <a:defRPr/>
            </a:pPr>
            <a:endParaRPr lang="en-US" dirty="0" smtClean="0"/>
          </a:p>
          <a:p>
            <a:pPr marL="342203" marR="0" lvl="1" indent="-171101" algn="l" defTabSz="914400" rtl="0" eaLnBrk="1" fontAlgn="auto" latinLnBrk="0" hangingPunct="1">
              <a:lnSpc>
                <a:spcPct val="110000"/>
              </a:lnSpc>
              <a:spcBef>
                <a:spcPts val="0"/>
              </a:spcBef>
              <a:spcAft>
                <a:spcPts val="0"/>
              </a:spcAft>
              <a:buClrTx/>
              <a:buSzTx/>
              <a:buFont typeface="Arial" pitchFamily="34" charset="0"/>
              <a:buChar char="•"/>
              <a:tabLst/>
              <a:defRPr/>
            </a:pPr>
            <a:r>
              <a:rPr lang="en-US" dirty="0" smtClean="0"/>
              <a:t>Organization and Assignment of Responsibilities: </a:t>
            </a:r>
            <a:r>
              <a:rPr lang="en-US" sz="1200" dirty="0" smtClean="0"/>
              <a:t>Provides an overview of the broad roles and responsibilities of school staff, families, guardians, and community partners, and of organizational functions </a:t>
            </a:r>
            <a:r>
              <a:rPr lang="en-US" sz="1200" i="1" dirty="0" smtClean="0"/>
              <a:t>during </a:t>
            </a:r>
            <a:r>
              <a:rPr lang="en-US" sz="1200" dirty="0" smtClean="0"/>
              <a:t>all emergencies. </a:t>
            </a:r>
          </a:p>
          <a:p>
            <a:pPr marL="342203" lvl="1" indent="-171101">
              <a:lnSpc>
                <a:spcPct val="110000"/>
              </a:lnSpc>
              <a:buFont typeface="Arial" pitchFamily="34" charset="0"/>
              <a:buChar char="•"/>
              <a:defRPr/>
            </a:pPr>
            <a:endParaRPr lang="en-US" dirty="0" smtClean="0"/>
          </a:p>
          <a:p>
            <a:pPr marL="342203" marR="0" lvl="1" indent="-171101" algn="l" defTabSz="914400" rtl="0" eaLnBrk="1" fontAlgn="auto" latinLnBrk="0" hangingPunct="1">
              <a:lnSpc>
                <a:spcPct val="110000"/>
              </a:lnSpc>
              <a:spcBef>
                <a:spcPts val="0"/>
              </a:spcBef>
              <a:spcAft>
                <a:spcPts val="0"/>
              </a:spcAft>
              <a:buClrTx/>
              <a:buSzTx/>
              <a:buFont typeface="Arial" pitchFamily="34" charset="0"/>
              <a:buChar char="•"/>
              <a:tabLst/>
              <a:defRPr/>
            </a:pPr>
            <a:r>
              <a:rPr lang="en-US" dirty="0" smtClean="0"/>
              <a:t>Direction, Control, and Coordination: </a:t>
            </a:r>
            <a:r>
              <a:rPr lang="en-US" sz="1200" dirty="0" smtClean="0"/>
              <a:t>Describes the framework for all direction, control, and coordination activities.</a:t>
            </a:r>
          </a:p>
          <a:p>
            <a:pPr marL="342203" lvl="1" indent="-171101">
              <a:lnSpc>
                <a:spcPct val="110000"/>
              </a:lnSpc>
              <a:buFont typeface="Arial" pitchFamily="34" charset="0"/>
              <a:buChar char="•"/>
              <a:defRPr/>
            </a:pPr>
            <a:endParaRPr lang="en-US" dirty="0" smtClean="0"/>
          </a:p>
          <a:p>
            <a:pPr marL="171450" indent="-171450">
              <a:lnSpc>
                <a:spcPct val="110000"/>
              </a:lnSpc>
              <a:spcBef>
                <a:spcPts val="0"/>
              </a:spcBef>
              <a:buFont typeface="Arial" panose="020B0604020202020204" pitchFamily="34" charset="0"/>
              <a:buChar char="•"/>
            </a:pPr>
            <a:r>
              <a:rPr lang="en-US" dirty="0" smtClean="0"/>
              <a:t>Information Collection, Analysis, and Dissemination:  </a:t>
            </a:r>
            <a:r>
              <a:rPr lang="en-US" sz="1200" dirty="0" smtClean="0"/>
              <a:t>Addresses the role of information in the successful implementation of the activities that occur before, during, and after an emergency. </a:t>
            </a:r>
          </a:p>
          <a:p>
            <a:pPr marL="0" indent="0" eaLnBrk="1" fontAlgn="auto" hangingPunct="1">
              <a:spcBef>
                <a:spcPts val="0"/>
              </a:spcBef>
              <a:spcAft>
                <a:spcPts val="0"/>
              </a:spcAft>
              <a:buNone/>
              <a:defRPr/>
            </a:pPr>
            <a:endParaRPr lang="en-US" sz="1200" b="1" dirty="0" smtClean="0"/>
          </a:p>
          <a:p>
            <a:pPr marL="171450" indent="-171450" eaLnBrk="1" fontAlgn="auto" hangingPunct="1">
              <a:spcBef>
                <a:spcPts val="0"/>
              </a:spcBef>
              <a:spcAft>
                <a:spcPts val="0"/>
              </a:spcAft>
              <a:buFont typeface="Arial" panose="020B0604020202020204" pitchFamily="34" charset="0"/>
              <a:buChar char="•"/>
              <a:defRPr/>
            </a:pPr>
            <a:r>
              <a:rPr lang="en-US" sz="1200" b="1" dirty="0" smtClean="0"/>
              <a:t>Training and Exercises: </a:t>
            </a:r>
            <a:r>
              <a:rPr lang="en-US" sz="1200" dirty="0" smtClean="0"/>
              <a:t>Describes the critical training and exercise activities the school will use in support of the plan.</a:t>
            </a:r>
          </a:p>
          <a:p>
            <a:pPr>
              <a:spcBef>
                <a:spcPts val="0"/>
              </a:spcBef>
              <a:buFont typeface="Wingdings" pitchFamily="2" charset="2"/>
              <a:buChar char="§"/>
              <a:defRPr/>
            </a:pPr>
            <a:endParaRPr lang="en-US" sz="1200" dirty="0" smtClean="0"/>
          </a:p>
          <a:p>
            <a:pPr marL="171450" indent="-171450" eaLnBrk="1" fontAlgn="auto" hangingPunct="1">
              <a:spcBef>
                <a:spcPts val="0"/>
              </a:spcBef>
              <a:spcAft>
                <a:spcPts val="0"/>
              </a:spcAft>
              <a:buFont typeface="Arial" panose="020B0604020202020204" pitchFamily="34" charset="0"/>
              <a:buChar char="•"/>
              <a:defRPr/>
            </a:pPr>
            <a:r>
              <a:rPr lang="en-US" sz="1200" b="1" dirty="0" smtClean="0"/>
              <a:t>Administration, Finance, and Logistics: </a:t>
            </a:r>
            <a:r>
              <a:rPr lang="en-US" sz="1200" dirty="0" smtClean="0"/>
              <a:t>Covers general support requirements and the availability of services and support for all types of emergencies, as well as general policies for managing resources.</a:t>
            </a:r>
          </a:p>
          <a:p>
            <a:pPr eaLnBrk="1" fontAlgn="auto" hangingPunct="1">
              <a:spcBef>
                <a:spcPts val="0"/>
              </a:spcBef>
              <a:spcAft>
                <a:spcPts val="0"/>
              </a:spcAft>
              <a:buFont typeface="Wingdings" pitchFamily="2" charset="2"/>
              <a:buChar char="§"/>
              <a:defRPr/>
            </a:pPr>
            <a:endParaRPr lang="en-US" sz="1200" dirty="0" smtClean="0"/>
          </a:p>
          <a:p>
            <a:pPr marL="171450" indent="-171450">
              <a:spcBef>
                <a:spcPts val="0"/>
              </a:spcBef>
              <a:buFont typeface="Arial" panose="020B0604020202020204" pitchFamily="34" charset="0"/>
              <a:buChar char="•"/>
              <a:defRPr/>
            </a:pPr>
            <a:r>
              <a:rPr lang="en-US" sz="1200" b="1" dirty="0" smtClean="0"/>
              <a:t>Plan Development and Maintenance: </a:t>
            </a:r>
            <a:r>
              <a:rPr lang="en-US" sz="1200" dirty="0" smtClean="0"/>
              <a:t>Discusses the overall approach to planning and the assignment of plan development and maintenance responsibilities. </a:t>
            </a:r>
          </a:p>
          <a:p>
            <a:pPr>
              <a:spcBef>
                <a:spcPts val="0"/>
              </a:spcBef>
              <a:buFont typeface="Wingdings" pitchFamily="2" charset="2"/>
              <a:buChar char="§"/>
              <a:defRPr/>
            </a:pPr>
            <a:endParaRPr lang="en-US" sz="1200" dirty="0" smtClean="0"/>
          </a:p>
          <a:p>
            <a:pPr marL="171450" indent="-171450">
              <a:spcBef>
                <a:spcPts val="0"/>
              </a:spcBef>
              <a:buFont typeface="Arial" panose="020B0604020202020204" pitchFamily="34" charset="0"/>
              <a:buChar char="•"/>
              <a:defRPr/>
            </a:pPr>
            <a:r>
              <a:rPr lang="en-US" sz="1200" b="1" dirty="0" smtClean="0"/>
              <a:t>Authorities and References: </a:t>
            </a:r>
            <a:r>
              <a:rPr lang="en-US" sz="1200" dirty="0" smtClean="0"/>
              <a:t>Provides the legal basis for emergency operations and activities.</a:t>
            </a:r>
          </a:p>
          <a:p>
            <a:pPr>
              <a:lnSpc>
                <a:spcPct val="110000"/>
              </a:lnSpc>
              <a:spcBef>
                <a:spcPts val="0"/>
              </a:spcBef>
              <a:buFont typeface="Wingdings" pitchFamily="2" charset="2"/>
              <a:buChar cha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23</a:t>
            </a:fld>
            <a:endParaRPr lang="en-US" dirty="0"/>
          </a:p>
        </p:txBody>
      </p:sp>
    </p:spTree>
    <p:extLst>
      <p:ext uri="{BB962C8B-B14F-4D97-AF65-F5344CB8AC3E}">
        <p14:creationId xmlns:p14="http://schemas.microsoft.com/office/powerpoint/2010/main" val="3032591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Wingdings" pitchFamily="2" charset="2"/>
              <a:buChar char="§"/>
              <a:defRPr/>
            </a:pPr>
            <a:r>
              <a:rPr lang="en-US" sz="1200" dirty="0" smtClean="0"/>
              <a:t>Functional annexes focus on </a:t>
            </a:r>
            <a:r>
              <a:rPr lang="en-US" sz="1200" b="1" dirty="0" smtClean="0"/>
              <a:t>critical operational functions</a:t>
            </a:r>
            <a:r>
              <a:rPr lang="en-US" sz="1200" dirty="0" smtClean="0"/>
              <a:t> and the courses of action developed to carry them out. </a:t>
            </a:r>
          </a:p>
          <a:p>
            <a:pPr eaLnBrk="1" fontAlgn="auto" hangingPunct="1">
              <a:spcAft>
                <a:spcPts val="0"/>
              </a:spcAft>
              <a:buFont typeface="Wingdings" pitchFamily="2" charset="2"/>
              <a:buChar char="§"/>
              <a:defRPr/>
            </a:pPr>
            <a:endParaRPr lang="en-US" sz="1200" dirty="0" smtClean="0"/>
          </a:p>
          <a:p>
            <a:pPr eaLnBrk="1" fontAlgn="auto" hangingPunct="1">
              <a:spcAft>
                <a:spcPts val="0"/>
              </a:spcAft>
              <a:buFont typeface="Wingdings" pitchFamily="2" charset="2"/>
              <a:buChar char="§"/>
              <a:defRPr/>
            </a:pPr>
            <a:r>
              <a:rPr lang="en-US" sz="1200" dirty="0" smtClean="0"/>
              <a:t>This section of the guide describes </a:t>
            </a:r>
            <a:r>
              <a:rPr lang="en-US" sz="1200" b="1" dirty="0" smtClean="0"/>
              <a:t>functional annexes </a:t>
            </a:r>
            <a:r>
              <a:rPr lang="en-US" sz="1200" dirty="0" smtClean="0"/>
              <a:t>that schools should address in developing a comprehensive, high-quality school EOP. </a:t>
            </a:r>
          </a:p>
          <a:p>
            <a:pPr eaLnBrk="1" fontAlgn="auto" hangingPunct="1">
              <a:spcAft>
                <a:spcPts val="0"/>
              </a:spcAft>
              <a:buFont typeface="Wingdings" pitchFamily="2" charset="2"/>
              <a:buChar char="§"/>
              <a:defRPr/>
            </a:pPr>
            <a:endParaRPr lang="en-US" sz="1200" dirty="0" smtClean="0"/>
          </a:p>
          <a:p>
            <a:pPr eaLnBrk="1" fontAlgn="auto" hangingPunct="1">
              <a:spcAft>
                <a:spcPts val="0"/>
              </a:spcAft>
              <a:buFont typeface="Wingdings" pitchFamily="2" charset="2"/>
              <a:buChar char="§"/>
              <a:defRPr/>
            </a:pPr>
            <a:r>
              <a:rPr lang="en-US" sz="1200" dirty="0" smtClean="0"/>
              <a:t>Also included in this section are issues the planning team should consider as it develops </a:t>
            </a:r>
            <a:r>
              <a:rPr lang="en-US" sz="1200" b="1" dirty="0" smtClean="0"/>
              <a:t>goals, objectives, and courses of action</a:t>
            </a:r>
            <a:r>
              <a:rPr lang="en-US" sz="1200" dirty="0" smtClean="0"/>
              <a:t> for these functions. </a:t>
            </a:r>
          </a:p>
          <a:p>
            <a:pPr defTabSz="454686">
              <a:spcBef>
                <a:spcPct val="0"/>
              </a:spcBef>
            </a:pPr>
            <a:endParaRPr lang="en-US" altLang="en-US" dirty="0" smtClean="0"/>
          </a:p>
          <a:p>
            <a:pPr defTabSz="454686">
              <a:spcBef>
                <a:spcPct val="0"/>
              </a:spcBef>
            </a:pPr>
            <a:endParaRPr lang="en-US" altLang="en-US" dirty="0" smtClean="0"/>
          </a:p>
          <a:p>
            <a:pPr defTabSz="454686">
              <a:spcBef>
                <a:spcPct val="0"/>
              </a:spcBef>
            </a:pPr>
            <a:r>
              <a:rPr lang="en-US" altLang="en-US" dirty="0" smtClean="0"/>
              <a:t>Some</a:t>
            </a:r>
            <a:r>
              <a:rPr lang="en-US" altLang="en-US" baseline="0" dirty="0" smtClean="0"/>
              <a:t> important Functional Annexes may include:</a:t>
            </a:r>
          </a:p>
          <a:p>
            <a:pPr marL="342203" indent="-171101" defTabSz="454686">
              <a:spcBef>
                <a:spcPct val="0"/>
              </a:spcBef>
              <a:buFont typeface="Arial" pitchFamily="34" charset="0"/>
              <a:buChar char="•"/>
            </a:pPr>
            <a:r>
              <a:rPr lang="en-US" altLang="en-US" baseline="0" dirty="0" smtClean="0"/>
              <a:t>Communications and Warning</a:t>
            </a:r>
          </a:p>
          <a:p>
            <a:pPr marL="342203" indent="-171101" defTabSz="454686">
              <a:spcBef>
                <a:spcPct val="0"/>
              </a:spcBef>
              <a:buFont typeface="Arial" pitchFamily="34" charset="0"/>
              <a:buChar char="•"/>
            </a:pPr>
            <a:r>
              <a:rPr lang="en-US" altLang="en-US" baseline="0" dirty="0" smtClean="0"/>
              <a:t>General Responses, such as Evacuation, Lockdown, and Shelter-in-Place</a:t>
            </a:r>
          </a:p>
          <a:p>
            <a:pPr marL="342203" indent="-171101" defTabSz="454686">
              <a:spcBef>
                <a:spcPct val="0"/>
              </a:spcBef>
              <a:buFont typeface="Arial" pitchFamily="34" charset="0"/>
              <a:buChar char="•"/>
            </a:pPr>
            <a:r>
              <a:rPr lang="en-US" altLang="en-US" baseline="0" dirty="0" smtClean="0"/>
              <a:t>Accounting for All Persons</a:t>
            </a:r>
          </a:p>
          <a:p>
            <a:pPr marL="342203" indent="-171101" defTabSz="454686">
              <a:spcBef>
                <a:spcPct val="0"/>
              </a:spcBef>
              <a:buFont typeface="Arial" pitchFamily="34" charset="0"/>
              <a:buChar char="•"/>
            </a:pPr>
            <a:r>
              <a:rPr lang="en-US" altLang="en-US" baseline="0" dirty="0" smtClean="0"/>
              <a:t>Family Reunification</a:t>
            </a:r>
          </a:p>
          <a:p>
            <a:pPr marL="342203" indent="-171101" defTabSz="454686">
              <a:spcBef>
                <a:spcPct val="0"/>
              </a:spcBef>
              <a:buFont typeface="Arial" pitchFamily="34" charset="0"/>
              <a:buChar char="•"/>
            </a:pPr>
            <a:r>
              <a:rPr lang="en-US" altLang="en-US" baseline="0" dirty="0" smtClean="0"/>
              <a:t>Security</a:t>
            </a:r>
          </a:p>
          <a:p>
            <a:pPr marL="342203" indent="-171101" defTabSz="454686">
              <a:spcBef>
                <a:spcPct val="0"/>
              </a:spcBef>
              <a:buFont typeface="Arial" pitchFamily="34" charset="0"/>
              <a:buChar char="•"/>
            </a:pPr>
            <a:r>
              <a:rPr lang="en-US" altLang="en-US" baseline="0" dirty="0" smtClean="0"/>
              <a:t>Continuity of Operations</a:t>
            </a:r>
          </a:p>
          <a:p>
            <a:pPr marL="342203" indent="-171101" defTabSz="454686">
              <a:spcBef>
                <a:spcPct val="0"/>
              </a:spcBef>
              <a:buFont typeface="Arial" pitchFamily="34" charset="0"/>
              <a:buChar char="•"/>
            </a:pPr>
            <a:r>
              <a:rPr lang="en-US" altLang="en-US" baseline="0" dirty="0" smtClean="0"/>
              <a:t>Recovery</a:t>
            </a:r>
          </a:p>
          <a:p>
            <a:pPr marL="342203" indent="-171101" defTabSz="454686">
              <a:spcBef>
                <a:spcPct val="0"/>
              </a:spcBef>
              <a:buFont typeface="Arial" pitchFamily="34" charset="0"/>
              <a:buChar char="•"/>
            </a:pPr>
            <a:r>
              <a:rPr lang="en-US" altLang="en-US" baseline="0" dirty="0" smtClean="0"/>
              <a:t>Public, Medical, and Mental Health</a:t>
            </a:r>
          </a:p>
          <a:p>
            <a:pPr defTabSz="454686">
              <a:spcBef>
                <a:spcPct val="0"/>
              </a:spcBef>
            </a:pPr>
            <a:endParaRPr lang="en-US" altLang="en-US" baseline="0" dirty="0" smtClean="0"/>
          </a:p>
          <a:p>
            <a:pPr defTabSz="454686">
              <a:spcBef>
                <a:spcPct val="0"/>
              </a:spcBef>
            </a:pPr>
            <a:r>
              <a:rPr lang="en-US" altLang="en-US" baseline="0" dirty="0" smtClean="0"/>
              <a:t>These are some of the most important functions and are not meant to constitute an exhaustive list. </a:t>
            </a:r>
            <a:r>
              <a:rPr lang="en-US" altLang="en-US" dirty="0" smtClean="0"/>
              <a:t>As the annexes are formed, there are critical considerations. These should influence the development of goals, objectives, and courses of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24</a:t>
            </a:fld>
            <a:endParaRPr lang="en-US" dirty="0"/>
          </a:p>
        </p:txBody>
      </p:sp>
    </p:spTree>
    <p:extLst>
      <p:ext uri="{BB962C8B-B14F-4D97-AF65-F5344CB8AC3E}">
        <p14:creationId xmlns:p14="http://schemas.microsoft.com/office/powerpoint/2010/main" val="149210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While these functions should be described separately, it is important to remember that many functions will occur </a:t>
            </a:r>
            <a:r>
              <a:rPr lang="en-US" altLang="en-US" b="1" dirty="0" smtClean="0"/>
              <a:t>consecutively</a:t>
            </a:r>
            <a:r>
              <a:rPr lang="en-US" altLang="en-US" dirty="0" smtClean="0"/>
              <a:t>. For example, a shelter-in-place during an emergency may be implemented, but if a building is damaged, the school may then initiate an evacuation of that building. </a:t>
            </a:r>
          </a:p>
          <a:p>
            <a:endParaRPr lang="en-US" altLang="en-US" dirty="0" smtClean="0"/>
          </a:p>
          <a:p>
            <a:r>
              <a:rPr lang="en-US" altLang="en-US" dirty="0" smtClean="0"/>
              <a:t>Often, multiple functions will also be performed </a:t>
            </a:r>
            <a:r>
              <a:rPr lang="en-US" altLang="en-US" b="1" dirty="0" smtClean="0"/>
              <a:t>concurrently. </a:t>
            </a:r>
            <a:r>
              <a:rPr lang="en-US" altLang="en-US" dirty="0" smtClean="0"/>
              <a:t>For example, during an evacuation, once all individuals are safely out of the building, the accounting for students, staff, and visitors function will begin. The evacuation function, however, will still be in effect as school personnel or first responders work to locate and evacuate any persons that are not accounted. </a:t>
            </a:r>
          </a:p>
          <a:p>
            <a:endParaRPr lang="en-US" altLang="en-US" dirty="0" smtClean="0"/>
          </a:p>
          <a:p>
            <a:r>
              <a:rPr lang="en-US" altLang="en-US" dirty="0" smtClean="0"/>
              <a:t>While functions build upon one another and overlap, it is not necessary to repeat a course of action in one functional annex if it appears in a second Functional Annex. For example, though an evacuation may lead to reunification, it is not necessary to list a course of action for reunification within the Evacuation Annex.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25</a:t>
            </a:fld>
            <a:endParaRPr lang="en-US" dirty="0"/>
          </a:p>
        </p:txBody>
      </p:sp>
    </p:spTree>
    <p:extLst>
      <p:ext uri="{BB962C8B-B14F-4D97-AF65-F5344CB8AC3E}">
        <p14:creationId xmlns:p14="http://schemas.microsoft.com/office/powerpoint/2010/main" val="150889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Wingdings" pitchFamily="2" charset="2"/>
              <a:buChar char="§"/>
              <a:defRPr/>
            </a:pPr>
            <a:r>
              <a:rPr lang="en-US" sz="2800" dirty="0" smtClean="0"/>
              <a:t>The Threat- and Hazard-specific annexes describe the courses of action unique to particular threats and hazards. </a:t>
            </a:r>
          </a:p>
          <a:p>
            <a:pPr eaLnBrk="1" fontAlgn="auto" hangingPunct="1">
              <a:spcBef>
                <a:spcPts val="0"/>
              </a:spcBef>
              <a:spcAft>
                <a:spcPts val="0"/>
              </a:spcAft>
              <a:buFont typeface="Arial" pitchFamily="34" charset="0"/>
              <a:buChar char="•"/>
              <a:defRPr/>
            </a:pPr>
            <a:endParaRPr lang="en-US" sz="2800" dirty="0" smtClean="0"/>
          </a:p>
          <a:p>
            <a:pPr eaLnBrk="1" fontAlgn="auto" hangingPunct="1">
              <a:spcBef>
                <a:spcPts val="0"/>
              </a:spcBef>
              <a:spcAft>
                <a:spcPts val="0"/>
              </a:spcAft>
              <a:buFont typeface="Wingdings" pitchFamily="2" charset="2"/>
              <a:buChar char="§"/>
              <a:defRPr/>
            </a:pPr>
            <a:r>
              <a:rPr lang="en-US" sz="2800" dirty="0" smtClean="0"/>
              <a:t>Courses of action already outlined in a Functional annex need not be repeated in a Hazard-Specific annex. </a:t>
            </a:r>
          </a:p>
          <a:p>
            <a:pPr eaLnBrk="1" fontAlgn="auto" hangingPunct="1">
              <a:spcBef>
                <a:spcPts val="0"/>
              </a:spcBef>
              <a:spcAft>
                <a:spcPts val="0"/>
              </a:spcAft>
              <a:buFont typeface="Arial" pitchFamily="34" charset="0"/>
              <a:buChar char="•"/>
              <a:defRPr/>
            </a:pPr>
            <a:endParaRPr lang="en-US" sz="2800" dirty="0" smtClean="0"/>
          </a:p>
          <a:p>
            <a:pPr eaLnBrk="1" fontAlgn="auto" hangingPunct="1">
              <a:spcBef>
                <a:spcPts val="0"/>
              </a:spcBef>
              <a:spcAft>
                <a:spcPts val="0"/>
              </a:spcAft>
              <a:buFont typeface="Wingdings" pitchFamily="2" charset="2"/>
              <a:buChar char="§"/>
              <a:defRPr/>
            </a:pPr>
            <a:r>
              <a:rPr lang="en-US" sz="2800" dirty="0" smtClean="0"/>
              <a:t>Schools will develop these based on the prioritized list of hazards determined in the assessment process. </a:t>
            </a:r>
          </a:p>
          <a:p>
            <a:pPr eaLnBrk="1" fontAlgn="auto" hangingPunct="1">
              <a:spcBef>
                <a:spcPts val="0"/>
              </a:spcBef>
              <a:spcAft>
                <a:spcPts val="0"/>
              </a:spcAft>
              <a:buFont typeface="Arial" pitchFamily="34" charset="0"/>
              <a:buChar char="•"/>
              <a:defRPr/>
            </a:pPr>
            <a:endParaRPr lang="en-US" sz="2800" dirty="0" smtClean="0"/>
          </a:p>
          <a:p>
            <a:pPr eaLnBrk="1" fontAlgn="auto" hangingPunct="1">
              <a:spcBef>
                <a:spcPts val="0"/>
              </a:spcBef>
              <a:spcAft>
                <a:spcPts val="0"/>
              </a:spcAft>
              <a:buFont typeface="Wingdings" pitchFamily="2" charset="2"/>
              <a:buChar char="§"/>
              <a:defRPr/>
            </a:pPr>
            <a:r>
              <a:rPr lang="en-US" sz="2800" dirty="0" smtClean="0"/>
              <a:t>As planning teams develop courses of action for threats and hazards, they should consider the federal, state, and local regulations or mandates that often apply to specific hazards. </a:t>
            </a:r>
          </a:p>
          <a:p>
            <a:pPr marL="0" lvl="1" defTabSz="921432"/>
            <a:endParaRPr lang="en-US" altLang="en-US" dirty="0" smtClean="0"/>
          </a:p>
          <a:p>
            <a:pPr marL="0" lvl="1" defTabSz="921432"/>
            <a:endParaRPr lang="en-US" altLang="en-US" dirty="0" smtClean="0"/>
          </a:p>
          <a:p>
            <a:pPr marL="0" lvl="1" defTabSz="921432"/>
            <a:r>
              <a:rPr lang="en-US" altLang="en-US" dirty="0" smtClean="0"/>
              <a:t>Threats and hazards are referenced into four different categories: </a:t>
            </a:r>
          </a:p>
          <a:p>
            <a:pPr marL="342203" lvl="2" indent="-171101" defTabSz="921432">
              <a:buFont typeface="Arial" pitchFamily="34" charset="0"/>
              <a:buChar char="•"/>
            </a:pPr>
            <a:r>
              <a:rPr lang="en-US" altLang="en-US" dirty="0" smtClean="0"/>
              <a:t>Natural Hazards</a:t>
            </a:r>
          </a:p>
          <a:p>
            <a:pPr marL="342203" lvl="2" indent="-171101" defTabSz="921432">
              <a:buFont typeface="Arial" pitchFamily="34" charset="0"/>
              <a:buChar char="•"/>
            </a:pPr>
            <a:r>
              <a:rPr lang="en-US" altLang="en-US" dirty="0" smtClean="0"/>
              <a:t>Technological Hazards</a:t>
            </a:r>
          </a:p>
          <a:p>
            <a:pPr marL="342203" lvl="2" indent="-171101" defTabSz="921432">
              <a:buFont typeface="Arial" pitchFamily="34" charset="0"/>
              <a:buChar char="•"/>
            </a:pPr>
            <a:r>
              <a:rPr lang="en-US" altLang="en-US" dirty="0" smtClean="0"/>
              <a:t>Biological Hazards</a:t>
            </a:r>
          </a:p>
          <a:p>
            <a:pPr marL="342203" lvl="2" indent="-171101" defTabSz="921432">
              <a:buFont typeface="Arial" pitchFamily="34" charset="0"/>
              <a:buChar char="•"/>
            </a:pPr>
            <a:r>
              <a:rPr lang="en-US" altLang="en-US" dirty="0" smtClean="0"/>
              <a:t>Adversarial, Incidental, and Human-caused Threats</a:t>
            </a:r>
          </a:p>
          <a:p>
            <a:pPr marL="0" lvl="1" defTabSz="921432"/>
            <a:endParaRPr lang="en-US" altLang="en-US" dirty="0" smtClean="0"/>
          </a:p>
          <a:p>
            <a:pPr defTabSz="921432"/>
            <a:r>
              <a:rPr lang="en-US" altLang="en-US" dirty="0" smtClean="0"/>
              <a:t>As planning teams develop courses of action for threats and hazards, they should consider the federal, state, and local regulations or mandates that often apply to specific hazards.</a:t>
            </a:r>
            <a:r>
              <a:rPr lang="en-US" altLang="en-US" baseline="0" dirty="0" smtClean="0"/>
              <a:t> </a:t>
            </a:r>
          </a:p>
          <a:p>
            <a:pPr defTabSz="921432"/>
            <a:r>
              <a:rPr lang="en-US" altLang="en-US" baseline="0" dirty="0" smtClean="0"/>
              <a:t/>
            </a:r>
            <a:br>
              <a:rPr lang="en-US" altLang="en-US" baseline="0" dirty="0" smtClean="0"/>
            </a:br>
            <a:r>
              <a:rPr lang="en-US" altLang="en-US" b="1" baseline="0" dirty="0" smtClean="0"/>
              <a:t>The Basic Plan, Functional Annexes, and Threat- and Hazard-Specific Annexes will be discussed in greater detail in the next section of the presentation.</a:t>
            </a:r>
            <a:endParaRPr lang="en-US" altLang="en-US" baseline="0" dirty="0" smtClean="0"/>
          </a:p>
          <a:p>
            <a:pPr defTabSz="921432"/>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26</a:t>
            </a:fld>
            <a:endParaRPr lang="en-US" dirty="0"/>
          </a:p>
        </p:txBody>
      </p:sp>
    </p:spTree>
    <p:extLst>
      <p:ext uri="{BB962C8B-B14F-4D97-AF65-F5344CB8AC3E}">
        <p14:creationId xmlns:p14="http://schemas.microsoft.com/office/powerpoint/2010/main" val="391498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includes examples</a:t>
            </a:r>
            <a:r>
              <a:rPr lang="en-US" baseline="0" dirty="0" smtClean="0"/>
              <a:t> of different types of threats and hazards which may require </a:t>
            </a:r>
            <a:r>
              <a:rPr lang="en-US" dirty="0" smtClean="0"/>
              <a:t>Threat- and Hazard-Specific Annexes.</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27</a:t>
            </a:fld>
            <a:endParaRPr lang="en-US" dirty="0"/>
          </a:p>
        </p:txBody>
      </p:sp>
    </p:spTree>
    <p:extLst>
      <p:ext uri="{BB962C8B-B14F-4D97-AF65-F5344CB8AC3E}">
        <p14:creationId xmlns:p14="http://schemas.microsoft.com/office/powerpoint/2010/main" val="328751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32" fontAlgn="base">
              <a:spcBef>
                <a:spcPct val="0"/>
              </a:spcBef>
              <a:spcAft>
                <a:spcPct val="0"/>
              </a:spcAft>
              <a:defRPr/>
            </a:pPr>
            <a:r>
              <a:rPr lang="en-US" sz="1100" dirty="0" smtClean="0">
                <a:solidFill>
                  <a:prstClr val="black"/>
                </a:solidFill>
                <a:ea typeface="ＭＳ Ｐゴシック" pitchFamily="-108" charset="-128"/>
                <a:cs typeface="ＭＳ Ｐゴシック" pitchFamily="-108" charset="-128"/>
              </a:rPr>
              <a:t>Everyone involved in the plan needs to know their roles and responsibilities before, during, and after an emergency. Key training components include the following: </a:t>
            </a:r>
          </a:p>
          <a:p>
            <a:pPr defTabSz="921432" fontAlgn="base">
              <a:spcBef>
                <a:spcPct val="0"/>
              </a:spcBef>
              <a:spcAft>
                <a:spcPct val="0"/>
              </a:spcAft>
              <a:defRPr/>
            </a:pPr>
            <a:endParaRPr lang="en-US" sz="1100" dirty="0" smtClean="0">
              <a:solidFill>
                <a:prstClr val="black"/>
              </a:solidFill>
              <a:ea typeface="ＭＳ Ｐゴシック" pitchFamily="-108" charset="-128"/>
              <a:cs typeface="ＭＳ Ｐゴシック" pitchFamily="-108" charset="-128"/>
            </a:endParaRPr>
          </a:p>
          <a:p>
            <a:pPr marL="173069" indent="-173069" defTabSz="921432" fontAlgn="base">
              <a:spcBef>
                <a:spcPct val="0"/>
              </a:spcBef>
              <a:spcAft>
                <a:spcPct val="0"/>
              </a:spcAft>
              <a:buFont typeface="Arial" panose="020B0604020202020204" pitchFamily="34" charset="0"/>
              <a:buChar char="•"/>
              <a:defRPr/>
            </a:pPr>
            <a:r>
              <a:rPr lang="en-US" sz="1100" b="1" dirty="0" smtClean="0">
                <a:solidFill>
                  <a:prstClr val="black"/>
                </a:solidFill>
                <a:ea typeface="ＭＳ Ｐゴシック" pitchFamily="-108" charset="-128"/>
                <a:cs typeface="ＭＳ Ｐゴシック" pitchFamily="-108" charset="-128"/>
              </a:rPr>
              <a:t>Hold a Meeting</a:t>
            </a:r>
            <a:r>
              <a:rPr lang="en-US" sz="1100" dirty="0" smtClean="0">
                <a:solidFill>
                  <a:prstClr val="black"/>
                </a:solidFill>
                <a:ea typeface="ＭＳ Ｐゴシック" pitchFamily="-108" charset="-128"/>
                <a:cs typeface="ＭＳ Ｐゴシック" pitchFamily="-108" charset="-128"/>
              </a:rPr>
              <a:t>: At least annually, hold a meeting to educate all parties on the plan. These meetings should include: </a:t>
            </a:r>
          </a:p>
          <a:p>
            <a:pPr marL="634585" lvl="1" indent="-173069" defTabSz="921432" fontAlgn="base">
              <a:spcBef>
                <a:spcPct val="0"/>
              </a:spcBef>
              <a:spcAft>
                <a:spcPct val="0"/>
              </a:spcAft>
              <a:buFont typeface="Arial" panose="020B0604020202020204" pitchFamily="34" charset="0"/>
              <a:buChar char="•"/>
              <a:defRPr/>
            </a:pPr>
            <a:r>
              <a:rPr lang="en-US" sz="1100" dirty="0" smtClean="0">
                <a:solidFill>
                  <a:prstClr val="black"/>
                </a:solidFill>
                <a:ea typeface="ＭＳ Ｐゴシック" pitchFamily="-108" charset="-128"/>
                <a:cs typeface="ＭＳ Ｐゴシック" pitchFamily="-108" charset="-128"/>
              </a:rPr>
              <a:t>School Leadership (important for obtaining buy-in on the plan)</a:t>
            </a:r>
          </a:p>
          <a:p>
            <a:pPr marL="634585" lvl="1" indent="-173069" defTabSz="921432" fontAlgn="base">
              <a:spcBef>
                <a:spcPct val="0"/>
              </a:spcBef>
              <a:spcAft>
                <a:spcPct val="0"/>
              </a:spcAft>
              <a:buFont typeface="Arial" panose="020B0604020202020204" pitchFamily="34" charset="0"/>
              <a:buChar char="•"/>
              <a:defRPr/>
            </a:pPr>
            <a:r>
              <a:rPr lang="en-US" sz="1100" dirty="0" smtClean="0">
                <a:solidFill>
                  <a:prstClr val="black"/>
                </a:solidFill>
                <a:ea typeface="ＭＳ Ｐゴシック" pitchFamily="-108" charset="-128"/>
                <a:cs typeface="ＭＳ Ｐゴシック" pitchFamily="-108" charset="-128"/>
              </a:rPr>
              <a:t>Community Partners (e.g., first responders, emergency managers, and public and mental health officials)</a:t>
            </a:r>
          </a:p>
          <a:p>
            <a:pPr marL="634585" lvl="1" indent="-173069" defTabSz="921432" fontAlgn="base">
              <a:spcBef>
                <a:spcPct val="0"/>
              </a:spcBef>
              <a:spcAft>
                <a:spcPct val="0"/>
              </a:spcAft>
              <a:buFont typeface="Arial" panose="020B0604020202020204" pitchFamily="34" charset="0"/>
              <a:buChar char="•"/>
              <a:defRPr/>
            </a:pPr>
            <a:r>
              <a:rPr lang="en-US" sz="1100" dirty="0" smtClean="0">
                <a:solidFill>
                  <a:prstClr val="black"/>
                </a:solidFill>
                <a:ea typeface="ＭＳ Ｐゴシック" pitchFamily="-108" charset="-128"/>
                <a:cs typeface="ＭＳ Ｐゴシック" pitchFamily="-108" charset="-128"/>
              </a:rPr>
              <a:t>Additional Stakeholders (e.g., relevant district, local, regional, and/or state agencies)</a:t>
            </a:r>
          </a:p>
          <a:p>
            <a:pPr marL="634585" lvl="1" indent="-173069" defTabSz="921432" fontAlgn="base">
              <a:spcBef>
                <a:spcPct val="0"/>
              </a:spcBef>
              <a:spcAft>
                <a:spcPct val="0"/>
              </a:spcAft>
              <a:buFont typeface="Arial" panose="020B0604020202020204" pitchFamily="34" charset="0"/>
              <a:buChar char="•"/>
              <a:defRPr/>
            </a:pPr>
            <a:r>
              <a:rPr lang="en-US" sz="1100" dirty="0" smtClean="0">
                <a:solidFill>
                  <a:prstClr val="black"/>
                </a:solidFill>
                <a:ea typeface="ＭＳ Ｐゴシック" pitchFamily="-108" charset="-128"/>
                <a:cs typeface="ＭＳ Ｐゴシック" pitchFamily="-108" charset="-128"/>
              </a:rPr>
              <a:t>Other organizations who may use the school building(s)</a:t>
            </a:r>
            <a:endParaRPr lang="en-US" sz="1100" b="1" dirty="0" smtClean="0">
              <a:solidFill>
                <a:prstClr val="black"/>
              </a:solidFill>
              <a:ea typeface="ＭＳ Ｐゴシック" pitchFamily="-108" charset="-128"/>
              <a:cs typeface="ＭＳ Ｐゴシック" pitchFamily="-108" charset="-128"/>
            </a:endParaRPr>
          </a:p>
          <a:p>
            <a:pPr marL="173069" indent="-173069" defTabSz="921432" fontAlgn="base">
              <a:spcBef>
                <a:spcPct val="0"/>
              </a:spcBef>
              <a:spcAft>
                <a:spcPct val="0"/>
              </a:spcAft>
              <a:buFont typeface="Arial" panose="020B0604020202020204" pitchFamily="34" charset="0"/>
              <a:buChar char="•"/>
              <a:defRPr/>
            </a:pPr>
            <a:endParaRPr lang="en-US" sz="1100" dirty="0" smtClean="0">
              <a:solidFill>
                <a:prstClr val="black"/>
              </a:solidFill>
              <a:ea typeface="ＭＳ Ｐゴシック" pitchFamily="-108" charset="-128"/>
              <a:cs typeface="ＭＳ Ｐゴシック" pitchFamily="-108" charset="-128"/>
            </a:endParaRPr>
          </a:p>
          <a:p>
            <a:pPr marL="171101" indent="-171101" defTabSz="921432">
              <a:spcBef>
                <a:spcPct val="0"/>
              </a:spcBef>
              <a:buFont typeface="Arial" pitchFamily="34" charset="0"/>
              <a:buChar char="•"/>
            </a:pPr>
            <a:r>
              <a:rPr lang="en-US" altLang="en-US" sz="1100" b="1" dirty="0" smtClean="0"/>
              <a:t>Distribute Materials</a:t>
            </a:r>
            <a:r>
              <a:rPr lang="en-US" altLang="en-US" sz="1100" dirty="0" smtClean="0"/>
              <a:t>: Give appropriate and relevant literature on the plan, policies, and procedures. It may also be helpful to provide all parties with quick reference guides that remind them of key courses of action. Post key information, such as evacuation routes, throughout the building for easy access.</a:t>
            </a:r>
          </a:p>
          <a:p>
            <a:pPr defTabSz="921432">
              <a:spcBef>
                <a:spcPct val="0"/>
              </a:spcBef>
              <a:buFontTx/>
              <a:buChar char="•"/>
            </a:pPr>
            <a:endParaRPr lang="en-US" altLang="en-US" sz="1100" b="1" dirty="0" smtClean="0"/>
          </a:p>
          <a:p>
            <a:pPr marL="171101" indent="-171101" defTabSz="921432">
              <a:spcBef>
                <a:spcPct val="0"/>
              </a:spcBef>
              <a:buFont typeface="Arial" pitchFamily="34" charset="0"/>
              <a:buChar char="•"/>
            </a:pPr>
            <a:r>
              <a:rPr lang="en-US" altLang="en-US" sz="1100" b="1" dirty="0" smtClean="0"/>
              <a:t>Visit Key Locations</a:t>
            </a:r>
            <a:r>
              <a:rPr lang="en-US" altLang="en-US" sz="1100" dirty="0" smtClean="0"/>
              <a:t>: Show appropriate stakeholders the location of evacuation routes and sites, reunification areas, media areas, triage areas, shelter-in-place areas, and the location emergency supplies. Check to affirm that access permissions, contacts, and keys have not changed.</a:t>
            </a:r>
          </a:p>
          <a:p>
            <a:pPr defTabSz="921432">
              <a:spcBef>
                <a:spcPct val="0"/>
              </a:spcBef>
              <a:buFontTx/>
              <a:buChar char="•"/>
            </a:pPr>
            <a:endParaRPr lang="en-US" altLang="en-US" sz="1100" b="1" dirty="0" smtClean="0"/>
          </a:p>
          <a:p>
            <a:pPr marL="171101" indent="-171101" defTabSz="921432">
              <a:spcBef>
                <a:spcPct val="0"/>
              </a:spcBef>
              <a:buFont typeface="Arial" pitchFamily="34" charset="0"/>
              <a:buChar char="•"/>
            </a:pPr>
            <a:r>
              <a:rPr lang="en-US" altLang="en-US" sz="1100" b="1" dirty="0" smtClean="0"/>
              <a:t>Teach Roles and Responsibilities</a:t>
            </a:r>
            <a:r>
              <a:rPr lang="en-US" altLang="en-US" sz="1100" dirty="0" smtClean="0"/>
              <a:t>: Staff will be assigned specific roles in the plan and positions supporting the ICS that will require special skills, such as first aid; threat assessment; and provision of personal assistance services for English language learners, students with disabilities, and others with access and functional needs. Also, substitute teachers must be trained on the plan and their roles in the plan. </a:t>
            </a:r>
          </a:p>
          <a:p>
            <a:pPr defTabSz="921432">
              <a:spcBef>
                <a:spcPct val="0"/>
              </a:spcBef>
              <a:buFontTx/>
              <a:buChar char="•"/>
            </a:pPr>
            <a:endParaRPr lang="en-US" altLang="en-US" sz="1100" dirty="0" smtClean="0"/>
          </a:p>
          <a:p>
            <a:pPr marL="171101" indent="-171101" defTabSz="921432">
              <a:spcBef>
                <a:spcPct val="0"/>
              </a:spcBef>
              <a:buFont typeface="Arial" pitchFamily="34" charset="0"/>
              <a:buChar char="•"/>
            </a:pPr>
            <a:r>
              <a:rPr lang="en-US" altLang="en-US" sz="1100" dirty="0" smtClean="0"/>
              <a:t>Bringing </a:t>
            </a:r>
            <a:r>
              <a:rPr lang="en-US" altLang="en-US" sz="1100" b="1" dirty="0" smtClean="0"/>
              <a:t>community partners </a:t>
            </a:r>
            <a:r>
              <a:rPr lang="en-US" altLang="en-US" sz="1100" dirty="0" smtClean="0"/>
              <a:t>(e.g., law enforcement officers, fire officials, EMS personnel, emergency managers, public and mental health officials) into the school to talk about the plan will make students and staff feel more comfortable working with these partners.</a:t>
            </a:r>
          </a:p>
          <a:p>
            <a:pPr marL="171101" indent="-171101" defTabSz="921432">
              <a:spcBef>
                <a:spcPct val="0"/>
              </a:spcBef>
              <a:buFont typeface="Arial" pitchFamily="34" charset="0"/>
              <a:buChar char="•"/>
            </a:pPr>
            <a:endParaRPr lang="en-US" altLang="en-US" sz="1100" dirty="0" smtClean="0"/>
          </a:p>
          <a:p>
            <a:pPr marL="0" indent="0" eaLnBrk="1" fontAlgn="auto" hangingPunct="1">
              <a:spcBef>
                <a:spcPts val="0"/>
              </a:spcBef>
              <a:spcAft>
                <a:spcPts val="0"/>
              </a:spcAft>
              <a:buFont typeface="Arial" pitchFamily="34" charset="0"/>
              <a:buNone/>
              <a:defRPr/>
            </a:pPr>
            <a:r>
              <a:rPr lang="en-US" sz="1200" b="1" dirty="0" smtClean="0"/>
              <a:t>Train Stakeholders on the Plan and Their Roles </a:t>
            </a:r>
            <a:endParaRPr lang="en-US" sz="1200" dirty="0" smtClean="0"/>
          </a:p>
          <a:p>
            <a:pPr eaLnBrk="1" fontAlgn="auto" hangingPunct="1">
              <a:spcBef>
                <a:spcPts val="0"/>
              </a:spcBef>
              <a:spcAft>
                <a:spcPts val="0"/>
              </a:spcAft>
              <a:buFont typeface="Wingdings" pitchFamily="2" charset="2"/>
              <a:buChar char="§"/>
              <a:defRPr/>
            </a:pPr>
            <a:r>
              <a:rPr lang="en-US" sz="1100" dirty="0" smtClean="0"/>
              <a:t>Everyone involved in the plan needs to know her or his roles and responsibilities before, during, and after an emergency.</a:t>
            </a:r>
          </a:p>
          <a:p>
            <a:pPr eaLnBrk="1" fontAlgn="auto" hangingPunct="1">
              <a:spcBef>
                <a:spcPts val="0"/>
              </a:spcBef>
              <a:spcAft>
                <a:spcPts val="0"/>
              </a:spcAft>
              <a:buFont typeface="Wingdings" pitchFamily="2" charset="2"/>
              <a:buChar char="§"/>
              <a:defRPr/>
            </a:pPr>
            <a:endParaRPr lang="en-US" sz="1100" dirty="0" smtClean="0"/>
          </a:p>
          <a:p>
            <a:pPr marL="0" indent="0" eaLnBrk="1" fontAlgn="auto" hangingPunct="1">
              <a:spcBef>
                <a:spcPts val="0"/>
              </a:spcBef>
              <a:spcAft>
                <a:spcPts val="0"/>
              </a:spcAft>
              <a:buNone/>
              <a:defRPr/>
            </a:pPr>
            <a:r>
              <a:rPr lang="en-US" sz="1200" b="1" dirty="0" smtClean="0"/>
              <a:t>Key training components include: </a:t>
            </a:r>
          </a:p>
          <a:p>
            <a:pPr eaLnBrk="1" fontAlgn="auto" hangingPunct="1">
              <a:spcBef>
                <a:spcPts val="0"/>
              </a:spcBef>
              <a:spcAft>
                <a:spcPts val="0"/>
              </a:spcAft>
              <a:buFont typeface="Wingdings" pitchFamily="2" charset="2"/>
              <a:buChar char="§"/>
              <a:defRPr/>
            </a:pPr>
            <a:r>
              <a:rPr lang="en-US" sz="1100" dirty="0" smtClean="0"/>
              <a:t>Hold a meeting, </a:t>
            </a:r>
          </a:p>
          <a:p>
            <a:pPr eaLnBrk="1" fontAlgn="auto" hangingPunct="1">
              <a:spcBef>
                <a:spcPts val="0"/>
              </a:spcBef>
              <a:spcAft>
                <a:spcPts val="0"/>
              </a:spcAft>
              <a:buFont typeface="Wingdings" pitchFamily="2" charset="2"/>
              <a:buChar char="§"/>
              <a:defRPr/>
            </a:pPr>
            <a:r>
              <a:rPr lang="en-US" sz="1100" dirty="0" smtClean="0"/>
              <a:t>Visit evacuation sites, </a:t>
            </a:r>
          </a:p>
          <a:p>
            <a:pPr eaLnBrk="1" fontAlgn="auto" hangingPunct="1">
              <a:spcBef>
                <a:spcPts val="0"/>
              </a:spcBef>
              <a:spcAft>
                <a:spcPts val="0"/>
              </a:spcAft>
              <a:buFont typeface="Wingdings" pitchFamily="2" charset="2"/>
              <a:buChar char="§"/>
              <a:defRPr/>
            </a:pPr>
            <a:r>
              <a:rPr lang="en-US" sz="1100" dirty="0" smtClean="0"/>
              <a:t>Give involved parties appropriate and relevant literature on the plan, policies, and procedures, </a:t>
            </a:r>
          </a:p>
          <a:p>
            <a:pPr eaLnBrk="1" fontAlgn="auto" hangingPunct="1">
              <a:spcBef>
                <a:spcPts val="0"/>
              </a:spcBef>
              <a:spcAft>
                <a:spcPts val="0"/>
              </a:spcAft>
              <a:buFont typeface="Wingdings" pitchFamily="2" charset="2"/>
              <a:buChar char="§"/>
              <a:defRPr/>
            </a:pPr>
            <a:r>
              <a:rPr lang="en-US" sz="1100" dirty="0" smtClean="0"/>
              <a:t>Post key information throughout the building,</a:t>
            </a:r>
          </a:p>
          <a:p>
            <a:pPr eaLnBrk="1" fontAlgn="auto" hangingPunct="1">
              <a:spcBef>
                <a:spcPts val="0"/>
              </a:spcBef>
              <a:spcAft>
                <a:spcPts val="0"/>
              </a:spcAft>
              <a:buFont typeface="Wingdings" pitchFamily="2" charset="2"/>
              <a:buChar char="§"/>
              <a:defRPr/>
            </a:pPr>
            <a:r>
              <a:rPr lang="en-US" sz="1100" dirty="0" smtClean="0"/>
              <a:t>Familiarize students and staff with the plan and community partners, </a:t>
            </a:r>
          </a:p>
          <a:p>
            <a:pPr eaLnBrk="1" fontAlgn="auto" hangingPunct="1">
              <a:spcBef>
                <a:spcPts val="0"/>
              </a:spcBef>
              <a:spcAft>
                <a:spcPts val="0"/>
              </a:spcAft>
              <a:buFont typeface="Wingdings" pitchFamily="2" charset="2"/>
              <a:buChar char="§"/>
              <a:defRPr/>
            </a:pPr>
            <a:r>
              <a:rPr lang="en-US" sz="1100" dirty="0" smtClean="0"/>
              <a:t>Train staff on the skills necessary to fulfill their roles. </a:t>
            </a:r>
          </a:p>
          <a:p>
            <a:pPr marL="171101" indent="-171101" defTabSz="921432">
              <a:spcBef>
                <a:spcPct val="0"/>
              </a:spcBef>
              <a:buFont typeface="Arial" pitchFamily="34" charset="0"/>
              <a:buChar char="•"/>
            </a:pPr>
            <a:endParaRPr lang="en-US" altLang="en-US" sz="1100" dirty="0" smtClean="0"/>
          </a:p>
          <a:p>
            <a:pPr defTabSz="921432">
              <a:spcBef>
                <a:spcPct val="0"/>
              </a:spcBef>
            </a:pP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28</a:t>
            </a:fld>
            <a:endParaRPr lang="en-US" dirty="0"/>
          </a:p>
        </p:txBody>
      </p:sp>
    </p:spTree>
    <p:extLst>
      <p:ext uri="{BB962C8B-B14F-4D97-AF65-F5344CB8AC3E}">
        <p14:creationId xmlns:p14="http://schemas.microsoft.com/office/powerpoint/2010/main" val="657754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Exercise the Plan: </a:t>
            </a:r>
            <a:r>
              <a:rPr lang="en-US" sz="1200" dirty="0" smtClean="0"/>
              <a:t>Exercises provide opportunities to practice with community as well as to identify gaps and weaknesses in the plan. They require increasing amounts of planning, time, and resources. Ideally, schools will create an exercise program, building from a tabletop exercise up to a more advanced exercise, like a functional exercise.</a:t>
            </a:r>
          </a:p>
          <a:p>
            <a:endParaRPr lang="en-US" dirty="0" smtClean="0"/>
          </a:p>
          <a:p>
            <a:pPr marL="171450" indent="-171450">
              <a:buFont typeface="Wingdings" pitchFamily="2" charset="2"/>
              <a:buChar char="§"/>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29</a:t>
            </a:fld>
            <a:endParaRPr lang="en-US" dirty="0"/>
          </a:p>
        </p:txBody>
      </p:sp>
    </p:spTree>
    <p:extLst>
      <p:ext uri="{BB962C8B-B14F-4D97-AF65-F5344CB8AC3E}">
        <p14:creationId xmlns:p14="http://schemas.microsoft.com/office/powerpoint/2010/main" val="259972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smtClean="0"/>
              <a:t>Review, Revise, and Maintain the EOP—This step closes the loop in the planning process. </a:t>
            </a:r>
          </a:p>
          <a:p>
            <a:pPr>
              <a:lnSpc>
                <a:spcPct val="80000"/>
              </a:lnSpc>
            </a:pPr>
            <a:endParaRPr lang="en-US" altLang="en-US" sz="1200" dirty="0" smtClean="0"/>
          </a:p>
          <a:p>
            <a:pPr>
              <a:lnSpc>
                <a:spcPct val="80000"/>
              </a:lnSpc>
            </a:pPr>
            <a:r>
              <a:rPr lang="en-US" altLang="en-US" sz="1200" b="1" dirty="0" smtClean="0"/>
              <a:t>Lessons Learned</a:t>
            </a:r>
            <a:r>
              <a:rPr lang="en-US" altLang="en-US" sz="1200" dirty="0" smtClean="0"/>
              <a:t>: It focuses on adding the information gained from exercising the plan to the research collected in Step 2, starting the planning cycle over again. Remember, planning is a continuous process even after the plan is published. Plans should evolve as the school and planning team learn lessons, obtain new information and insights, and update priorities. </a:t>
            </a:r>
          </a:p>
          <a:p>
            <a:pPr>
              <a:lnSpc>
                <a:spcPct val="80000"/>
              </a:lnSpc>
            </a:pPr>
            <a:endParaRPr lang="en-US" altLang="en-US" sz="1200" dirty="0" smtClean="0"/>
          </a:p>
          <a:p>
            <a:pPr>
              <a:lnSpc>
                <a:spcPct val="80000"/>
              </a:lnSpc>
            </a:pPr>
            <a:r>
              <a:rPr lang="en-US" altLang="en-US" sz="1200" b="1" dirty="0" smtClean="0"/>
              <a:t>Regular Reviews</a:t>
            </a:r>
            <a:r>
              <a:rPr lang="en-US" altLang="en-US" sz="1200" dirty="0" smtClean="0"/>
              <a:t>: Reviews should be a recurring activity. Planning teams should establish a process for reviewing and revising the plan. Many schools review their plans on an annual basis. In no case should any part of a plan go for more than 2 years without being reviewed and revised. </a:t>
            </a:r>
          </a:p>
          <a:p>
            <a:pPr>
              <a:lnSpc>
                <a:spcPct val="80000"/>
              </a:lnSpc>
            </a:pPr>
            <a:endParaRPr lang="en-US" altLang="en-US" sz="1200" dirty="0" smtClean="0"/>
          </a:p>
          <a:p>
            <a:pPr>
              <a:lnSpc>
                <a:spcPct val="80000"/>
              </a:lnSpc>
            </a:pPr>
            <a:r>
              <a:rPr lang="en-US" altLang="en-US" sz="1200" dirty="0" smtClean="0"/>
              <a:t>Some schools have found it useful to review and revise portions instead of reviewing the entire plan at once. Schools may consider reviewing a portion each month or at natural breaks in the academic calendar. Certain events will also provide new information that will be used to inform the plan. Schools should consider reviewing and updating their plans or sections of their plans after:</a:t>
            </a:r>
          </a:p>
          <a:p>
            <a:pPr marL="228135" indent="-171101">
              <a:lnSpc>
                <a:spcPct val="80000"/>
              </a:lnSpc>
              <a:buFont typeface="Arial" pitchFamily="34" charset="0"/>
              <a:buChar char="•"/>
            </a:pPr>
            <a:r>
              <a:rPr lang="en-US" altLang="en-US" sz="1200" dirty="0" smtClean="0"/>
              <a:t>Actual emergencies </a:t>
            </a:r>
          </a:p>
          <a:p>
            <a:pPr marL="228135" indent="-171101">
              <a:lnSpc>
                <a:spcPct val="80000"/>
              </a:lnSpc>
              <a:buFont typeface="Arial" pitchFamily="34" charset="0"/>
              <a:buChar char="•"/>
            </a:pPr>
            <a:r>
              <a:rPr lang="en-US" altLang="en-US" sz="1200" dirty="0" smtClean="0"/>
              <a:t>Changes have been made in policy, personnel, organizational structures, processes, facilities, or equipment</a:t>
            </a:r>
          </a:p>
          <a:p>
            <a:pPr marL="228135" indent="-171101">
              <a:lnSpc>
                <a:spcPct val="80000"/>
              </a:lnSpc>
              <a:buFont typeface="Arial" pitchFamily="34" charset="0"/>
              <a:buChar char="•"/>
            </a:pPr>
            <a:r>
              <a:rPr lang="en-US" altLang="en-US" sz="1200" dirty="0" smtClean="0"/>
              <a:t>Formal updates of planning guidance or standards have been finalized</a:t>
            </a:r>
          </a:p>
          <a:p>
            <a:pPr marL="228135" indent="-171101">
              <a:lnSpc>
                <a:spcPct val="80000"/>
              </a:lnSpc>
              <a:buFont typeface="Arial" pitchFamily="34" charset="0"/>
              <a:buChar char="•"/>
            </a:pPr>
            <a:r>
              <a:rPr lang="en-US" altLang="en-US" sz="1200" dirty="0" smtClean="0"/>
              <a:t>Formal exercises have taken place</a:t>
            </a:r>
          </a:p>
          <a:p>
            <a:pPr marL="228135" indent="-171101">
              <a:lnSpc>
                <a:spcPct val="80000"/>
              </a:lnSpc>
              <a:buFont typeface="Arial" pitchFamily="34" charset="0"/>
              <a:buChar char="•"/>
            </a:pPr>
            <a:r>
              <a:rPr lang="en-US" altLang="en-US" sz="1200" dirty="0" smtClean="0"/>
              <a:t>Changes in the school and surrounding community have occurred</a:t>
            </a:r>
          </a:p>
          <a:p>
            <a:pPr marL="228135" indent="-171101">
              <a:lnSpc>
                <a:spcPct val="80000"/>
              </a:lnSpc>
              <a:buFont typeface="Arial" pitchFamily="34" charset="0"/>
              <a:buChar char="•"/>
            </a:pPr>
            <a:r>
              <a:rPr lang="en-US" altLang="en-US" sz="1200" dirty="0" smtClean="0"/>
              <a:t>Threats or hazards change or new ones emerge</a:t>
            </a:r>
          </a:p>
          <a:p>
            <a:pPr marL="228135" indent="-171101">
              <a:lnSpc>
                <a:spcPct val="80000"/>
              </a:lnSpc>
              <a:buFont typeface="Arial" pitchFamily="34" charset="0"/>
              <a:buChar char="•"/>
            </a:pPr>
            <a:r>
              <a:rPr lang="en-US" altLang="en-US" sz="1200" dirty="0" smtClean="0"/>
              <a:t>Ongoing assessments generate new information</a:t>
            </a:r>
          </a:p>
          <a:p>
            <a:pPr>
              <a:lnSpc>
                <a:spcPct val="80000"/>
              </a:lnSpc>
            </a:pPr>
            <a:endParaRPr lang="en-US" altLang="en-US" sz="1200" dirty="0" smtClean="0"/>
          </a:p>
          <a:p>
            <a:pPr>
              <a:lnSpc>
                <a:spcPct val="80000"/>
              </a:lnSpc>
            </a:pPr>
            <a:r>
              <a:rPr lang="en-US" altLang="en-US" sz="1200" b="1" dirty="0" smtClean="0"/>
              <a:t>Distribute Current Plan</a:t>
            </a:r>
            <a:r>
              <a:rPr lang="en-US" altLang="en-US" sz="1200" dirty="0" smtClean="0"/>
              <a:t>: The planning team should ensure that all community partners (e.g., first responders, local emergency management staff) have the most current version of the school EOP. </a:t>
            </a:r>
          </a:p>
          <a:p>
            <a:pPr>
              <a:lnSpc>
                <a:spcPct val="80000"/>
              </a:lnSpc>
            </a:pPr>
            <a:endParaRPr lang="en-US" altLang="en-US" sz="1200" dirty="0" smtClean="0"/>
          </a:p>
          <a:p>
            <a:pPr>
              <a:lnSpc>
                <a:spcPct val="80000"/>
              </a:lnSpc>
            </a:pPr>
            <a:r>
              <a:rPr lang="en-US" altLang="en-US" sz="1200" dirty="0" smtClean="0"/>
              <a:t>Schools should make the plan available to additional stakeholders as well. Share appropriate portions of the school EOP and use multiple vehicles including mail, media partners, and their website. In addition, ensure that persons with limited English proficiency and other functional and access needs have access to the EOP.</a:t>
            </a:r>
            <a:r>
              <a:rPr lang="en-US" altLang="en-US" dirty="0" smtClean="0"/>
              <a:t/>
            </a:r>
            <a:br>
              <a:rPr lang="en-US" altLang="en-US" dirty="0" smtClean="0"/>
            </a:br>
            <a:endParaRPr lang="en-US" altLang="en-US" dirty="0" smtClean="0"/>
          </a:p>
          <a:p>
            <a:pPr>
              <a:lnSpc>
                <a:spcPct val="80000"/>
              </a:lnSpc>
            </a:pPr>
            <a:endParaRPr lang="en-US" alt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30</a:t>
            </a:fld>
            <a:endParaRPr lang="en-US" dirty="0"/>
          </a:p>
        </p:txBody>
      </p:sp>
    </p:spTree>
    <p:extLst>
      <p:ext uri="{BB962C8B-B14F-4D97-AF65-F5344CB8AC3E}">
        <p14:creationId xmlns:p14="http://schemas.microsoft.com/office/powerpoint/2010/main" val="208165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18">
              <a:defRPr/>
            </a:pPr>
            <a:r>
              <a:rPr lang="en-US" sz="1200" b="1" dirty="0" smtClean="0"/>
              <a:t>PPD-8 (the Presidential Policy Directive 8, National Preparedness) </a:t>
            </a:r>
            <a:r>
              <a:rPr lang="en-US" sz="1200" b="0" dirty="0" smtClean="0"/>
              <a:t>describes</a:t>
            </a:r>
            <a:r>
              <a:rPr lang="en-US" sz="1200" dirty="0" smtClean="0"/>
              <a:t> the nation’s approach to Preparedness and </a:t>
            </a:r>
            <a:r>
              <a:rPr lang="en-US" sz="1200" b="1" dirty="0" smtClean="0"/>
              <a:t>defines</a:t>
            </a:r>
            <a:r>
              <a:rPr lang="en-US" sz="1200" dirty="0" smtClean="0"/>
              <a:t> Preparedness around </a:t>
            </a:r>
            <a:r>
              <a:rPr lang="en-US" sz="1200" b="1" dirty="0" smtClean="0"/>
              <a:t>five</a:t>
            </a:r>
            <a:r>
              <a:rPr lang="en-US" sz="1200" dirty="0" smtClean="0"/>
              <a:t> mission areas: </a:t>
            </a:r>
          </a:p>
          <a:p>
            <a:pPr defTabSz="922918">
              <a:defRPr/>
            </a:pPr>
            <a:r>
              <a:rPr lang="en-US" sz="1200" dirty="0" smtClean="0"/>
              <a:t>Prevention, Mitigation, Protection, Response, and Recovery. </a:t>
            </a:r>
          </a:p>
          <a:p>
            <a:pPr defTabSz="922918">
              <a:defRPr/>
            </a:pPr>
            <a:endParaRPr lang="en-US" sz="1200" dirty="0" smtClean="0"/>
          </a:p>
          <a:p>
            <a:pPr defTabSz="922918">
              <a:defRPr/>
            </a:pPr>
            <a:r>
              <a:rPr lang="en-US" sz="1200" dirty="0" smtClean="0"/>
              <a:t>It represents an evolution in our collective understanding of national preparedness and is based on the lessons learned from terrorist attacks, hurricanes, school incidents, and other experiences.</a:t>
            </a:r>
          </a:p>
          <a:p>
            <a:pPr defTabSz="922918">
              <a:defRPr/>
            </a:pPr>
            <a:endParaRPr lang="en-US" sz="1200" dirty="0" smtClean="0"/>
          </a:p>
          <a:p>
            <a:pPr marL="171101" indent="-171101">
              <a:buFont typeface="Arial" panose="020B0604020202020204" pitchFamily="34" charset="0"/>
              <a:buChar char="•"/>
              <a:defRPr/>
            </a:pPr>
            <a:r>
              <a:rPr lang="en-US" sz="1200" b="1" dirty="0" smtClean="0"/>
              <a:t>Prevention</a:t>
            </a:r>
            <a:r>
              <a:rPr lang="en-US" sz="1200" dirty="0" smtClean="0"/>
              <a:t> means the capabilities necessary to avoid, deter, or stop an imminent crime or threatened or actual mass casualty incident. </a:t>
            </a:r>
          </a:p>
          <a:p>
            <a:pPr marL="171101" indent="-171101">
              <a:buFont typeface="Arial" panose="020B0604020202020204" pitchFamily="34" charset="0"/>
              <a:buChar char="•"/>
              <a:defRPr/>
            </a:pPr>
            <a:r>
              <a:rPr lang="en-US" sz="1200" b="1" dirty="0" smtClean="0"/>
              <a:t>Mitigation</a:t>
            </a:r>
            <a:r>
              <a:rPr lang="en-US" sz="1200" dirty="0" smtClean="0"/>
              <a:t> means the capabilities necessary to eliminate or reduce the loss of life and property damage by lessening the impact of an event or emergency. </a:t>
            </a:r>
          </a:p>
          <a:p>
            <a:pPr marL="171101" indent="-171101">
              <a:buFont typeface="Arial" panose="020B0604020202020204" pitchFamily="34" charset="0"/>
              <a:buChar char="•"/>
              <a:defRPr/>
            </a:pPr>
            <a:r>
              <a:rPr lang="en-US" sz="1200" b="1" dirty="0" smtClean="0"/>
              <a:t>Protection</a:t>
            </a:r>
            <a:r>
              <a:rPr lang="en-US" sz="1200" dirty="0" smtClean="0"/>
              <a:t> means the capabilities to secure schools against acts of violence and manmade or natural disasters. </a:t>
            </a:r>
          </a:p>
          <a:p>
            <a:pPr marL="171101" indent="-171101">
              <a:buFont typeface="Arial" panose="020B0604020202020204" pitchFamily="34" charset="0"/>
              <a:buChar char="•"/>
              <a:defRPr/>
            </a:pPr>
            <a:r>
              <a:rPr lang="en-US" sz="1200" b="1" dirty="0" smtClean="0"/>
              <a:t>Response</a:t>
            </a:r>
            <a:r>
              <a:rPr lang="en-US" sz="1200" dirty="0" smtClean="0"/>
              <a:t> means the capabilities necessary to stabilize an emergency once it has already happened or is certain to happen in an unpreventable way.</a:t>
            </a:r>
          </a:p>
          <a:p>
            <a:pPr marL="171101" indent="-171101">
              <a:buFont typeface="Arial" panose="020B0604020202020204" pitchFamily="34" charset="0"/>
              <a:buChar char="•"/>
              <a:defRPr/>
            </a:pPr>
            <a:r>
              <a:rPr lang="en-US" sz="1200" b="1" dirty="0" smtClean="0"/>
              <a:t>Recovery</a:t>
            </a:r>
            <a:r>
              <a:rPr lang="en-US" sz="1200" dirty="0" smtClean="0"/>
              <a:t> means the capabilities necessary to assist schools affected by an event or emergency in restoring the learning environment. </a:t>
            </a:r>
          </a:p>
          <a:p>
            <a:pPr defTabSz="922918">
              <a:defRPr/>
            </a:pPr>
            <a:endParaRPr lang="en-US" sz="1200" dirty="0" smtClean="0"/>
          </a:p>
          <a:p>
            <a:pPr>
              <a:defRPr/>
            </a:pPr>
            <a:r>
              <a:rPr lang="en-US" sz="1200" dirty="0" smtClean="0"/>
              <a:t>These mission areas generally align with the three timeframes associated with an incident: </a:t>
            </a:r>
            <a:r>
              <a:rPr lang="en-US" sz="1200" b="1" dirty="0" smtClean="0"/>
              <a:t>before, during, and after. </a:t>
            </a:r>
          </a:p>
          <a:p>
            <a:pPr>
              <a:defRPr/>
            </a:pPr>
            <a:endParaRPr lang="en-US" sz="1200" dirty="0" smtClean="0"/>
          </a:p>
          <a:p>
            <a:pPr marL="171101" indent="-171101">
              <a:buFont typeface="Arial" panose="020B0604020202020204" pitchFamily="34" charset="0"/>
              <a:buChar char="•"/>
              <a:defRPr/>
            </a:pPr>
            <a:r>
              <a:rPr lang="en-US" sz="1200" b="1" dirty="0" smtClean="0"/>
              <a:t>Before: </a:t>
            </a:r>
            <a:r>
              <a:rPr lang="en-US" sz="1200" dirty="0" smtClean="0"/>
              <a:t>The majority of Prevention, Mitigation, and Protection activities generally occur before an incident, although these three mission areas do have ongoing activities that can occur throughout an incident. </a:t>
            </a:r>
          </a:p>
          <a:p>
            <a:pPr marL="171101" indent="-171101">
              <a:buFont typeface="Arial" panose="020B0604020202020204" pitchFamily="34" charset="0"/>
              <a:buChar char="•"/>
              <a:defRPr/>
            </a:pPr>
            <a:r>
              <a:rPr lang="en-US" sz="1200" b="1" dirty="0" smtClean="0"/>
              <a:t>During: </a:t>
            </a:r>
            <a:r>
              <a:rPr lang="en-US" sz="1200" dirty="0" smtClean="0"/>
              <a:t>Response activities occur during an incident.</a:t>
            </a:r>
          </a:p>
          <a:p>
            <a:pPr marL="171101" indent="-171101">
              <a:buFont typeface="Arial" panose="020B0604020202020204" pitchFamily="34" charset="0"/>
              <a:buChar char="•"/>
              <a:defRPr/>
            </a:pPr>
            <a:r>
              <a:rPr lang="en-US" sz="1200" b="1" dirty="0" smtClean="0"/>
              <a:t>After: </a:t>
            </a:r>
            <a:r>
              <a:rPr lang="en-US" sz="1200" dirty="0" smtClean="0"/>
              <a:t>Recovery activities can begin during an incident and occur after an incident. </a:t>
            </a:r>
          </a:p>
          <a:p>
            <a:pPr>
              <a:defRPr/>
            </a:pPr>
            <a:endParaRPr lang="en-US" sz="1200" dirty="0" smtClean="0"/>
          </a:p>
          <a:p>
            <a:pPr>
              <a:defRPr/>
            </a:pPr>
            <a:r>
              <a:rPr lang="en-US" sz="1200" dirty="0" smtClean="0"/>
              <a:t>To help avoid confusion over terms and allow for ease of reference, we will generally use the terms: “before,” “during,” and “after.” </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a:t>
            </a:fld>
            <a:endParaRPr lang="en-US" dirty="0"/>
          </a:p>
        </p:txBody>
      </p:sp>
    </p:spTree>
    <p:extLst>
      <p:ext uri="{BB962C8B-B14F-4D97-AF65-F5344CB8AC3E}">
        <p14:creationId xmlns:p14="http://schemas.microsoft.com/office/powerpoint/2010/main" val="188919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3035" rtl="0" eaLnBrk="1" fontAlgn="base" latinLnBrk="0" hangingPunct="1">
              <a:lnSpc>
                <a:spcPct val="100000"/>
              </a:lnSpc>
              <a:spcBef>
                <a:spcPct val="0"/>
              </a:spcBef>
              <a:spcAft>
                <a:spcPct val="0"/>
              </a:spcAft>
              <a:buClrTx/>
              <a:buSzTx/>
              <a:buFontTx/>
              <a:buNone/>
              <a:tabLst/>
              <a:defRPr/>
            </a:pPr>
            <a:r>
              <a:rPr lang="en-US" altLang="en-US" dirty="0" smtClean="0">
                <a:solidFill>
                  <a:prstClr val="black"/>
                </a:solidFill>
              </a:rPr>
              <a:t>The following principles are key to developing a comprehensive school EOP that addresses a range of threats and hazards. Let’s consider these in detail and identify some examples in our own schools.</a:t>
            </a:r>
          </a:p>
          <a:p>
            <a:pPr defTabSz="923035" fontAlgn="base">
              <a:spcBef>
                <a:spcPct val="0"/>
              </a:spcBef>
              <a:spcAft>
                <a:spcPct val="0"/>
              </a:spcAft>
              <a:defRPr/>
            </a:pPr>
            <a:endParaRPr lang="en-US" altLang="en-US" dirty="0" smtClean="0">
              <a:solidFill>
                <a:prstClr val="black"/>
              </a:solidFill>
            </a:endParaRPr>
          </a:p>
          <a:p>
            <a:pPr defTabSz="923035" fontAlgn="base">
              <a:spcBef>
                <a:spcPct val="0"/>
              </a:spcBef>
              <a:spcAft>
                <a:spcPct val="0"/>
              </a:spcAft>
              <a:defRPr/>
            </a:pPr>
            <a:r>
              <a:rPr lang="en-US" altLang="en-US" dirty="0" smtClean="0">
                <a:solidFill>
                  <a:prstClr val="black"/>
                </a:solidFill>
              </a:rPr>
              <a:t>Planning</a:t>
            </a:r>
          </a:p>
          <a:p>
            <a:pPr marL="173069" marR="0" indent="-173069" algn="l" defTabSz="92303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solidFill>
                  <a:prstClr val="black"/>
                </a:solidFill>
              </a:rPr>
              <a:t>Must be supported by leadership:</a:t>
            </a:r>
            <a:r>
              <a:rPr lang="en-US" altLang="en-US" dirty="0" smtClean="0"/>
              <a:t> At the district and school levels, senior-level officials can help the planning process by demonstrating strong support for the planning team. Emphasize importance of getting buy-in from leadership throughout the process, as well as at the end (leadership needs to sign-off on it). </a:t>
            </a:r>
          </a:p>
          <a:p>
            <a:pPr marL="173069" indent="-173069" defTabSz="923035" fontAlgn="base">
              <a:spcBef>
                <a:spcPct val="0"/>
              </a:spcBef>
              <a:spcAft>
                <a:spcPct val="0"/>
              </a:spcAft>
              <a:buFont typeface="Arial" panose="020B0604020202020204" pitchFamily="34" charset="0"/>
              <a:buChar char="•"/>
              <a:defRPr/>
            </a:pPr>
            <a:endParaRPr lang="en-US" altLang="en-US" dirty="0" smtClean="0">
              <a:solidFill>
                <a:prstClr val="black"/>
              </a:solidFill>
            </a:endParaRPr>
          </a:p>
          <a:p>
            <a:pPr marL="173069" marR="0" indent="-173069" algn="l" defTabSz="92303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solidFill>
                  <a:prstClr val="black"/>
                </a:solidFill>
              </a:rPr>
              <a:t>Uses assessments to customize plans to the building level:</a:t>
            </a:r>
            <a:r>
              <a:rPr lang="en-US" altLang="en-US" baseline="0" dirty="0" smtClean="0">
                <a:solidFill>
                  <a:prstClr val="black"/>
                </a:solidFill>
              </a:rPr>
              <a:t> </a:t>
            </a:r>
            <a:r>
              <a:rPr lang="en-US" altLang="en-US" dirty="0" smtClean="0"/>
              <a:t>Effective planning is built around comprehensive, ongoing </a:t>
            </a:r>
            <a:r>
              <a:rPr lang="en-US" altLang="en-US" u="sng" dirty="0" smtClean="0"/>
              <a:t>assessment</a:t>
            </a:r>
            <a:r>
              <a:rPr lang="en-US" altLang="en-US" dirty="0" smtClean="0"/>
              <a:t> of the school community. Information gathered through assessment is used to </a:t>
            </a:r>
            <a:r>
              <a:rPr lang="en-US" altLang="en-US" u="sng" dirty="0" smtClean="0"/>
              <a:t>customize plans</a:t>
            </a:r>
            <a:r>
              <a:rPr lang="en-US" altLang="en-US" dirty="0" smtClean="0"/>
              <a:t> to the building level, taking into consideration the school’s unique circumstances and resources. </a:t>
            </a:r>
          </a:p>
          <a:p>
            <a:pPr marL="173069" indent="-173069" defTabSz="923035" fontAlgn="base">
              <a:spcBef>
                <a:spcPct val="0"/>
              </a:spcBef>
              <a:spcAft>
                <a:spcPct val="0"/>
              </a:spcAft>
              <a:buFont typeface="Arial" panose="020B0604020202020204" pitchFamily="34" charset="0"/>
              <a:buChar char="•"/>
              <a:defRPr/>
            </a:pPr>
            <a:endParaRPr lang="en-US" altLang="en-US" dirty="0" smtClean="0">
              <a:solidFill>
                <a:prstClr val="black"/>
              </a:solidFill>
            </a:endParaRPr>
          </a:p>
          <a:p>
            <a:pPr marL="173069" marR="0" indent="-173069" algn="l" defTabSz="92303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solidFill>
                  <a:prstClr val="black"/>
                </a:solidFill>
              </a:rPr>
              <a:t>Considers all threats and hazards:</a:t>
            </a:r>
            <a:r>
              <a:rPr lang="en-US" altLang="en-US" baseline="0" dirty="0" smtClean="0">
                <a:solidFill>
                  <a:prstClr val="black"/>
                </a:solidFill>
              </a:rPr>
              <a:t> </a:t>
            </a:r>
            <a:r>
              <a:rPr lang="en-US" altLang="en-US" dirty="0" smtClean="0"/>
              <a:t>A comprehensive school emergency planning process must take into account a wide range of possible </a:t>
            </a:r>
            <a:r>
              <a:rPr lang="en-US" altLang="en-US" u="sng" dirty="0" smtClean="0"/>
              <a:t>threats and hazards</a:t>
            </a:r>
            <a:r>
              <a:rPr lang="en-US" altLang="en-US" dirty="0" smtClean="0"/>
              <a:t> that may impact the school, addressing safety needs </a:t>
            </a:r>
            <a:r>
              <a:rPr lang="en-US" altLang="en-US" u="sng" dirty="0" smtClean="0"/>
              <a:t>before</a:t>
            </a:r>
            <a:r>
              <a:rPr lang="en-US" altLang="en-US" dirty="0" smtClean="0"/>
              <a:t>, </a:t>
            </a:r>
            <a:r>
              <a:rPr lang="en-US" altLang="en-US" u="sng" dirty="0" smtClean="0"/>
              <a:t>during</a:t>
            </a:r>
            <a:r>
              <a:rPr lang="en-US" altLang="en-US" dirty="0" smtClean="0"/>
              <a:t>, and </a:t>
            </a:r>
            <a:r>
              <a:rPr lang="en-US" altLang="en-US" u="sng" dirty="0" smtClean="0"/>
              <a:t>after</a:t>
            </a:r>
            <a:r>
              <a:rPr lang="en-US" altLang="en-US" dirty="0" smtClean="0"/>
              <a:t> an incident. </a:t>
            </a:r>
          </a:p>
          <a:p>
            <a:pPr marL="173069" indent="-173069" defTabSz="923035" fontAlgn="base">
              <a:spcBef>
                <a:spcPct val="0"/>
              </a:spcBef>
              <a:spcAft>
                <a:spcPct val="0"/>
              </a:spcAft>
              <a:buFont typeface="Arial" panose="020B0604020202020204" pitchFamily="34" charset="0"/>
              <a:buChar char="•"/>
              <a:defRPr/>
            </a:pPr>
            <a:endParaRPr lang="en-US" altLang="en-US" dirty="0" smtClean="0">
              <a:solidFill>
                <a:prstClr val="black"/>
              </a:solidFill>
            </a:endParaRPr>
          </a:p>
          <a:p>
            <a:pPr marL="238910" indent="-238910">
              <a:buFont typeface="+mj-lt"/>
              <a:buAutoNum type="arabicPeriod" startAt="4"/>
              <a:defRPr/>
            </a:pPr>
            <a:r>
              <a:rPr lang="en-US" altLang="en-US" dirty="0" smtClean="0">
                <a:solidFill>
                  <a:prstClr val="black"/>
                </a:solidFill>
              </a:rPr>
              <a:t>Provides for the access and functional needs of the whole school community:</a:t>
            </a:r>
            <a:r>
              <a:rPr lang="en-US" altLang="en-US" baseline="0" dirty="0" smtClean="0">
                <a:solidFill>
                  <a:prstClr val="black"/>
                </a:solidFill>
              </a:rPr>
              <a:t> </a:t>
            </a:r>
            <a:r>
              <a:rPr lang="en-US" dirty="0" smtClean="0"/>
              <a:t>Planning provides for the </a:t>
            </a:r>
            <a:r>
              <a:rPr lang="en-US" u="sng" dirty="0" smtClean="0"/>
              <a:t>access and functional needs</a:t>
            </a:r>
            <a:r>
              <a:rPr lang="en-US" dirty="0" smtClean="0"/>
              <a:t> of the whole school community, which includes:</a:t>
            </a:r>
          </a:p>
          <a:p>
            <a:pPr lvl="1" indent="-179182">
              <a:buFont typeface="Arial" pitchFamily="34" charset="0"/>
              <a:buChar char="•"/>
              <a:defRPr/>
            </a:pPr>
            <a:r>
              <a:rPr lang="en-US" dirty="0" smtClean="0"/>
              <a:t>Students, staff, and visitors</a:t>
            </a:r>
          </a:p>
          <a:p>
            <a:pPr lvl="1" indent="-179182">
              <a:buFont typeface="Arial" pitchFamily="34" charset="0"/>
              <a:buChar char="•"/>
              <a:defRPr/>
            </a:pPr>
            <a:r>
              <a:rPr lang="en-US" dirty="0" smtClean="0"/>
              <a:t>Children, adults, and elderly (Grandparents Day)</a:t>
            </a:r>
          </a:p>
          <a:p>
            <a:pPr lvl="1" indent="-179182">
              <a:buFont typeface="Arial" pitchFamily="34" charset="0"/>
              <a:buChar char="•"/>
              <a:defRPr/>
            </a:pPr>
            <a:r>
              <a:rPr lang="en-US" dirty="0" smtClean="0"/>
              <a:t>Individuals with disabilities and others with access and functional needs including language, transportation, and medical needs</a:t>
            </a:r>
          </a:p>
          <a:p>
            <a:pPr lvl="1" indent="-179182">
              <a:buFont typeface="Arial" pitchFamily="34" charset="0"/>
              <a:buChar char="•"/>
              <a:defRPr/>
            </a:pPr>
            <a:r>
              <a:rPr lang="en-US" dirty="0" smtClean="0"/>
              <a:t>Those from religiously, racially, and ethnically diverse backgrounds </a:t>
            </a:r>
          </a:p>
          <a:p>
            <a:pPr lvl="1" indent="-179182">
              <a:buFont typeface="Arial" pitchFamily="34" charset="0"/>
              <a:buChar char="•"/>
              <a:defRPr/>
            </a:pPr>
            <a:r>
              <a:rPr lang="en-US" dirty="0" smtClean="0"/>
              <a:t>People with limited English proficiency</a:t>
            </a:r>
          </a:p>
          <a:p>
            <a:pPr marL="173069" indent="-173069" defTabSz="923035" fontAlgn="base">
              <a:spcBef>
                <a:spcPct val="0"/>
              </a:spcBef>
              <a:spcAft>
                <a:spcPct val="0"/>
              </a:spcAft>
              <a:buFont typeface="Arial" panose="020B0604020202020204" pitchFamily="34" charset="0"/>
              <a:buChar char="•"/>
              <a:defRPr/>
            </a:pPr>
            <a:endParaRPr lang="en-US" altLang="en-US" dirty="0" smtClean="0">
              <a:solidFill>
                <a:prstClr val="black"/>
              </a:solidFill>
            </a:endParaRPr>
          </a:p>
          <a:p>
            <a:pPr marL="238910" indent="-238910">
              <a:buFont typeface="+mj-lt"/>
              <a:buAutoNum type="arabicPeriod" startAt="5"/>
              <a:defRPr/>
            </a:pPr>
            <a:r>
              <a:rPr lang="en-US" altLang="en-US" dirty="0" smtClean="0">
                <a:solidFill>
                  <a:prstClr val="black"/>
                </a:solidFill>
              </a:rPr>
              <a:t>Considers all settings and all times:</a:t>
            </a:r>
            <a:r>
              <a:rPr lang="en-US" altLang="en-US" baseline="0" dirty="0" smtClean="0">
                <a:solidFill>
                  <a:prstClr val="black"/>
                </a:solidFill>
              </a:rPr>
              <a:t> </a:t>
            </a:r>
            <a:r>
              <a:rPr lang="en-US" dirty="0" smtClean="0"/>
              <a:t>School EOPs must account for incidents that may occur </a:t>
            </a:r>
            <a:r>
              <a:rPr lang="en-US" u="sng" dirty="0" smtClean="0"/>
              <a:t>during and outside the school day</a:t>
            </a:r>
            <a:r>
              <a:rPr lang="en-US" dirty="0" smtClean="0"/>
              <a:t> as well as </a:t>
            </a:r>
            <a:r>
              <a:rPr lang="en-US" u="sng" dirty="0" smtClean="0"/>
              <a:t>on and off campus</a:t>
            </a:r>
            <a:r>
              <a:rPr lang="en-US" dirty="0" smtClean="0"/>
              <a:t> (e.g., school bus, sporting events, field trips). Examples include:</a:t>
            </a:r>
          </a:p>
          <a:p>
            <a:pPr lvl="1" indent="-179182">
              <a:buFont typeface="Arial" panose="020B0604020202020204" pitchFamily="34" charset="0"/>
              <a:buChar char="•"/>
              <a:defRPr/>
            </a:pPr>
            <a:r>
              <a:rPr lang="en-US" dirty="0" smtClean="0"/>
              <a:t>Outside activities (e.g., recess, physical education)</a:t>
            </a:r>
          </a:p>
          <a:p>
            <a:pPr lvl="1" indent="-179182">
              <a:buFont typeface="Arial" panose="020B0604020202020204" pitchFamily="34" charset="0"/>
              <a:buChar char="•"/>
              <a:defRPr/>
            </a:pPr>
            <a:r>
              <a:rPr lang="en-US" dirty="0" smtClean="0"/>
              <a:t>Before and after school (e.g., the school bus, gathering times and places immediately before and after school)  </a:t>
            </a:r>
          </a:p>
          <a:p>
            <a:pPr lvl="1" indent="-179182">
              <a:buFont typeface="Arial" panose="020B0604020202020204" pitchFamily="34" charset="0"/>
              <a:buChar char="•"/>
              <a:defRPr/>
            </a:pPr>
            <a:r>
              <a:rPr lang="en-US" dirty="0" smtClean="0"/>
              <a:t>Outside of the school day (e.g., after school athletic programs, cubs, school dances, weekend sporting events)</a:t>
            </a:r>
          </a:p>
          <a:p>
            <a:pPr lvl="1" indent="-179182">
              <a:buFont typeface="Arial" panose="020B0604020202020204" pitchFamily="34" charset="0"/>
              <a:buChar char="•"/>
              <a:defRPr/>
            </a:pPr>
            <a:r>
              <a:rPr lang="en-US" dirty="0" smtClean="0"/>
              <a:t>Field trips during the school day and extended trips</a:t>
            </a:r>
          </a:p>
          <a:p>
            <a:pPr marL="173069" indent="-173069" defTabSz="923035" fontAlgn="base">
              <a:spcBef>
                <a:spcPct val="0"/>
              </a:spcBef>
              <a:spcAft>
                <a:spcPct val="0"/>
              </a:spcAft>
              <a:buFont typeface="Arial" panose="020B0604020202020204" pitchFamily="34" charset="0"/>
              <a:buChar char="•"/>
              <a:defRPr/>
            </a:pPr>
            <a:endParaRPr lang="en-US" altLang="en-US" dirty="0" smtClean="0">
              <a:solidFill>
                <a:prstClr val="black"/>
              </a:solidFill>
            </a:endParaRPr>
          </a:p>
          <a:p>
            <a:pPr marL="238910" indent="-238910">
              <a:buFont typeface="+mj-lt"/>
              <a:buAutoNum type="arabicPeriod" startAt="6"/>
              <a:defRPr/>
            </a:pPr>
            <a:r>
              <a:rPr lang="en-US" altLang="en-US" dirty="0" smtClean="0">
                <a:solidFill>
                  <a:prstClr val="black"/>
                </a:solidFill>
              </a:rPr>
              <a:t>Follows a collaborative process:</a:t>
            </a:r>
            <a:r>
              <a:rPr lang="en-US" altLang="en-US" baseline="0" dirty="0" smtClean="0">
                <a:solidFill>
                  <a:prstClr val="black"/>
                </a:solidFill>
              </a:rPr>
              <a:t> </a:t>
            </a:r>
            <a:r>
              <a:rPr lang="en-US" dirty="0" smtClean="0"/>
              <a:t>Creating and revising a model school emergency operations plans is done by following a </a:t>
            </a:r>
            <a:r>
              <a:rPr lang="en-US" u="sng" dirty="0" smtClean="0"/>
              <a:t>collaborative process</a:t>
            </a:r>
            <a:r>
              <a:rPr lang="en-US" dirty="0" smtClean="0"/>
              <a:t>. This guide provides a process, plan format, and content guidance that are flexible enough for use by all school emergency planning teams. If a planning team also uses templates, it must first evaluate their usefulness to ensure the tools do not undermine the collaborative initiative and collectively shared plan. </a:t>
            </a:r>
          </a:p>
          <a:p>
            <a:pPr lvl="1" indent="-179182">
              <a:buFont typeface="Arial" pitchFamily="34" charset="0"/>
              <a:buChar char="•"/>
              <a:defRPr/>
            </a:pPr>
            <a:r>
              <a:rPr lang="en-US" dirty="0" smtClean="0"/>
              <a:t>The process must take into account a wide range of possible </a:t>
            </a:r>
            <a:r>
              <a:rPr lang="en-US" u="sng" dirty="0" smtClean="0"/>
              <a:t>threats and hazards</a:t>
            </a:r>
            <a:r>
              <a:rPr lang="en-US" dirty="0" smtClean="0"/>
              <a:t> that may impact the school, addressing safety needs </a:t>
            </a:r>
            <a:r>
              <a:rPr lang="en-US" u="sng" dirty="0" smtClean="0"/>
              <a:t>before</a:t>
            </a:r>
            <a:r>
              <a:rPr lang="en-US" dirty="0" smtClean="0"/>
              <a:t>, </a:t>
            </a:r>
            <a:r>
              <a:rPr lang="en-US" u="sng" dirty="0" smtClean="0"/>
              <a:t>during</a:t>
            </a:r>
            <a:r>
              <a:rPr lang="en-US" dirty="0" smtClean="0"/>
              <a:t>, and </a:t>
            </a:r>
            <a:r>
              <a:rPr lang="en-US" u="sng" dirty="0" smtClean="0"/>
              <a:t>after</a:t>
            </a:r>
            <a:r>
              <a:rPr lang="en-US" dirty="0" smtClean="0"/>
              <a:t> an incident. </a:t>
            </a:r>
          </a:p>
          <a:p>
            <a:pPr marL="173069" indent="-173069" defTabSz="923035" fontAlgn="base">
              <a:spcBef>
                <a:spcPct val="0"/>
              </a:spcBef>
              <a:spcAft>
                <a:spcPct val="0"/>
              </a:spcAft>
              <a:buFont typeface="Arial" panose="020B0604020202020204" pitchFamily="34" charset="0"/>
              <a:buChar char="•"/>
              <a:defRPr/>
            </a:pPr>
            <a:endParaRPr lang="en-US" altLang="en-US" dirty="0" smtClean="0">
              <a:solidFill>
                <a:prstClr val="black"/>
              </a:solidFill>
            </a:endParaRPr>
          </a:p>
          <a:p>
            <a:pPr defTabSz="923035" fontAlgn="base">
              <a:spcBef>
                <a:spcPct val="0"/>
              </a:spcBef>
              <a:spcAft>
                <a:spcPct val="0"/>
              </a:spcAft>
              <a:defRPr/>
            </a:pPr>
            <a:endParaRPr lang="en-US" altLang="en-US" dirty="0" smtClean="0">
              <a:solidFill>
                <a:prstClr val="black"/>
              </a:solidFill>
            </a:endParaRPr>
          </a:p>
          <a:p>
            <a:pPr defTabSz="923035" fontAlgn="base">
              <a:spcBef>
                <a:spcPct val="0"/>
              </a:spcBef>
              <a:spcAft>
                <a:spcPct val="0"/>
              </a:spcAft>
              <a:defRPr/>
            </a:pPr>
            <a:endParaRPr lang="en-US" altLang="en-US" dirty="0" smtClean="0">
              <a:solidFill>
                <a:prstClr val="black"/>
              </a:solidFill>
            </a:endParaRPr>
          </a:p>
          <a:p>
            <a:pPr defTabSz="923035" fontAlgn="base">
              <a:spcBef>
                <a:spcPct val="0"/>
              </a:spcBef>
              <a:spcAft>
                <a:spcPct val="0"/>
              </a:spcAft>
              <a:defRPr/>
            </a:pPr>
            <a:endParaRPr lang="en-US" altLang="en-US" dirty="0" smtClean="0">
              <a:solidFill>
                <a:prstClr val="black"/>
              </a:solidFill>
            </a:endParaRPr>
          </a:p>
          <a:p>
            <a:pPr defTabSz="923035" fontAlgn="base">
              <a:spcBef>
                <a:spcPct val="0"/>
              </a:spcBef>
              <a:spcAft>
                <a:spcPct val="0"/>
              </a:spcAft>
              <a:defRPr/>
            </a:pPr>
            <a:endParaRPr lang="en-US" altLang="en-US" dirty="0" smtClean="0">
              <a:solidFill>
                <a:prstClr val="black"/>
              </a:solidFill>
            </a:endParaRPr>
          </a:p>
          <a:p>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a:t>
            </a:fld>
            <a:endParaRPr lang="en-US" dirty="0"/>
          </a:p>
        </p:txBody>
      </p:sp>
    </p:spTree>
    <p:extLst>
      <p:ext uri="{BB962C8B-B14F-4D97-AF65-F5344CB8AC3E}">
        <p14:creationId xmlns:p14="http://schemas.microsoft.com/office/powerpoint/2010/main" val="256098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916" rtl="0" eaLnBrk="1" fontAlgn="auto" latinLnBrk="0" hangingPunct="1">
              <a:lnSpc>
                <a:spcPct val="100000"/>
              </a:lnSpc>
              <a:spcBef>
                <a:spcPts val="0"/>
              </a:spcBef>
              <a:spcAft>
                <a:spcPts val="0"/>
              </a:spcAft>
              <a:buClrTx/>
              <a:buSzTx/>
              <a:buFontTx/>
              <a:buNone/>
              <a:tabLst/>
              <a:defRPr/>
            </a:pPr>
            <a:r>
              <a:rPr lang="en-US" dirty="0" smtClean="0"/>
              <a:t>Bullet number 2: </a:t>
            </a:r>
            <a:r>
              <a:rPr lang="en-US" sz="1200" dirty="0" smtClean="0"/>
              <a:t>Effective school emergency management planning and development of a school EOP are </a:t>
            </a:r>
            <a:r>
              <a:rPr lang="en-US" sz="1200" b="1" dirty="0" smtClean="0"/>
              <a:t>not done in isolation</a:t>
            </a:r>
            <a:r>
              <a:rPr lang="en-US" sz="1200" dirty="0" smtClean="0"/>
              <a:t>. </a:t>
            </a:r>
          </a:p>
          <a:p>
            <a:pPr marL="0" marR="0" indent="0" algn="l" defTabSz="924916" rtl="0" eaLnBrk="1" fontAlgn="auto" latinLnBrk="0" hangingPunct="1">
              <a:lnSpc>
                <a:spcPct val="100000"/>
              </a:lnSpc>
              <a:spcBef>
                <a:spcPts val="0"/>
              </a:spcBef>
              <a:spcAft>
                <a:spcPts val="0"/>
              </a:spcAft>
              <a:buClrTx/>
              <a:buSzTx/>
              <a:buFontTx/>
              <a:buNone/>
              <a:tabLst/>
              <a:defRPr/>
            </a:pPr>
            <a:endParaRPr lang="en-US" sz="1200" dirty="0" smtClean="0"/>
          </a:p>
          <a:p>
            <a:pPr defTabSz="924916"/>
            <a:r>
              <a:rPr lang="en-US" dirty="0" smtClean="0"/>
              <a:t>This collaboration makes more resources available and helps to ensure the seamless integration of all responders. </a:t>
            </a:r>
          </a:p>
          <a:p>
            <a:pPr eaLnBrk="1" hangingPunct="1">
              <a:spcBef>
                <a:spcPct val="0"/>
              </a:spcBef>
            </a:pPr>
            <a:endParaRPr lang="en-US" altLang="en-US" dirty="0" smtClean="0"/>
          </a:p>
          <a:p>
            <a:pPr eaLnBrk="1" hangingPunct="1">
              <a:spcBef>
                <a:spcPct val="0"/>
              </a:spcBef>
            </a:pPr>
            <a:r>
              <a:rPr lang="en-US" altLang="en-US" dirty="0" smtClean="0"/>
              <a:t>The collaborative TEAM should work through these six steps to create and implement their school’s EOP.</a:t>
            </a:r>
          </a:p>
          <a:p>
            <a:pPr eaLnBrk="1" hangingPunct="1">
              <a:spcBef>
                <a:spcPct val="0"/>
              </a:spcBef>
            </a:pPr>
            <a:endParaRPr lang="en-US" altLang="en-US" dirty="0" smtClean="0"/>
          </a:p>
          <a:p>
            <a:pPr eaLnBrk="1" hangingPunct="1">
              <a:spcBef>
                <a:spcPct val="0"/>
              </a:spcBef>
            </a:pPr>
            <a:r>
              <a:rPr lang="en-US" altLang="en-US" dirty="0" smtClean="0"/>
              <a:t>Schools and school districts can use this process to: </a:t>
            </a:r>
          </a:p>
          <a:p>
            <a:pPr marL="657002" lvl="1" indent="-179182">
              <a:spcBef>
                <a:spcPct val="0"/>
              </a:spcBef>
              <a:buFont typeface="Arial" panose="020B0604020202020204" pitchFamily="34" charset="0"/>
              <a:buChar char="•"/>
            </a:pPr>
            <a:r>
              <a:rPr lang="en-US" altLang="en-US" dirty="0" smtClean="0"/>
              <a:t>Develop a plan.</a:t>
            </a:r>
          </a:p>
          <a:p>
            <a:pPr marL="657002" lvl="1" indent="-179182">
              <a:spcBef>
                <a:spcPct val="0"/>
              </a:spcBef>
              <a:buFont typeface="Arial" panose="020B0604020202020204" pitchFamily="34" charset="0"/>
              <a:buChar char="•"/>
            </a:pPr>
            <a:r>
              <a:rPr lang="en-US" altLang="en-US" dirty="0" smtClean="0"/>
              <a:t>Do a comprehensive review of their existing plan.</a:t>
            </a:r>
          </a:p>
          <a:p>
            <a:pPr marL="657002" lvl="1" indent="-179182">
              <a:spcBef>
                <a:spcPct val="0"/>
              </a:spcBef>
              <a:buFont typeface="Arial" panose="020B0604020202020204" pitchFamily="34" charset="0"/>
              <a:buChar char="•"/>
            </a:pPr>
            <a:r>
              <a:rPr lang="en-US" altLang="en-US" dirty="0" smtClean="0"/>
              <a:t>Conduct reviews of their plan’s component parts.</a:t>
            </a:r>
          </a:p>
          <a:p>
            <a:pPr eaLnBrk="1" hangingPunct="1">
              <a:spcBef>
                <a:spcPct val="0"/>
              </a:spcBef>
            </a:pPr>
            <a:r>
              <a:rPr lang="en-US" altLang="en-US" dirty="0" smtClean="0"/>
              <a:t>	</a:t>
            </a:r>
          </a:p>
          <a:p>
            <a:pPr eaLnBrk="1" hangingPunct="1">
              <a:spcBef>
                <a:spcPct val="0"/>
              </a:spcBef>
            </a:pPr>
            <a:r>
              <a:rPr lang="en-US" altLang="en-US" dirty="0" smtClean="0"/>
              <a:t>Each step will improve the school’s response to ongoing school and emergency activities, as well as the training, drills, equipment, and resources that are currently in use.</a:t>
            </a:r>
          </a:p>
          <a:p>
            <a:pPr eaLnBrk="1" hangingPunct="1">
              <a:spcBef>
                <a:spcPct val="0"/>
              </a:spcBef>
            </a:pPr>
            <a:endParaRPr lang="en-US" altLang="en-US" dirty="0" smtClean="0"/>
          </a:p>
          <a:p>
            <a:pPr eaLnBrk="1" hangingPunct="1">
              <a:spcBef>
                <a:spcPct val="0"/>
              </a:spcBef>
            </a:pPr>
            <a:r>
              <a:rPr lang="en-US" altLang="en-US" b="1" dirty="0" smtClean="0"/>
              <a:t>These steps are sequenced to support a collaborative process, which invites multiple perspectives for information gathering, prioritizing, goal-setting, execution of specific activities, and evaluation. The process is intended to be cyclical and ongoing.  </a:t>
            </a:r>
          </a:p>
          <a:p>
            <a:pPr eaLnBrk="1" hangingPunct="1">
              <a:spcBef>
                <a:spcPct val="0"/>
              </a:spcBef>
            </a:pPr>
            <a:endParaRPr lang="en-US" altLang="en-US" b="1" dirty="0" smtClean="0"/>
          </a:p>
          <a:p>
            <a:pPr eaLnBrk="1" hangingPunct="1">
              <a:spcBef>
                <a:spcPct val="0"/>
              </a:spcBef>
            </a:pPr>
            <a:r>
              <a:rPr lang="en-US" altLang="en-US" dirty="0" smtClean="0"/>
              <a:t>Although there are three timeframes, they are generally interconnected and schools can take steps to build capacity for Response and Recovery before an incident occurs. </a:t>
            </a:r>
          </a:p>
          <a:p>
            <a:pPr eaLnBrk="1" hangingPunct="1">
              <a:spcBef>
                <a:spcPct val="0"/>
              </a:spcBef>
            </a:pPr>
            <a:r>
              <a:rPr lang="en-US" altLang="en-US" b="1" dirty="0" smtClean="0"/>
              <a:t>These steps are supported by applying the planning principles. </a:t>
            </a:r>
          </a:p>
          <a:p>
            <a:pPr eaLnBrk="1" hangingPunct="1">
              <a:spcBef>
                <a:spcPct val="0"/>
              </a:spcBef>
            </a:pPr>
            <a:endParaRPr lang="en-US" altLang="en-US" b="1" dirty="0" smtClean="0"/>
          </a:p>
          <a:p>
            <a:pPr eaLnBrk="1" hangingPunct="1">
              <a:spcBef>
                <a:spcPct val="0"/>
              </a:spcBef>
            </a:pPr>
            <a:r>
              <a:rPr lang="en-US" altLang="en-US" b="1" dirty="0" smtClean="0"/>
              <a:t>NOTE TO TRAINER: As applicable, accentuate a planning principle throughout the steps.</a:t>
            </a:r>
          </a:p>
          <a:p>
            <a:endParaRPr lang="en-US" dirty="0" smtClean="0"/>
          </a:p>
          <a:p>
            <a:pPr defTabSz="924916"/>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a:t>
            </a:fld>
            <a:endParaRPr lang="en-US" dirty="0"/>
          </a:p>
        </p:txBody>
      </p:sp>
    </p:spTree>
    <p:extLst>
      <p:ext uri="{BB962C8B-B14F-4D97-AF65-F5344CB8AC3E}">
        <p14:creationId xmlns:p14="http://schemas.microsoft.com/office/powerpoint/2010/main" val="30758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each step, schools should consider the impact of their decisions on ongoing activities such as training and exercises as well as on equipment and resources.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a:t>
            </a:fld>
            <a:endParaRPr lang="en-US" dirty="0"/>
          </a:p>
        </p:txBody>
      </p:sp>
    </p:spTree>
    <p:extLst>
      <p:ext uri="{BB962C8B-B14F-4D97-AF65-F5344CB8AC3E}">
        <p14:creationId xmlns:p14="http://schemas.microsoft.com/office/powerpoint/2010/main" val="177465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Wingdings" pitchFamily="2" charset="2"/>
              <a:buChar char="§"/>
              <a:defRPr/>
            </a:pPr>
            <a:r>
              <a:rPr lang="en-US" sz="1200" b="1" dirty="0" smtClean="0"/>
              <a:t>Identify Core Planning Team: </a:t>
            </a:r>
            <a:r>
              <a:rPr lang="en-US" sz="1200" dirty="0" smtClean="0"/>
              <a:t>The planning team should be small enough to permit close collaboration with first responders and other community partners, yet large enough to be representative of the school, its families, and its community.</a:t>
            </a:r>
          </a:p>
          <a:p>
            <a:pPr eaLnBrk="1" fontAlgn="auto" hangingPunct="1">
              <a:spcBef>
                <a:spcPts val="0"/>
              </a:spcBef>
              <a:spcAft>
                <a:spcPts val="0"/>
              </a:spcAft>
              <a:buFont typeface="Arial" pitchFamily="34" charset="0"/>
              <a:buChar char="•"/>
              <a:defRPr/>
            </a:pPr>
            <a:endParaRPr lang="en-US" sz="1200" dirty="0" smtClean="0"/>
          </a:p>
          <a:p>
            <a:pPr eaLnBrk="1" fontAlgn="auto" hangingPunct="1">
              <a:spcBef>
                <a:spcPts val="0"/>
              </a:spcBef>
              <a:spcAft>
                <a:spcPts val="0"/>
              </a:spcAft>
              <a:buFont typeface="Wingdings" pitchFamily="2" charset="2"/>
              <a:buChar char="§"/>
              <a:defRPr/>
            </a:pPr>
            <a:r>
              <a:rPr lang="en-US" sz="1200" b="1" dirty="0" smtClean="0"/>
              <a:t>Form a Common Framework: </a:t>
            </a:r>
            <a:r>
              <a:rPr lang="en-US" sz="1200" dirty="0" smtClean="0"/>
              <a:t>A shared approach facilitates mutual understanding, coordination, and execution of the emergency management strategies as well as works from a common command structure. </a:t>
            </a:r>
          </a:p>
          <a:p>
            <a:pPr eaLnBrk="1" fontAlgn="auto" hangingPunct="1">
              <a:spcBef>
                <a:spcPts val="0"/>
              </a:spcBef>
              <a:spcAft>
                <a:spcPts val="0"/>
              </a:spcAft>
              <a:buFont typeface="Arial" pitchFamily="34" charset="0"/>
              <a:buChar char="•"/>
              <a:defRPr/>
            </a:pPr>
            <a:endParaRPr lang="en-US" sz="1200" dirty="0" smtClean="0"/>
          </a:p>
          <a:p>
            <a:pPr eaLnBrk="1" fontAlgn="auto" hangingPunct="1">
              <a:spcBef>
                <a:spcPts val="0"/>
              </a:spcBef>
              <a:spcAft>
                <a:spcPts val="0"/>
              </a:spcAft>
              <a:buFont typeface="Wingdings" pitchFamily="2" charset="2"/>
              <a:buChar char="§"/>
              <a:defRPr/>
            </a:pPr>
            <a:r>
              <a:rPr lang="en-US" sz="1200" b="1" dirty="0" smtClean="0"/>
              <a:t>Define and Assign Roles and Responsibilities: </a:t>
            </a:r>
            <a:r>
              <a:rPr lang="en-US" sz="1200" dirty="0" smtClean="0"/>
              <a:t>Each person involved in the development and refinement of the plan should know her or his roles and responsibilities in the planning process.</a:t>
            </a:r>
          </a:p>
          <a:p>
            <a:pPr eaLnBrk="1" fontAlgn="auto" hangingPunct="1">
              <a:spcBef>
                <a:spcPts val="0"/>
              </a:spcBef>
              <a:spcAft>
                <a:spcPts val="0"/>
              </a:spcAft>
              <a:buFont typeface="Arial" pitchFamily="34" charset="0"/>
              <a:buChar char="•"/>
              <a:defRPr/>
            </a:pPr>
            <a:endParaRPr lang="en-US" sz="1200" dirty="0" smtClean="0"/>
          </a:p>
          <a:p>
            <a:pPr>
              <a:buFont typeface="Wingdings" pitchFamily="2" charset="2"/>
              <a:buChar char="§"/>
              <a:defRPr/>
            </a:pPr>
            <a:r>
              <a:rPr lang="en-US" sz="1200" b="1" dirty="0" smtClean="0"/>
              <a:t>Determine a Regular Schedule of Meetings: </a:t>
            </a:r>
            <a:r>
              <a:rPr lang="en-US" sz="1200" dirty="0" smtClean="0"/>
              <a:t>School emergency management planning is an ongoing effort that is reinforced through regularly scheduled planning meetings.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7</a:t>
            </a:fld>
            <a:endParaRPr lang="en-US" dirty="0"/>
          </a:p>
        </p:txBody>
      </p:sp>
    </p:spTree>
    <p:extLst>
      <p:ext uri="{BB962C8B-B14F-4D97-AF65-F5344CB8AC3E}">
        <p14:creationId xmlns:p14="http://schemas.microsoft.com/office/powerpoint/2010/main" val="46840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The following slides provide more information about some of the most essential assessments the planning team should undertake.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8</a:t>
            </a:fld>
            <a:endParaRPr lang="en-US" dirty="0"/>
          </a:p>
        </p:txBody>
      </p:sp>
    </p:spTree>
    <p:extLst>
      <p:ext uri="{BB962C8B-B14F-4D97-AF65-F5344CB8AC3E}">
        <p14:creationId xmlns:p14="http://schemas.microsoft.com/office/powerpoint/2010/main" val="150587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smtClean="0"/>
              <a:t>Description: </a:t>
            </a:r>
            <a:r>
              <a:rPr lang="en-US" altLang="en-US" dirty="0" smtClean="0"/>
              <a:t>This assessment includes, but is not limited to, a review of building access and egress control measures, visibility around the exterior of the building, structural integrity of the building, compliance with applicable architectural standards for individuals with disabilities and others with functional and access needs, and emergency vehicle access.</a:t>
            </a:r>
            <a:r>
              <a:rPr lang="en-US" altLang="en-US" baseline="0" dirty="0" smtClean="0"/>
              <a:t> </a:t>
            </a:r>
            <a:r>
              <a:rPr lang="en-US" altLang="en-US" dirty="0" smtClean="0"/>
              <a:t>This assessment also can include the testing of equipment, such as the interoperability of communications equipment. </a:t>
            </a: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9</a:t>
            </a:fld>
            <a:endParaRPr lang="en-US" dirty="0"/>
          </a:p>
        </p:txBody>
      </p:sp>
    </p:spTree>
    <p:extLst>
      <p:ext uri="{BB962C8B-B14F-4D97-AF65-F5344CB8AC3E}">
        <p14:creationId xmlns:p14="http://schemas.microsoft.com/office/powerpoint/2010/main" val="174716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35905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55984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88401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3"/>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28627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5374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409044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38982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13"/>
            <a:ext cx="8229600" cy="114300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38308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14935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85139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90720" y="6454042"/>
            <a:ext cx="391464" cy="365125"/>
          </a:xfrm>
          <a:prstGeom prst="rect">
            <a:avLst/>
          </a:prstGeom>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2973502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6501-112_REMS-TA_K-12_PPT_Title-Pg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392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hyperlink" Target="mailto:info@remstacenter.org" TargetMode="Externa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adiness and Emergency Management for Schools Technical Assistance C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6"/>
          <p:cNvSpPr>
            <a:spLocks noGrp="1"/>
          </p:cNvSpPr>
          <p:nvPr>
            <p:ph type="ctrTitle"/>
          </p:nvPr>
        </p:nvSpPr>
        <p:spPr>
          <a:xfrm>
            <a:off x="2285999" y="1466193"/>
            <a:ext cx="6574221" cy="3342290"/>
          </a:xfrm>
        </p:spPr>
        <p:txBody>
          <a:bodyPr>
            <a:noAutofit/>
          </a:bodyPr>
          <a:lstStyle/>
          <a:p>
            <a:pPr algn="l"/>
            <a:r>
              <a:rPr lang="en-US" sz="4800" dirty="0"/>
              <a:t>Overview of the Six Step Planning Process</a:t>
            </a:r>
            <a:endParaRPr lang="en-US" sz="4800" dirty="0">
              <a:solidFill>
                <a:schemeClr val="bg1"/>
              </a:solidFill>
              <a:latin typeface="Arial Unicode MS"/>
              <a:cs typeface="Arial Unicode MS"/>
            </a:endParaRPr>
          </a:p>
        </p:txBody>
      </p:sp>
    </p:spTree>
    <p:extLst>
      <p:ext uri="{BB962C8B-B14F-4D97-AF65-F5344CB8AC3E}">
        <p14:creationId xmlns:p14="http://schemas.microsoft.com/office/powerpoint/2010/main" val="35536574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(2 of 7)</a:t>
            </a:r>
          </a:p>
        </p:txBody>
      </p:sp>
      <p:graphicFrame>
        <p:nvGraphicFramePr>
          <p:cNvPr id="7" name="Table 6" descr="CULTURE &amp; CLIMATE ASSESSMENT&#10;Description: &#10;Evaluates students and staff connectedness to the school and problem behaviors. &#10;Purpose:&#10;§ To provide knowledge of students’ and staff’s perceptions of their safety.&#10;§ To provide knowledge of problem behaviors that need to be addressed to improve school climate. &#10;"/>
          <p:cNvGraphicFramePr>
            <a:graphicFrameLocks noGrp="1"/>
          </p:cNvGraphicFramePr>
          <p:nvPr>
            <p:extLst>
              <p:ext uri="{D42A27DB-BD31-4B8C-83A1-F6EECF244321}">
                <p14:modId xmlns:p14="http://schemas.microsoft.com/office/powerpoint/2010/main" val="1774255115"/>
              </p:ext>
            </p:extLst>
          </p:nvPr>
        </p:nvGraphicFramePr>
        <p:xfrm>
          <a:off x="773373" y="1760561"/>
          <a:ext cx="7694443" cy="3988487"/>
        </p:xfrm>
        <a:graphic>
          <a:graphicData uri="http://schemas.openxmlformats.org/drawingml/2006/table">
            <a:tbl>
              <a:tblPr firstRow="1" bandRow="1">
                <a:tableStyleId>{85BE263C-DBD7-4A20-BB59-AAB30ACAA65A}</a:tableStyleId>
              </a:tblPr>
              <a:tblGrid>
                <a:gridCol w="7694443"/>
              </a:tblGrid>
              <a:tr h="878030">
                <a:tc>
                  <a:txBody>
                    <a:bodyPr/>
                    <a:lstStyle/>
                    <a:p>
                      <a:pPr algn="ctr"/>
                      <a:r>
                        <a:rPr lang="en-US" sz="3000" dirty="0" smtClean="0">
                          <a:effectLst/>
                        </a:rPr>
                        <a:t>CULTURE</a:t>
                      </a:r>
                      <a:r>
                        <a:rPr lang="en-US" sz="3000" baseline="0" dirty="0" smtClean="0">
                          <a:effectLst/>
                        </a:rPr>
                        <a:t> &amp; CLIMATE ASSESSMENT</a:t>
                      </a:r>
                      <a:endParaRPr lang="en-US" sz="3000" b="1" dirty="0">
                        <a:effectLst/>
                      </a:endParaRPr>
                    </a:p>
                  </a:txBody>
                  <a:tcPr marL="97025" marR="97025" marT="48513" marB="48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0078">
                <a:tc>
                  <a:txBody>
                    <a:bodyPr/>
                    <a:lstStyle/>
                    <a:p>
                      <a:pPr algn="ctr"/>
                      <a:r>
                        <a:rPr lang="en-US" sz="2300" b="1" u="sng" dirty="0" smtClean="0">
                          <a:effectLst/>
                        </a:rPr>
                        <a:t>Description: </a:t>
                      </a:r>
                    </a:p>
                    <a:p>
                      <a:pPr algn="ctr"/>
                      <a:r>
                        <a:rPr lang="en-US" sz="2300" b="1" u="none" dirty="0" smtClean="0">
                          <a:effectLst/>
                        </a:rPr>
                        <a:t>Evaluates</a:t>
                      </a:r>
                      <a:r>
                        <a:rPr lang="en-US" sz="2300" b="1" u="none" baseline="0" dirty="0" smtClean="0">
                          <a:effectLst/>
                        </a:rPr>
                        <a:t> students and staff connectedness to the school and problem behaviors. </a:t>
                      </a:r>
                      <a:endParaRPr lang="en-US" sz="2300" b="1" u="none" dirty="0">
                        <a:effectLst/>
                      </a:endParaRPr>
                    </a:p>
                  </a:txBody>
                  <a:tcPr marL="97025" marR="97025" marT="48513" marB="485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0379">
                <a:tc>
                  <a:txBody>
                    <a:bodyPr/>
                    <a:lstStyle/>
                    <a:p>
                      <a:pPr algn="ctr">
                        <a:spcBef>
                          <a:spcPts val="0"/>
                        </a:spcBef>
                        <a:spcAft>
                          <a:spcPts val="600"/>
                        </a:spcAft>
                      </a:pPr>
                      <a:r>
                        <a:rPr lang="en-US" sz="2300" b="1" u="sng" dirty="0" smtClean="0">
                          <a:effectLst/>
                        </a:rPr>
                        <a:t>Purpose:</a:t>
                      </a:r>
                    </a:p>
                    <a:p>
                      <a:pPr marL="231775" indent="-231775">
                        <a:spcBef>
                          <a:spcPts val="0"/>
                        </a:spcBef>
                        <a:spcAft>
                          <a:spcPts val="600"/>
                        </a:spcAft>
                        <a:buFont typeface="Wingdings" pitchFamily="2" charset="2"/>
                        <a:buChar char="§"/>
                      </a:pPr>
                      <a:r>
                        <a:rPr lang="en-US" sz="2100" dirty="0" smtClean="0">
                          <a:effectLst/>
                        </a:rPr>
                        <a:t>To</a:t>
                      </a:r>
                      <a:r>
                        <a:rPr lang="en-US" sz="2100" baseline="0" dirty="0" smtClean="0">
                          <a:effectLst/>
                        </a:rPr>
                        <a:t> provide knowledge of students’ and staff’s perceptions of their safety.</a:t>
                      </a:r>
                    </a:p>
                    <a:p>
                      <a:pPr marL="231775" indent="-231775">
                        <a:spcBef>
                          <a:spcPts val="0"/>
                        </a:spcBef>
                        <a:spcAft>
                          <a:spcPts val="600"/>
                        </a:spcAft>
                        <a:buFont typeface="Wingdings" pitchFamily="2" charset="2"/>
                        <a:buChar char="§"/>
                      </a:pPr>
                      <a:r>
                        <a:rPr lang="en-US" sz="2100" baseline="0" dirty="0" smtClean="0">
                          <a:effectLst/>
                        </a:rPr>
                        <a:t>To provide knowledge of problem behaviors that need to be addressed to improve school climate. </a:t>
                      </a:r>
                      <a:endParaRPr lang="en-US" sz="2100" dirty="0">
                        <a:effectLst/>
                      </a:endParaRPr>
                    </a:p>
                  </a:txBody>
                  <a:tcPr marL="97025" marR="97025" marT="48513" marB="485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80029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(3 of 7)</a:t>
            </a:r>
          </a:p>
        </p:txBody>
      </p:sp>
      <p:graphicFrame>
        <p:nvGraphicFramePr>
          <p:cNvPr id="7" name="Table 6" descr="BEHAVIORAL THREAT ASSESSMENT&#10;Description: &#10;Analyzes communication and behaviors to determine whether or not a student, staff, or other person may pose a threat. &#10;Purpose:&#10;§ To assure students, staff, or other persons who may pose a threat are identified and referred for services (if appropriate) before a threat develops into an incident. &#10;"/>
          <p:cNvGraphicFramePr>
            <a:graphicFrameLocks noGrp="1"/>
          </p:cNvGraphicFramePr>
          <p:nvPr>
            <p:extLst>
              <p:ext uri="{D42A27DB-BD31-4B8C-83A1-F6EECF244321}">
                <p14:modId xmlns:p14="http://schemas.microsoft.com/office/powerpoint/2010/main" val="4062946083"/>
              </p:ext>
            </p:extLst>
          </p:nvPr>
        </p:nvGraphicFramePr>
        <p:xfrm>
          <a:off x="641445" y="1944961"/>
          <a:ext cx="7944415" cy="3610599"/>
        </p:xfrm>
        <a:graphic>
          <a:graphicData uri="http://schemas.openxmlformats.org/drawingml/2006/table">
            <a:tbl>
              <a:tblPr firstRow="1" bandRow="1">
                <a:tableStyleId>{85BE263C-DBD7-4A20-BB59-AAB30ACAA65A}</a:tableStyleId>
              </a:tblPr>
              <a:tblGrid>
                <a:gridCol w="7944415"/>
              </a:tblGrid>
              <a:tr h="816171">
                <a:tc>
                  <a:txBody>
                    <a:bodyPr/>
                    <a:lstStyle/>
                    <a:p>
                      <a:pPr algn="ctr"/>
                      <a:r>
                        <a:rPr lang="en-US" sz="3000" dirty="0" smtClean="0">
                          <a:effectLst/>
                        </a:rPr>
                        <a:t>BEHAVIORAL</a:t>
                      </a:r>
                      <a:r>
                        <a:rPr lang="en-US" sz="3000" baseline="0" dirty="0" smtClean="0">
                          <a:effectLst/>
                        </a:rPr>
                        <a:t> THREAT ASSESSMENT</a:t>
                      </a:r>
                      <a:endParaRPr lang="en-US" sz="3000" b="1" dirty="0">
                        <a:effectLst/>
                      </a:endParaRPr>
                    </a:p>
                  </a:txBody>
                  <a:tcPr marL="98360" marR="98360" marT="49180" marB="49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2253">
                <a:tc>
                  <a:txBody>
                    <a:bodyPr/>
                    <a:lstStyle/>
                    <a:p>
                      <a:pPr algn="ctr"/>
                      <a:r>
                        <a:rPr lang="en-US" sz="2300" b="1" u="sng" dirty="0" smtClean="0">
                          <a:effectLst/>
                        </a:rPr>
                        <a:t>Description: </a:t>
                      </a:r>
                    </a:p>
                    <a:p>
                      <a:pPr algn="ctr"/>
                      <a:r>
                        <a:rPr lang="en-US" sz="2300" b="1" u="none" dirty="0" smtClean="0">
                          <a:effectLst/>
                        </a:rPr>
                        <a:t>Analyzes</a:t>
                      </a:r>
                      <a:r>
                        <a:rPr lang="en-US" sz="2300" b="1" u="none" baseline="0" dirty="0" smtClean="0">
                          <a:effectLst/>
                        </a:rPr>
                        <a:t> communication and behaviors to determine whether or not a student, staff, or other person may pose a threat. </a:t>
                      </a:r>
                      <a:endParaRPr lang="en-US" sz="2300" b="1" u="none" dirty="0">
                        <a:effectLst/>
                      </a:endParaRPr>
                    </a:p>
                  </a:txBody>
                  <a:tcPr marL="98360" marR="98360" marT="49180" marB="491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2175">
                <a:tc>
                  <a:txBody>
                    <a:bodyPr/>
                    <a:lstStyle/>
                    <a:p>
                      <a:pPr algn="ctr">
                        <a:spcBef>
                          <a:spcPts val="0"/>
                        </a:spcBef>
                        <a:spcAft>
                          <a:spcPts val="600"/>
                        </a:spcAft>
                      </a:pPr>
                      <a:r>
                        <a:rPr lang="en-US" sz="2300" b="1" u="sng" dirty="0" smtClean="0">
                          <a:effectLst/>
                        </a:rPr>
                        <a:t>Purpose:</a:t>
                      </a:r>
                    </a:p>
                    <a:p>
                      <a:pPr marL="231775" indent="-231775">
                        <a:spcBef>
                          <a:spcPts val="0"/>
                        </a:spcBef>
                        <a:spcAft>
                          <a:spcPts val="600"/>
                        </a:spcAft>
                        <a:buFont typeface="Wingdings" pitchFamily="2" charset="2"/>
                        <a:buChar char="§"/>
                      </a:pPr>
                      <a:r>
                        <a:rPr lang="en-US" sz="2100" dirty="0" smtClean="0">
                          <a:effectLst/>
                        </a:rPr>
                        <a:t>To</a:t>
                      </a:r>
                      <a:r>
                        <a:rPr lang="en-US" sz="2100" baseline="0" dirty="0" smtClean="0">
                          <a:effectLst/>
                        </a:rPr>
                        <a:t> assure students, staff, or other persons who may pose a threat are identified and referred for services (if appropriate) before a threat develops into an incident. </a:t>
                      </a:r>
                      <a:endParaRPr lang="en-US" sz="2100" dirty="0">
                        <a:effectLst/>
                      </a:endParaRPr>
                    </a:p>
                  </a:txBody>
                  <a:tcPr marL="98360" marR="98360" marT="49180" marB="491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6811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(4 of 7)</a:t>
            </a:r>
          </a:p>
        </p:txBody>
      </p:sp>
      <p:sp>
        <p:nvSpPr>
          <p:cNvPr id="5" name="Title 1"/>
          <p:cNvSpPr>
            <a:spLocks noGrp="1"/>
          </p:cNvSpPr>
          <p:nvPr>
            <p:ph idx="1"/>
          </p:nvPr>
        </p:nvSpPr>
        <p:spPr>
          <a:xfrm>
            <a:off x="457200" y="1719618"/>
            <a:ext cx="8229600" cy="4406545"/>
          </a:xfrm>
        </p:spPr>
        <p:txBody>
          <a:bodyPr>
            <a:normAutofit/>
          </a:bodyPr>
          <a:lstStyle/>
          <a:p>
            <a:pPr marL="0" indent="0" algn="ctr">
              <a:buNone/>
            </a:pPr>
            <a:r>
              <a:rPr lang="en-US" altLang="en-US" sz="2800" b="1" dirty="0" smtClean="0">
                <a:solidFill>
                  <a:schemeClr val="tx1"/>
                </a:solidFill>
              </a:rPr>
              <a:t>Behavioral Threat Assessment </a:t>
            </a:r>
            <a:r>
              <a:rPr lang="en-US" altLang="en-US" sz="2800" b="1" dirty="0">
                <a:solidFill>
                  <a:schemeClr val="tx1"/>
                </a:solidFill>
              </a:rPr>
              <a:t>(Cont.)</a:t>
            </a:r>
            <a:endParaRPr lang="en-US" sz="2800" dirty="0">
              <a:solidFill>
                <a:schemeClr val="tx1"/>
              </a:solidFill>
            </a:endParaRPr>
          </a:p>
        </p:txBody>
      </p:sp>
      <p:graphicFrame>
        <p:nvGraphicFramePr>
          <p:cNvPr id="8" name="Table 7" descr="Key Findings from the SSI&#10;Rarely sudden, impulsive acts&#10;Others knew in advance&#10;Many attackers felt bullied&#10;Most had access to weapons&#10;Prior behavior caused concern&#10;Difficulty coping with loss or failures&#10;Other students involved&#10;Most stopped by someone other than law enforcement&#10;"/>
          <p:cNvGraphicFramePr>
            <a:graphicFrameLocks noGrp="1"/>
          </p:cNvGraphicFramePr>
          <p:nvPr>
            <p:extLst>
              <p:ext uri="{D42A27DB-BD31-4B8C-83A1-F6EECF244321}">
                <p14:modId xmlns:p14="http://schemas.microsoft.com/office/powerpoint/2010/main" val="1372577428"/>
              </p:ext>
            </p:extLst>
          </p:nvPr>
        </p:nvGraphicFramePr>
        <p:xfrm>
          <a:off x="855260" y="2310075"/>
          <a:ext cx="7363883" cy="3831328"/>
        </p:xfrm>
        <a:graphic>
          <a:graphicData uri="http://schemas.openxmlformats.org/drawingml/2006/table">
            <a:tbl>
              <a:tblPr firstRow="1" bandRow="1">
                <a:tableStyleId>{21E4AEA4-8DFA-4A89-87EB-49C32662AFE0}</a:tableStyleId>
              </a:tblPr>
              <a:tblGrid>
                <a:gridCol w="7363883"/>
              </a:tblGrid>
              <a:tr h="419861">
                <a:tc>
                  <a:txBody>
                    <a:bodyPr/>
                    <a:lstStyle/>
                    <a:p>
                      <a:pPr algn="ctr"/>
                      <a:r>
                        <a:rPr lang="en-US" sz="2500" dirty="0" smtClean="0">
                          <a:effectLst/>
                        </a:rPr>
                        <a:t>Key Findings from the SSI</a:t>
                      </a:r>
                      <a:endParaRPr lang="en-US" sz="25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Rarely</a:t>
                      </a:r>
                      <a:r>
                        <a:rPr lang="en-US" sz="2100" baseline="0" dirty="0" smtClean="0">
                          <a:effectLst/>
                        </a:rPr>
                        <a:t> sudden, impulsive acts</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Others knew in advance</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Many attackers felt bullied</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Most had access to weapons</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Prior</a:t>
                      </a:r>
                      <a:r>
                        <a:rPr lang="en-US" sz="2100" baseline="0" dirty="0" smtClean="0">
                          <a:effectLst/>
                        </a:rPr>
                        <a:t> behavior caused concern</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Difficulty coping with loss or</a:t>
                      </a:r>
                      <a:r>
                        <a:rPr lang="en-US" sz="2100" baseline="0" dirty="0" smtClean="0">
                          <a:effectLst/>
                        </a:rPr>
                        <a:t> failures</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Other students</a:t>
                      </a:r>
                      <a:r>
                        <a:rPr lang="en-US" sz="2100" baseline="0" dirty="0" smtClean="0">
                          <a:effectLst/>
                        </a:rPr>
                        <a:t> involved</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861">
                <a:tc>
                  <a:txBody>
                    <a:bodyPr/>
                    <a:lstStyle/>
                    <a:p>
                      <a:pPr algn="ctr"/>
                      <a:r>
                        <a:rPr lang="en-US" sz="2100" dirty="0" smtClean="0">
                          <a:effectLst/>
                        </a:rPr>
                        <a:t>Most stopped by someone other than law enforcement</a:t>
                      </a:r>
                      <a:endParaRPr lang="en-US" sz="2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61962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(5 of 7)</a:t>
            </a:r>
          </a:p>
        </p:txBody>
      </p:sp>
      <p:graphicFrame>
        <p:nvGraphicFramePr>
          <p:cNvPr id="7" name="Table 6" descr="CAPACITY ASSESSMENT&#10;Description: &#10;Examines the capabilities of students and staff, as well as the services and material resources of community partners.&#10;Purpose:&#10;§ To provide an increased understanding of the resources available.&#10;§ To provide information about staff capabilities to help planners assign roles and responsibilities in the plan. &#10;&#10;"/>
          <p:cNvGraphicFramePr>
            <a:graphicFrameLocks noGrp="1"/>
          </p:cNvGraphicFramePr>
          <p:nvPr>
            <p:extLst>
              <p:ext uri="{D42A27DB-BD31-4B8C-83A1-F6EECF244321}">
                <p14:modId xmlns:p14="http://schemas.microsoft.com/office/powerpoint/2010/main" val="1574091978"/>
              </p:ext>
            </p:extLst>
          </p:nvPr>
        </p:nvGraphicFramePr>
        <p:xfrm>
          <a:off x="504967" y="1951631"/>
          <a:ext cx="8175009" cy="3603008"/>
        </p:xfrm>
        <a:graphic>
          <a:graphicData uri="http://schemas.openxmlformats.org/drawingml/2006/table">
            <a:tbl>
              <a:tblPr firstRow="1" bandRow="1">
                <a:tableStyleId>{85BE263C-DBD7-4A20-BB59-AAB30ACAA65A}</a:tableStyleId>
              </a:tblPr>
              <a:tblGrid>
                <a:gridCol w="8175009"/>
              </a:tblGrid>
              <a:tr h="767206">
                <a:tc>
                  <a:txBody>
                    <a:bodyPr/>
                    <a:lstStyle/>
                    <a:p>
                      <a:pPr algn="ctr"/>
                      <a:r>
                        <a:rPr lang="en-US" sz="3000" dirty="0" smtClean="0">
                          <a:effectLst/>
                        </a:rPr>
                        <a:t>CAPACITY </a:t>
                      </a:r>
                      <a:r>
                        <a:rPr lang="en-US" sz="3000" baseline="0" dirty="0" smtClean="0">
                          <a:effectLst/>
                        </a:rPr>
                        <a:t>ASSESSMENT</a:t>
                      </a:r>
                      <a:endParaRPr lang="en-US" sz="3000" b="1" dirty="0">
                        <a:effectLst/>
                      </a:endParaRPr>
                    </a:p>
                  </a:txBody>
                  <a:tcPr marL="98360" marR="98360" marT="49180" marB="49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3023">
                <a:tc>
                  <a:txBody>
                    <a:bodyPr/>
                    <a:lstStyle/>
                    <a:p>
                      <a:pPr algn="ctr"/>
                      <a:r>
                        <a:rPr lang="en-US" sz="2300" b="1" u="sng" dirty="0" smtClean="0">
                          <a:effectLst/>
                        </a:rPr>
                        <a:t>Description: </a:t>
                      </a:r>
                    </a:p>
                    <a:p>
                      <a:pPr algn="ctr"/>
                      <a:r>
                        <a:rPr lang="en-US" sz="2300" b="1" u="none" dirty="0" smtClean="0">
                          <a:effectLst/>
                        </a:rPr>
                        <a:t>Examines the capabilities of students and staff,</a:t>
                      </a:r>
                      <a:r>
                        <a:rPr lang="en-US" sz="2300" b="1" u="none" baseline="0" dirty="0" smtClean="0">
                          <a:effectLst/>
                        </a:rPr>
                        <a:t> as well as the services and material resources of community partners.</a:t>
                      </a:r>
                      <a:endParaRPr lang="en-US" sz="2300" b="1" u="none" dirty="0">
                        <a:effectLst/>
                      </a:endParaRPr>
                    </a:p>
                  </a:txBody>
                  <a:tcPr marL="98360" marR="98360" marT="49180" marB="491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2779">
                <a:tc>
                  <a:txBody>
                    <a:bodyPr/>
                    <a:lstStyle/>
                    <a:p>
                      <a:pPr algn="ctr">
                        <a:spcBef>
                          <a:spcPts val="0"/>
                        </a:spcBef>
                        <a:spcAft>
                          <a:spcPts val="600"/>
                        </a:spcAft>
                      </a:pPr>
                      <a:r>
                        <a:rPr lang="en-US" sz="2300" b="1" u="sng" dirty="0" smtClean="0">
                          <a:effectLst/>
                        </a:rPr>
                        <a:t>Purpose:</a:t>
                      </a:r>
                    </a:p>
                    <a:p>
                      <a:pPr marL="231775" indent="-231775">
                        <a:spcBef>
                          <a:spcPts val="0"/>
                        </a:spcBef>
                        <a:spcAft>
                          <a:spcPts val="600"/>
                        </a:spcAft>
                        <a:buFont typeface="Wingdings" pitchFamily="2" charset="2"/>
                        <a:buChar char="§"/>
                      </a:pPr>
                      <a:r>
                        <a:rPr lang="en-US" sz="2100" dirty="0" smtClean="0">
                          <a:effectLst/>
                        </a:rPr>
                        <a:t>To</a:t>
                      </a:r>
                      <a:r>
                        <a:rPr lang="en-US" sz="2100" baseline="0" dirty="0" smtClean="0">
                          <a:effectLst/>
                        </a:rPr>
                        <a:t> provide an increased understanding of the resources available.</a:t>
                      </a:r>
                    </a:p>
                    <a:p>
                      <a:pPr marL="231775" indent="-231775">
                        <a:spcBef>
                          <a:spcPts val="0"/>
                        </a:spcBef>
                        <a:spcAft>
                          <a:spcPts val="600"/>
                        </a:spcAft>
                        <a:buFont typeface="Wingdings" pitchFamily="2" charset="2"/>
                        <a:buChar char="§"/>
                      </a:pPr>
                      <a:r>
                        <a:rPr lang="en-US" sz="2100" baseline="0" dirty="0" smtClean="0">
                          <a:effectLst/>
                        </a:rPr>
                        <a:t>To provide information about staff capabilities to help planners assign roles and responsibilities in the plan. </a:t>
                      </a:r>
                      <a:endParaRPr lang="en-US" sz="2100" dirty="0">
                        <a:effectLst/>
                      </a:endParaRPr>
                    </a:p>
                  </a:txBody>
                  <a:tcPr marL="98360" marR="98360" marT="49180" marB="491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32389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(6 of 7)</a:t>
            </a:r>
          </a:p>
        </p:txBody>
      </p:sp>
      <p:sp>
        <p:nvSpPr>
          <p:cNvPr id="3" name="Content Placeholder 2"/>
          <p:cNvSpPr>
            <a:spLocks noGrp="1"/>
          </p:cNvSpPr>
          <p:nvPr>
            <p:ph idx="1"/>
          </p:nvPr>
        </p:nvSpPr>
        <p:spPr>
          <a:xfrm>
            <a:off x="313899" y="1695735"/>
            <a:ext cx="8584441" cy="4841543"/>
          </a:xfrm>
        </p:spPr>
        <p:txBody>
          <a:bodyPr>
            <a:normAutofit fontScale="92500" lnSpcReduction="10000"/>
          </a:bodyPr>
          <a:lstStyle/>
          <a:p>
            <a:pPr marL="465138" indent="-288925">
              <a:spcBef>
                <a:spcPts val="0"/>
              </a:spcBef>
              <a:buFont typeface="Wingdings" pitchFamily="2" charset="2"/>
              <a:buChar char="§"/>
              <a:defRPr/>
            </a:pPr>
            <a:r>
              <a:rPr lang="en-US" sz="2400" dirty="0"/>
              <a:t>One effective method for organizing information is to create a table with a range of information about each possible threat and hazard, including any new threats or hazards identified through the assessment process. </a:t>
            </a:r>
            <a:endParaRPr lang="en-US" sz="2400" dirty="0" smtClean="0"/>
          </a:p>
          <a:p>
            <a:pPr marL="465138" indent="-288925">
              <a:spcBef>
                <a:spcPts val="0"/>
              </a:spcBef>
              <a:buFont typeface="Wingdings" pitchFamily="2" charset="2"/>
              <a:buChar char="§"/>
              <a:defRPr/>
            </a:pPr>
            <a:endParaRPr lang="en-US" sz="1100" dirty="0" smtClean="0"/>
          </a:p>
          <a:p>
            <a:pPr marL="465138" indent="-288925">
              <a:spcBef>
                <a:spcPts val="0"/>
              </a:spcBef>
              <a:buFont typeface="Wingdings" pitchFamily="2" charset="2"/>
              <a:buChar char="§"/>
              <a:defRPr/>
            </a:pPr>
            <a:r>
              <a:rPr lang="en-US" sz="2400" dirty="0" smtClean="0"/>
              <a:t>The table should include: </a:t>
            </a:r>
          </a:p>
          <a:p>
            <a:pPr marL="517525">
              <a:spcBef>
                <a:spcPts val="0"/>
              </a:spcBef>
              <a:buFont typeface="Wingdings" pitchFamily="2" charset="2"/>
              <a:buChar char="§"/>
              <a:defRPr/>
            </a:pPr>
            <a:endParaRPr lang="en-US" sz="500" dirty="0"/>
          </a:p>
          <a:p>
            <a:pPr marL="962025" lvl="1">
              <a:spcBef>
                <a:spcPts val="0"/>
              </a:spcBef>
              <a:spcAft>
                <a:spcPts val="600"/>
              </a:spcAft>
              <a:buFont typeface="Arial" panose="020B0604020202020204" pitchFamily="34" charset="0"/>
              <a:buChar char="•"/>
              <a:defRPr/>
            </a:pPr>
            <a:r>
              <a:rPr lang="en-US" sz="2000" b="1" i="1" dirty="0"/>
              <a:t>Probability or frequency of occurrence;</a:t>
            </a:r>
          </a:p>
          <a:p>
            <a:pPr marL="962025" lvl="1">
              <a:spcBef>
                <a:spcPts val="0"/>
              </a:spcBef>
              <a:spcAft>
                <a:spcPts val="600"/>
              </a:spcAft>
              <a:buFont typeface="Arial" panose="020B0604020202020204" pitchFamily="34" charset="0"/>
              <a:buChar char="•"/>
              <a:defRPr/>
            </a:pPr>
            <a:r>
              <a:rPr lang="en-US" sz="2000" b="1" i="1" dirty="0"/>
              <a:t>Magnitude;</a:t>
            </a:r>
          </a:p>
          <a:p>
            <a:pPr marL="962025" lvl="1">
              <a:spcBef>
                <a:spcPts val="0"/>
              </a:spcBef>
              <a:spcAft>
                <a:spcPts val="600"/>
              </a:spcAft>
              <a:buFont typeface="Arial" panose="020B0604020202020204" pitchFamily="34" charset="0"/>
              <a:buChar char="•"/>
              <a:defRPr/>
            </a:pPr>
            <a:r>
              <a:rPr lang="en-US" sz="2000" b="1" i="1" dirty="0"/>
              <a:t>Time available to warn staff, students, and visitors; </a:t>
            </a:r>
          </a:p>
          <a:p>
            <a:pPr marL="962025" lvl="1">
              <a:spcBef>
                <a:spcPts val="0"/>
              </a:spcBef>
              <a:spcAft>
                <a:spcPts val="600"/>
              </a:spcAft>
              <a:buFont typeface="Arial" panose="020B0604020202020204" pitchFamily="34" charset="0"/>
              <a:buChar char="•"/>
              <a:defRPr/>
            </a:pPr>
            <a:r>
              <a:rPr lang="en-US" sz="2000" b="1" i="1" dirty="0" smtClean="0"/>
              <a:t>Duration; and </a:t>
            </a:r>
            <a:endParaRPr lang="en-US" sz="2000" b="1" i="1" dirty="0"/>
          </a:p>
          <a:p>
            <a:pPr marL="962025" lvl="1">
              <a:spcBef>
                <a:spcPts val="0"/>
              </a:spcBef>
              <a:spcAft>
                <a:spcPts val="600"/>
              </a:spcAft>
              <a:buFont typeface="Arial" panose="020B0604020202020204" pitchFamily="34" charset="0"/>
              <a:buChar char="•"/>
              <a:defRPr/>
            </a:pPr>
            <a:r>
              <a:rPr lang="en-US" sz="2000" b="1" i="1" dirty="0"/>
              <a:t>Follow-on and cascading effects of threat or hazard. </a:t>
            </a:r>
            <a:endParaRPr lang="en-US" sz="1800" b="1" i="1" dirty="0" smtClean="0"/>
          </a:p>
          <a:p>
            <a:pPr lvl="1">
              <a:spcBef>
                <a:spcPts val="0"/>
              </a:spcBef>
              <a:buFont typeface="Wingdings" pitchFamily="2" charset="2"/>
              <a:buChar char="Ø"/>
              <a:defRPr/>
            </a:pPr>
            <a:endParaRPr lang="en-US" sz="1000" dirty="0"/>
          </a:p>
          <a:p>
            <a:pPr marL="0" indent="0">
              <a:spcBef>
                <a:spcPts val="0"/>
              </a:spcBef>
              <a:buNone/>
              <a:defRPr/>
            </a:pPr>
            <a:r>
              <a:rPr lang="en-US" sz="2400" b="1" dirty="0" smtClean="0"/>
              <a:t>Prioritize </a:t>
            </a:r>
            <a:r>
              <a:rPr lang="en-US" sz="2400" b="1" dirty="0"/>
              <a:t>Threats and Hazards </a:t>
            </a:r>
            <a:endParaRPr lang="en-US" sz="2400" b="1" dirty="0" smtClean="0"/>
          </a:p>
          <a:p>
            <a:pPr marL="0" indent="0">
              <a:spcBef>
                <a:spcPts val="0"/>
              </a:spcBef>
              <a:buNone/>
              <a:defRPr/>
            </a:pPr>
            <a:endParaRPr lang="en-US" sz="500" dirty="0"/>
          </a:p>
          <a:p>
            <a:pPr marL="465138">
              <a:spcBef>
                <a:spcPts val="0"/>
              </a:spcBef>
              <a:buFont typeface="Wingdings" pitchFamily="2" charset="2"/>
              <a:buChar char="§"/>
              <a:defRPr/>
            </a:pPr>
            <a:r>
              <a:rPr lang="en-US" sz="2400" dirty="0"/>
              <a:t>Next, the planning team should use the information it has organized to compare and prioritize risks posed by threats and hazards. </a:t>
            </a:r>
          </a:p>
          <a:p>
            <a:endParaRPr lang="en-US" dirty="0"/>
          </a:p>
        </p:txBody>
      </p:sp>
    </p:spTree>
    <p:extLst>
      <p:ext uri="{BB962C8B-B14F-4D97-AF65-F5344CB8AC3E}">
        <p14:creationId xmlns:p14="http://schemas.microsoft.com/office/powerpoint/2010/main" val="9837754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(7 of 7)</a:t>
            </a:r>
          </a:p>
        </p:txBody>
      </p:sp>
      <p:graphicFrame>
        <p:nvGraphicFramePr>
          <p:cNvPr id="3" name="Table 2" descr="Hazard risk chart with Fire and Hazmat Spill outside of the school ranked for probability, magnitude, warning, duration, risk priority."/>
          <p:cNvGraphicFramePr>
            <a:graphicFrameLocks noGrp="1"/>
          </p:cNvGraphicFramePr>
          <p:nvPr>
            <p:extLst>
              <p:ext uri="{D42A27DB-BD31-4B8C-83A1-F6EECF244321}">
                <p14:modId xmlns:p14="http://schemas.microsoft.com/office/powerpoint/2010/main" val="160637295"/>
              </p:ext>
            </p:extLst>
          </p:nvPr>
        </p:nvGraphicFramePr>
        <p:xfrm>
          <a:off x="286603" y="1820080"/>
          <a:ext cx="8597435" cy="3296919"/>
        </p:xfrm>
        <a:graphic>
          <a:graphicData uri="http://schemas.openxmlformats.org/drawingml/2006/table">
            <a:tbl>
              <a:tblPr firstRow="1" bandRow="1">
                <a:tableStyleId>{21E4AEA4-8DFA-4A89-87EB-49C32662AFE0}</a:tableStyleId>
              </a:tblPr>
              <a:tblGrid>
                <a:gridCol w="1213998"/>
                <a:gridCol w="1542197"/>
                <a:gridCol w="1637732"/>
                <a:gridCol w="1487606"/>
                <a:gridCol w="1364776"/>
                <a:gridCol w="1351126"/>
              </a:tblGrid>
              <a:tr h="370840">
                <a:tc>
                  <a:txBody>
                    <a:bodyPr/>
                    <a:lstStyle/>
                    <a:p>
                      <a:r>
                        <a:rPr lang="en-US" dirty="0" smtClean="0"/>
                        <a:t>Hazard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Probability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Magnitude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Warning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Duration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Risk Priority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Fire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Highly</a:t>
                      </a:r>
                      <a:r>
                        <a:rPr lang="en-US" baseline="0" dirty="0" smtClean="0"/>
                        <a:t> likely</a:t>
                      </a:r>
                    </a:p>
                    <a:p>
                      <a:r>
                        <a:rPr lang="en-US" baseline="0" dirty="0" smtClean="0"/>
                        <a:t>3. Likely</a:t>
                      </a:r>
                    </a:p>
                    <a:p>
                      <a:r>
                        <a:rPr lang="en-US" baseline="0" dirty="0" smtClean="0"/>
                        <a:t>2. Possible</a:t>
                      </a:r>
                    </a:p>
                    <a:p>
                      <a:pPr marL="0" indent="0">
                        <a:buAutoNum type="arabicPeriod"/>
                      </a:pPr>
                      <a:r>
                        <a:rPr lang="en-US" baseline="0" dirty="0" smtClean="0"/>
                        <a:t> Unlikely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Catastrophic</a:t>
                      </a:r>
                    </a:p>
                    <a:p>
                      <a:r>
                        <a:rPr lang="en-US" dirty="0" smtClean="0"/>
                        <a:t>3. Critical</a:t>
                      </a:r>
                    </a:p>
                    <a:p>
                      <a:r>
                        <a:rPr lang="en-US" dirty="0" smtClean="0"/>
                        <a:t>2. Limited</a:t>
                      </a:r>
                    </a:p>
                    <a:p>
                      <a:pPr marL="0" indent="0">
                        <a:buNone/>
                      </a:pPr>
                      <a:r>
                        <a:rPr lang="en-US" dirty="0" smtClean="0"/>
                        <a:t>1. Negligible</a:t>
                      </a:r>
                    </a:p>
                    <a:p>
                      <a:pPr marL="342900" indent="-342900">
                        <a:buAutoNum type="arabicPeriod"/>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r>
                        <a:rPr lang="en-US" baseline="0" dirty="0" smtClean="0"/>
                        <a:t> Minimal</a:t>
                      </a:r>
                    </a:p>
                    <a:p>
                      <a:r>
                        <a:rPr lang="en-US" baseline="0" dirty="0" smtClean="0"/>
                        <a:t>3. 6–12 hrs.</a:t>
                      </a:r>
                    </a:p>
                    <a:p>
                      <a:r>
                        <a:rPr lang="en-US" baseline="0" dirty="0" smtClean="0"/>
                        <a:t>2. 12–24 hrs.</a:t>
                      </a:r>
                    </a:p>
                    <a:p>
                      <a:r>
                        <a:rPr lang="en-US" baseline="0" dirty="0" smtClean="0"/>
                        <a:t>1. 24+ hrs.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12+ hrs.</a:t>
                      </a:r>
                    </a:p>
                    <a:p>
                      <a:r>
                        <a:rPr lang="en-US" dirty="0" smtClean="0"/>
                        <a:t>3.</a:t>
                      </a:r>
                      <a:r>
                        <a:rPr lang="en-US" baseline="0" dirty="0" smtClean="0"/>
                        <a:t> 6–12 hrs.</a:t>
                      </a:r>
                    </a:p>
                    <a:p>
                      <a:r>
                        <a:rPr lang="en-US" baseline="0" dirty="0" smtClean="0"/>
                        <a:t>2. 2–6 hrs.</a:t>
                      </a:r>
                    </a:p>
                    <a:p>
                      <a:r>
                        <a:rPr lang="en-US" baseline="0" dirty="0" smtClean="0"/>
                        <a:t>1. &lt; 3 hrs.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a:t>
                      </a:r>
                    </a:p>
                    <a:p>
                      <a:r>
                        <a:rPr lang="en-US" dirty="0" smtClean="0"/>
                        <a:t>Medium</a:t>
                      </a:r>
                    </a:p>
                    <a:p>
                      <a:r>
                        <a:rPr lang="en-US" dirty="0" smtClean="0"/>
                        <a:t>Low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Hazmat spill</a:t>
                      </a:r>
                      <a:r>
                        <a:rPr lang="en-US" baseline="0" dirty="0" smtClean="0"/>
                        <a:t> outside the school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Highly</a:t>
                      </a:r>
                      <a:r>
                        <a:rPr lang="en-US" baseline="0" dirty="0" smtClean="0"/>
                        <a:t> likely</a:t>
                      </a:r>
                    </a:p>
                    <a:p>
                      <a:r>
                        <a:rPr lang="en-US" baseline="0" dirty="0" smtClean="0"/>
                        <a:t>3. Likely</a:t>
                      </a:r>
                    </a:p>
                    <a:p>
                      <a:r>
                        <a:rPr lang="en-US" baseline="0" dirty="0" smtClean="0"/>
                        <a:t>2. Possible</a:t>
                      </a:r>
                    </a:p>
                    <a:p>
                      <a:pPr marL="0" indent="0">
                        <a:buAutoNum type="arabicPeriod"/>
                      </a:pPr>
                      <a:r>
                        <a:rPr lang="en-US" baseline="0" dirty="0" smtClean="0"/>
                        <a:t> Unlikely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Catastrophic</a:t>
                      </a:r>
                    </a:p>
                    <a:p>
                      <a:r>
                        <a:rPr lang="en-US" dirty="0" smtClean="0"/>
                        <a:t>3. Critical</a:t>
                      </a:r>
                    </a:p>
                    <a:p>
                      <a:r>
                        <a:rPr lang="en-US" dirty="0" smtClean="0"/>
                        <a:t>2. Limited</a:t>
                      </a:r>
                    </a:p>
                    <a:p>
                      <a:r>
                        <a:rPr lang="en-US" dirty="0" smtClean="0"/>
                        <a:t>1. Negligible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r>
                        <a:rPr lang="en-US" baseline="0" dirty="0" smtClean="0"/>
                        <a:t> Minimal</a:t>
                      </a:r>
                    </a:p>
                    <a:p>
                      <a:r>
                        <a:rPr lang="en-US" baseline="0" dirty="0" smtClean="0"/>
                        <a:t>3. 6–12 hrs.</a:t>
                      </a:r>
                    </a:p>
                    <a:p>
                      <a:r>
                        <a:rPr lang="en-US" baseline="0" dirty="0" smtClean="0"/>
                        <a:t>2. 12–24 hrs.</a:t>
                      </a:r>
                    </a:p>
                    <a:p>
                      <a:r>
                        <a:rPr lang="en-US" baseline="0" dirty="0" smtClean="0"/>
                        <a:t>1. 24+ hrs.</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12+ hrs.</a:t>
                      </a:r>
                    </a:p>
                    <a:p>
                      <a:r>
                        <a:rPr lang="en-US" dirty="0" smtClean="0"/>
                        <a:t>3.</a:t>
                      </a:r>
                      <a:r>
                        <a:rPr lang="en-US" baseline="0" dirty="0" smtClean="0"/>
                        <a:t> 6–12 hrs.</a:t>
                      </a:r>
                    </a:p>
                    <a:p>
                      <a:r>
                        <a:rPr lang="en-US" baseline="0" dirty="0" smtClean="0"/>
                        <a:t>2. 2–6 hrs.</a:t>
                      </a:r>
                    </a:p>
                    <a:p>
                      <a:r>
                        <a:rPr lang="en-US" baseline="0" dirty="0" smtClean="0"/>
                        <a:t>1. &lt; 3 hrs.</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a:t>
                      </a:r>
                    </a:p>
                    <a:p>
                      <a:r>
                        <a:rPr lang="en-US" dirty="0" smtClean="0"/>
                        <a:t>Medium</a:t>
                      </a:r>
                    </a:p>
                    <a:p>
                      <a:r>
                        <a:rPr lang="en-US" dirty="0" smtClean="0"/>
                        <a:t>Low</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287256" y="5318494"/>
            <a:ext cx="8555838" cy="707886"/>
          </a:xfrm>
          <a:prstGeom prst="rect">
            <a:avLst/>
          </a:prstGeom>
        </p:spPr>
        <p:txBody>
          <a:bodyPr wrap="square">
            <a:spAutoFit/>
          </a:bodyPr>
          <a:lstStyle/>
          <a:p>
            <a:r>
              <a:rPr lang="en-US" sz="2000" b="1" i="1" dirty="0"/>
              <a:t>After completing Step 2, the planning team has a prioritized (high, medium, or low risk) list of threats and hazards based on the results of the risk assessment. </a:t>
            </a:r>
          </a:p>
        </p:txBody>
      </p:sp>
    </p:spTree>
    <p:extLst>
      <p:ext uri="{BB962C8B-B14F-4D97-AF65-F5344CB8AC3E}">
        <p14:creationId xmlns:p14="http://schemas.microsoft.com/office/powerpoint/2010/main" val="10540391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p:nvPr>
        </p:nvSpPr>
        <p:spPr>
          <a:xfrm>
            <a:off x="5431801" y="352639"/>
            <a:ext cx="3085297" cy="923330"/>
          </a:xfrm>
          <a:prstGeom prst="rect">
            <a:avLst/>
          </a:prstGeom>
          <a:noFill/>
        </p:spPr>
        <p:txBody>
          <a:bodyPr wrap="square" rtlCol="0">
            <a:spAutoFit/>
          </a:bodyPr>
          <a:lstStyle/>
          <a:p>
            <a:pPr algn="r"/>
            <a:r>
              <a:rPr lang="en-US" sz="5400" dirty="0" smtClean="0">
                <a:solidFill>
                  <a:schemeClr val="bg1"/>
                </a:solidFill>
              </a:rPr>
              <a:t>Step 3</a:t>
            </a:r>
            <a:endParaRPr lang="en-US" sz="5400" dirty="0">
              <a:solidFill>
                <a:schemeClr val="bg1"/>
              </a:solidFill>
            </a:endParaRPr>
          </a:p>
        </p:txBody>
      </p:sp>
      <p:pic>
        <p:nvPicPr>
          <p:cNvPr id="14" name="Picture 13" title="Step 3: Determine Goals and Objec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717" y="238908"/>
            <a:ext cx="2292723" cy="1198005"/>
          </a:xfrm>
          <a:prstGeom prst="rect">
            <a:avLst/>
          </a:prstGeom>
        </p:spPr>
      </p:pic>
      <p:sp>
        <p:nvSpPr>
          <p:cNvPr id="6" name="Content Placeholder 5"/>
          <p:cNvSpPr>
            <a:spLocks noGrp="1"/>
          </p:cNvSpPr>
          <p:nvPr>
            <p:ph sz="half" idx="2"/>
          </p:nvPr>
        </p:nvSpPr>
        <p:spPr>
          <a:xfrm>
            <a:off x="457200" y="1669909"/>
            <a:ext cx="8229600" cy="2615488"/>
          </a:xfrm>
        </p:spPr>
        <p:txBody>
          <a:bodyPr>
            <a:noAutofit/>
          </a:bodyPr>
          <a:lstStyle/>
          <a:p>
            <a:pPr marL="231775" lvl="1" indent="-231775">
              <a:spcBef>
                <a:spcPts val="0"/>
              </a:spcBef>
              <a:spcAft>
                <a:spcPts val="600"/>
              </a:spcAft>
              <a:buSzPct val="90000"/>
              <a:buNone/>
            </a:pPr>
            <a:r>
              <a:rPr lang="en-US" sz="2800" b="1" dirty="0" smtClean="0"/>
              <a:t>The </a:t>
            </a:r>
            <a:r>
              <a:rPr lang="en-US" sz="2800" b="1" dirty="0"/>
              <a:t>planning team </a:t>
            </a:r>
            <a:endParaRPr lang="en-US" sz="2800" b="1" dirty="0" smtClean="0"/>
          </a:p>
          <a:p>
            <a:pPr lvl="1">
              <a:spcBef>
                <a:spcPts val="0"/>
              </a:spcBef>
              <a:spcAft>
                <a:spcPts val="600"/>
              </a:spcAft>
              <a:buSzPct val="90000"/>
              <a:buFont typeface="Wingdings" panose="05000000000000000000" pitchFamily="2" charset="2"/>
              <a:buChar char="§"/>
            </a:pPr>
            <a:r>
              <a:rPr lang="en-US" sz="2400" dirty="0" smtClean="0"/>
              <a:t>Decides </a:t>
            </a:r>
            <a:r>
              <a:rPr lang="en-US" sz="2400" dirty="0"/>
              <a:t>which of the threats and hazards identified in Step 2 will be addressed in the school </a:t>
            </a:r>
            <a:r>
              <a:rPr lang="en-US" sz="2400" dirty="0" smtClean="0"/>
              <a:t>EOP</a:t>
            </a:r>
            <a:endParaRPr lang="en-US" sz="2400" dirty="0"/>
          </a:p>
          <a:p>
            <a:pPr lvl="1">
              <a:spcBef>
                <a:spcPts val="0"/>
              </a:spcBef>
              <a:spcAft>
                <a:spcPts val="600"/>
              </a:spcAft>
              <a:buSzPct val="90000"/>
              <a:buFont typeface="Wingdings" panose="05000000000000000000" pitchFamily="2" charset="2"/>
              <a:buChar char="§"/>
            </a:pPr>
            <a:r>
              <a:rPr lang="en-US" sz="2400" dirty="0"/>
              <a:t>Develops </a:t>
            </a:r>
            <a:r>
              <a:rPr lang="en-US" sz="2400" b="1" dirty="0"/>
              <a:t>goals</a:t>
            </a:r>
            <a:r>
              <a:rPr lang="en-US" sz="2400" dirty="0"/>
              <a:t> and </a:t>
            </a:r>
            <a:r>
              <a:rPr lang="en-US" sz="2400" b="1" dirty="0"/>
              <a:t>objectives</a:t>
            </a:r>
            <a:r>
              <a:rPr lang="en-US" sz="2400" dirty="0"/>
              <a:t> for </a:t>
            </a:r>
            <a:r>
              <a:rPr lang="en-US" sz="2400" dirty="0" smtClean="0"/>
              <a:t>each threat and hazard</a:t>
            </a:r>
          </a:p>
          <a:p>
            <a:pPr marL="0" indent="0">
              <a:spcBef>
                <a:spcPts val="0"/>
              </a:spcBef>
              <a:spcAft>
                <a:spcPts val="600"/>
              </a:spcAft>
              <a:buSzPct val="90000"/>
              <a:buNone/>
            </a:pPr>
            <a:endParaRPr lang="en-US" sz="2800" i="1" dirty="0" smtClean="0"/>
          </a:p>
          <a:p>
            <a:pPr marL="800100" lvl="2" indent="0">
              <a:spcBef>
                <a:spcPts val="0"/>
              </a:spcBef>
              <a:spcAft>
                <a:spcPts val="600"/>
              </a:spcAft>
              <a:buSzPct val="90000"/>
              <a:buNone/>
            </a:pPr>
            <a:r>
              <a:rPr lang="en-US" sz="2600" b="1" i="1" dirty="0" smtClean="0"/>
              <a:t>Using the approach</a:t>
            </a:r>
            <a:endParaRPr lang="en-US" sz="2600" b="1" i="1" dirty="0"/>
          </a:p>
        </p:txBody>
      </p:sp>
      <p:graphicFrame>
        <p:nvGraphicFramePr>
          <p:cNvPr id="11" name="Diagram 10" descr="1. Before&#10;2. During&#10;3. After"/>
          <p:cNvGraphicFramePr/>
          <p:nvPr>
            <p:extLst>
              <p:ext uri="{D42A27DB-BD31-4B8C-83A1-F6EECF244321}">
                <p14:modId xmlns:p14="http://schemas.microsoft.com/office/powerpoint/2010/main" val="1767159316"/>
              </p:ext>
            </p:extLst>
          </p:nvPr>
        </p:nvGraphicFramePr>
        <p:xfrm>
          <a:off x="1836055" y="4125740"/>
          <a:ext cx="4898573" cy="1984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25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reat or Hazard: Fire&#10;Before: Prevent a fire from occuring on school grounds&#10;Objectives: Provide fire prevention training to all students and staff&#10;Store combustible materials in fireproof containers&#10;Conduct regular OSHA assessments&#10;During: Protect students and staff from injury by fire or smoke&#10;Objectives: Evacuate all persons from the buiilding immediately&#10;Account for all persons&#10;Address medical health needs&#10;After: Reestablish learning environment&#10;Objectives: Repair and clean up the physical environment&#10;Address mental health needs&#10;Communicate with stakehol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4" y="1843314"/>
            <a:ext cx="7641771" cy="425839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03200" y="261257"/>
            <a:ext cx="8708787" cy="1190172"/>
          </a:xfrm>
        </p:spPr>
        <p:txBody>
          <a:bodyPr>
            <a:normAutofit fontScale="90000"/>
          </a:bodyPr>
          <a:lstStyle/>
          <a:p>
            <a:r>
              <a:rPr lang="en-US" dirty="0"/>
              <a:t>Step 3: Determine Goals and Objectives </a:t>
            </a:r>
            <a:br>
              <a:rPr lang="en-US" dirty="0"/>
            </a:br>
            <a:r>
              <a:rPr lang="en-US" dirty="0"/>
              <a:t>(1 of 2</a:t>
            </a:r>
            <a:r>
              <a:rPr lang="en-US" dirty="0" smtClean="0"/>
              <a:t>)</a:t>
            </a:r>
            <a:endParaRPr lang="en-US" dirty="0"/>
          </a:p>
        </p:txBody>
      </p:sp>
    </p:spTree>
    <p:extLst>
      <p:ext uri="{BB962C8B-B14F-4D97-AF65-F5344CB8AC3E}">
        <p14:creationId xmlns:p14="http://schemas.microsoft.com/office/powerpoint/2010/main" val="121819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234999"/>
            <a:ext cx="8868228" cy="1143000"/>
          </a:xfrm>
        </p:spPr>
        <p:txBody>
          <a:bodyPr>
            <a:normAutofit fontScale="90000"/>
          </a:bodyPr>
          <a:lstStyle/>
          <a:p>
            <a:r>
              <a:rPr lang="en-US" dirty="0"/>
              <a:t>Step 3: Determine Goals and Objectives </a:t>
            </a:r>
            <a:br>
              <a:rPr lang="en-US" dirty="0"/>
            </a:br>
            <a:r>
              <a:rPr lang="en-US" dirty="0"/>
              <a:t>(2 of 2</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
              <a:defRPr/>
            </a:pPr>
            <a:r>
              <a:rPr lang="en-US" dirty="0"/>
              <a:t>Often, planners will need to identify </a:t>
            </a:r>
            <a:r>
              <a:rPr lang="en-US" b="1" i="1" dirty="0"/>
              <a:t>multiple objectives </a:t>
            </a:r>
            <a:r>
              <a:rPr lang="en-US" dirty="0"/>
              <a:t>in support of a single goal. </a:t>
            </a:r>
          </a:p>
          <a:p>
            <a:pPr>
              <a:buFont typeface="Wingdings" pitchFamily="2" charset="2"/>
              <a:buChar char="§"/>
              <a:defRPr/>
            </a:pPr>
            <a:endParaRPr lang="en-US" sz="1800" dirty="0"/>
          </a:p>
          <a:p>
            <a:pPr>
              <a:buFont typeface="Wingdings" pitchFamily="2" charset="2"/>
              <a:buChar char="§"/>
              <a:defRPr/>
            </a:pPr>
            <a:r>
              <a:rPr lang="en-US" dirty="0"/>
              <a:t>After the team has finished compiling the objectives for the prioritized threats and hazards, it will find that certain critical </a:t>
            </a:r>
            <a:r>
              <a:rPr lang="en-US" b="1" i="1" dirty="0"/>
              <a:t>“functions” </a:t>
            </a:r>
            <a:r>
              <a:rPr lang="en-US" dirty="0"/>
              <a:t>or activities apply to more than one threat or hazard.</a:t>
            </a:r>
          </a:p>
          <a:p>
            <a:pPr>
              <a:buFont typeface="Wingdings" pitchFamily="2" charset="2"/>
              <a:buChar char="§"/>
              <a:defRPr/>
            </a:pPr>
            <a:endParaRPr lang="en-US" sz="1800" dirty="0"/>
          </a:p>
          <a:p>
            <a:pPr>
              <a:buFont typeface="Wingdings" pitchFamily="2" charset="2"/>
              <a:buChar char="§"/>
              <a:defRPr/>
            </a:pPr>
            <a:r>
              <a:rPr lang="en-US" dirty="0"/>
              <a:t>After identifying these functions, the planning team should develop </a:t>
            </a:r>
            <a:r>
              <a:rPr lang="en-US" b="1" i="1" dirty="0"/>
              <a:t>three goals for each function</a:t>
            </a:r>
            <a:r>
              <a:rPr lang="en-US" dirty="0"/>
              <a:t>. These commonly occurring functions will be contained in a “</a:t>
            </a:r>
            <a:r>
              <a:rPr lang="en-US" i="1" dirty="0"/>
              <a:t>Functional Annex</a:t>
            </a:r>
            <a:r>
              <a:rPr lang="en-US" dirty="0"/>
              <a:t>” within the school </a:t>
            </a:r>
            <a:r>
              <a:rPr lang="en-US" dirty="0" err="1"/>
              <a:t>EOP</a:t>
            </a:r>
            <a:r>
              <a:rPr lang="en-US" dirty="0"/>
              <a:t>.</a:t>
            </a:r>
          </a:p>
          <a:p>
            <a:endParaRPr lang="en-US" dirty="0"/>
          </a:p>
        </p:txBody>
      </p:sp>
    </p:spTree>
    <p:extLst>
      <p:ext uri="{BB962C8B-B14F-4D97-AF65-F5344CB8AC3E}">
        <p14:creationId xmlns:p14="http://schemas.microsoft.com/office/powerpoint/2010/main" val="332475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284688" y="381618"/>
            <a:ext cx="2388100" cy="923330"/>
          </a:xfrm>
          <a:prstGeom prst="rect">
            <a:avLst/>
          </a:prstGeom>
          <a:noFill/>
        </p:spPr>
        <p:txBody>
          <a:bodyPr wrap="square" rtlCol="0">
            <a:spAutoFit/>
          </a:bodyPr>
          <a:lstStyle/>
          <a:p>
            <a:pPr algn="r"/>
            <a:r>
              <a:rPr lang="en-US" sz="5400" dirty="0" smtClean="0">
                <a:solidFill>
                  <a:schemeClr val="bg1"/>
                </a:solidFill>
              </a:rPr>
              <a:t>Step 4</a:t>
            </a:r>
            <a:endParaRPr lang="en-US" sz="5400" dirty="0">
              <a:solidFill>
                <a:schemeClr val="bg1"/>
              </a:solidFill>
            </a:endParaRPr>
          </a:p>
        </p:txBody>
      </p:sp>
      <p:pic>
        <p:nvPicPr>
          <p:cNvPr id="5" name="Content Placeholder 4" title="Step 4: Plan Development (Identifying Courses of A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5500" y="230987"/>
            <a:ext cx="2088846" cy="1194052"/>
          </a:xfrm>
          <a:prstGeom prst="rect">
            <a:avLst/>
          </a:prstGeom>
        </p:spPr>
      </p:pic>
      <p:sp>
        <p:nvSpPr>
          <p:cNvPr id="6" name="Content Placeholder 2"/>
          <p:cNvSpPr txBox="1">
            <a:spLocks/>
          </p:cNvSpPr>
          <p:nvPr/>
        </p:nvSpPr>
        <p:spPr>
          <a:xfrm>
            <a:off x="493486" y="1654630"/>
            <a:ext cx="8179302" cy="46445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defRPr/>
            </a:pPr>
            <a:r>
              <a:rPr lang="en-US" sz="2600" b="1" dirty="0" smtClean="0"/>
              <a:t>Identify Courses of Action </a:t>
            </a:r>
            <a:endParaRPr lang="en-US" sz="2600" dirty="0" smtClean="0"/>
          </a:p>
          <a:p>
            <a:pPr marL="517525">
              <a:spcBef>
                <a:spcPts val="600"/>
              </a:spcBef>
              <a:buSzPct val="90000"/>
              <a:buFont typeface="Wingdings" pitchFamily="2" charset="2"/>
              <a:buChar char="§"/>
              <a:defRPr/>
            </a:pPr>
            <a:r>
              <a:rPr lang="en-US" sz="2100" dirty="0" smtClean="0"/>
              <a:t>Courses of action include criteria for determining how and when each response will be implemented under a variety of circumstances. </a:t>
            </a:r>
          </a:p>
          <a:p>
            <a:pPr marL="517525">
              <a:spcBef>
                <a:spcPts val="0"/>
              </a:spcBef>
              <a:buSzPct val="90000"/>
              <a:buFont typeface="Wingdings" pitchFamily="2" charset="2"/>
              <a:buChar char="§"/>
              <a:defRPr/>
            </a:pPr>
            <a:r>
              <a:rPr lang="en-US" sz="2100" dirty="0" smtClean="0"/>
              <a:t>Subsequently, the planning team develops response protocols and procedures to support these efforts. </a:t>
            </a:r>
          </a:p>
          <a:p>
            <a:pPr>
              <a:spcBef>
                <a:spcPts val="0"/>
              </a:spcBef>
              <a:buFont typeface="Wingdings" pitchFamily="2" charset="2"/>
              <a:buChar char="§"/>
              <a:defRPr/>
            </a:pPr>
            <a:endParaRPr lang="en-US" sz="1600" dirty="0" smtClean="0"/>
          </a:p>
          <a:p>
            <a:pPr marL="0" indent="0">
              <a:spcBef>
                <a:spcPts val="0"/>
              </a:spcBef>
              <a:buFont typeface="Arial"/>
              <a:buNone/>
              <a:defRPr/>
            </a:pPr>
            <a:r>
              <a:rPr lang="en-US" sz="2400" b="1" i="1" dirty="0" smtClean="0"/>
              <a:t>Possible courses of action are typically developed using the following steps: </a:t>
            </a:r>
          </a:p>
          <a:p>
            <a:pPr marL="679450" indent="-457200">
              <a:spcBef>
                <a:spcPts val="600"/>
              </a:spcBef>
              <a:buSzPct val="90000"/>
              <a:buFont typeface="+mj-lt"/>
              <a:buAutoNum type="arabicPeriod"/>
              <a:defRPr/>
            </a:pPr>
            <a:r>
              <a:rPr lang="en-US" sz="2100" dirty="0" smtClean="0"/>
              <a:t>Depict the scenario.</a:t>
            </a:r>
          </a:p>
          <a:p>
            <a:pPr marL="679450" indent="-457200">
              <a:spcBef>
                <a:spcPts val="0"/>
              </a:spcBef>
              <a:buSzPct val="90000"/>
              <a:buFont typeface="+mj-lt"/>
              <a:buAutoNum type="arabicPeriod"/>
              <a:defRPr/>
            </a:pPr>
            <a:r>
              <a:rPr lang="en-US" sz="2100" dirty="0" smtClean="0"/>
              <a:t>Determine the amount of time available to respond. </a:t>
            </a:r>
          </a:p>
          <a:p>
            <a:pPr marL="679450" indent="-457200">
              <a:spcBef>
                <a:spcPts val="0"/>
              </a:spcBef>
              <a:buSzPct val="90000"/>
              <a:buFont typeface="+mj-lt"/>
              <a:buAutoNum type="arabicPeriod"/>
              <a:defRPr/>
            </a:pPr>
            <a:r>
              <a:rPr lang="en-US" sz="2100" dirty="0" smtClean="0"/>
              <a:t>Identify decision points. </a:t>
            </a:r>
          </a:p>
          <a:p>
            <a:pPr marL="679450" indent="-457200">
              <a:spcBef>
                <a:spcPts val="0"/>
              </a:spcBef>
              <a:buSzPct val="90000"/>
              <a:buFont typeface="+mj-lt"/>
              <a:buAutoNum type="arabicPeriod"/>
              <a:defRPr/>
            </a:pPr>
            <a:r>
              <a:rPr lang="en-US" sz="2100" dirty="0" smtClean="0"/>
              <a:t>Develop courses of action.</a:t>
            </a:r>
          </a:p>
          <a:p>
            <a:pPr>
              <a:buFont typeface="Arial" pitchFamily="34" charset="0"/>
              <a:buChar char="•"/>
              <a:defRPr/>
            </a:pPr>
            <a:endParaRPr lang="en-US" sz="1800" dirty="0" smtClean="0"/>
          </a:p>
        </p:txBody>
      </p:sp>
    </p:spTree>
    <p:extLst>
      <p:ext uri="{BB962C8B-B14F-4D97-AF65-F5344CB8AC3E}">
        <p14:creationId xmlns:p14="http://schemas.microsoft.com/office/powerpoint/2010/main" val="911244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33552" y="287302"/>
            <a:ext cx="8229600" cy="1143000"/>
          </a:xfrm>
        </p:spPr>
        <p:txBody>
          <a:bodyPr>
            <a:normAutofit/>
          </a:bodyPr>
          <a:lstStyle/>
          <a:p>
            <a:pPr eaLnBrk="1" hangingPunct="1"/>
            <a:r>
              <a:rPr lang="en-US" dirty="0" smtClean="0"/>
              <a:t>Introduction and Purpose</a:t>
            </a:r>
          </a:p>
        </p:txBody>
      </p:sp>
      <p:sp>
        <p:nvSpPr>
          <p:cNvPr id="3" name="Rectangle 2"/>
          <p:cNvSpPr/>
          <p:nvPr/>
        </p:nvSpPr>
        <p:spPr>
          <a:xfrm>
            <a:off x="460847" y="1696844"/>
            <a:ext cx="8229601" cy="3985706"/>
          </a:xfrm>
          <a:prstGeom prst="rect">
            <a:avLst/>
          </a:prstGeom>
        </p:spPr>
        <p:txBody>
          <a:bodyPr wrap="square">
            <a:spAutoFit/>
          </a:bodyPr>
          <a:lstStyle/>
          <a:p>
            <a:pPr>
              <a:spcAft>
                <a:spcPts val="600"/>
              </a:spcAft>
              <a:defRPr/>
            </a:pPr>
            <a:r>
              <a:rPr lang="en-US" sz="3200" b="1" dirty="0"/>
              <a:t>Schools </a:t>
            </a:r>
          </a:p>
          <a:p>
            <a:pPr marL="565150" lvl="1" indent="-342900">
              <a:spcAft>
                <a:spcPts val="600"/>
              </a:spcAft>
              <a:buSzPct val="90000"/>
              <a:buFont typeface="Wingdings" panose="05000000000000000000" pitchFamily="2" charset="2"/>
              <a:buChar char="§"/>
              <a:defRPr/>
            </a:pPr>
            <a:r>
              <a:rPr lang="en-US" sz="2600" dirty="0" smtClean="0"/>
              <a:t>Provide </a:t>
            </a:r>
            <a:r>
              <a:rPr lang="en-US" sz="2600" dirty="0"/>
              <a:t>safe and healthy learning </a:t>
            </a:r>
            <a:r>
              <a:rPr lang="en-US" sz="2600" dirty="0" smtClean="0"/>
              <a:t>environments</a:t>
            </a:r>
          </a:p>
          <a:p>
            <a:pPr marL="565150" lvl="1" indent="-342900">
              <a:spcAft>
                <a:spcPts val="600"/>
              </a:spcAft>
              <a:buSzPct val="90000"/>
              <a:buFont typeface="Wingdings" panose="05000000000000000000" pitchFamily="2" charset="2"/>
              <a:buChar char="§"/>
              <a:defRPr/>
            </a:pPr>
            <a:r>
              <a:rPr lang="en-US" sz="2600" dirty="0" smtClean="0"/>
              <a:t>Keep </a:t>
            </a:r>
            <a:r>
              <a:rPr lang="en-US" sz="2600" dirty="0"/>
              <a:t>children and youths safe from threats and hazards </a:t>
            </a:r>
            <a:endParaRPr lang="en-US" sz="2600" dirty="0" smtClean="0"/>
          </a:p>
          <a:p>
            <a:pPr lvl="1">
              <a:buSzPct val="72000"/>
              <a:buFont typeface="Courier New" pitchFamily="49" charset="0"/>
              <a:buChar char="o"/>
              <a:defRPr/>
            </a:pPr>
            <a:endParaRPr lang="en-US" sz="2800" dirty="0"/>
          </a:p>
          <a:p>
            <a:pPr>
              <a:spcAft>
                <a:spcPts val="600"/>
              </a:spcAft>
              <a:defRPr/>
            </a:pPr>
            <a:r>
              <a:rPr lang="en-US" sz="3200" b="1" dirty="0"/>
              <a:t>In collaboration with their local government and community partners, schools </a:t>
            </a:r>
            <a:r>
              <a:rPr lang="en-US" sz="3200" b="1" dirty="0" smtClean="0"/>
              <a:t>can</a:t>
            </a:r>
            <a:endParaRPr lang="en-US" sz="3200" b="1" dirty="0"/>
          </a:p>
          <a:p>
            <a:pPr marL="565150" lvl="1" indent="-342900">
              <a:spcAft>
                <a:spcPts val="600"/>
              </a:spcAft>
              <a:buSzPct val="90000"/>
              <a:buFont typeface="Wingdings" panose="05000000000000000000" pitchFamily="2" charset="2"/>
              <a:buChar char="§"/>
              <a:defRPr/>
            </a:pPr>
            <a:r>
              <a:rPr lang="en-US" sz="2600" dirty="0" smtClean="0"/>
              <a:t>Plan </a:t>
            </a:r>
            <a:r>
              <a:rPr lang="en-US" sz="2600" dirty="0"/>
              <a:t>for these potential emergencies, and </a:t>
            </a:r>
          </a:p>
          <a:p>
            <a:pPr marL="565150" lvl="1" indent="-342900">
              <a:spcAft>
                <a:spcPts val="600"/>
              </a:spcAft>
              <a:buSzPct val="90000"/>
              <a:buFont typeface="Wingdings" panose="05000000000000000000" pitchFamily="2" charset="2"/>
              <a:buChar char="§"/>
              <a:defRPr/>
            </a:pPr>
            <a:r>
              <a:rPr lang="en-US" sz="2600" dirty="0" smtClean="0"/>
              <a:t>Create </a:t>
            </a:r>
            <a:r>
              <a:rPr lang="en-US" sz="2600" dirty="0"/>
              <a:t>school </a:t>
            </a:r>
            <a:r>
              <a:rPr lang="en-US" sz="2600" dirty="0" smtClean="0"/>
              <a:t>emergency operations plans (EOPs). </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Plan Development </a:t>
            </a:r>
            <a:br>
              <a:rPr lang="en-US" dirty="0" smtClean="0"/>
            </a:br>
            <a:r>
              <a:rPr lang="en-US" dirty="0" smtClean="0"/>
              <a:t>(Identifying Courses of Action)</a:t>
            </a:r>
            <a:endParaRPr lang="en-US" dirty="0"/>
          </a:p>
        </p:txBody>
      </p:sp>
      <p:sp>
        <p:nvSpPr>
          <p:cNvPr id="6" name="Content Placeholder 2"/>
          <p:cNvSpPr>
            <a:spLocks noGrp="1"/>
          </p:cNvSpPr>
          <p:nvPr>
            <p:ph idx="1"/>
          </p:nvPr>
        </p:nvSpPr>
        <p:spPr>
          <a:xfrm>
            <a:off x="313898" y="1608739"/>
            <a:ext cx="8696751" cy="4849211"/>
          </a:xfrm>
        </p:spPr>
        <p:txBody>
          <a:bodyPr>
            <a:normAutofit fontScale="62500" lnSpcReduction="20000"/>
          </a:bodyPr>
          <a:lstStyle/>
          <a:p>
            <a:pPr marL="0" indent="0">
              <a:lnSpc>
                <a:spcPct val="120000"/>
              </a:lnSpc>
              <a:spcBef>
                <a:spcPts val="0"/>
              </a:spcBef>
              <a:spcAft>
                <a:spcPts val="600"/>
              </a:spcAft>
              <a:buNone/>
            </a:pPr>
            <a:r>
              <a:rPr lang="en-US" sz="4200" b="1" dirty="0"/>
              <a:t>Select Courses of Action</a:t>
            </a:r>
          </a:p>
          <a:p>
            <a:pPr marL="565150">
              <a:lnSpc>
                <a:spcPct val="120000"/>
              </a:lnSpc>
              <a:spcBef>
                <a:spcPts val="0"/>
              </a:spcBef>
              <a:spcAft>
                <a:spcPts val="600"/>
              </a:spcAft>
              <a:buFont typeface="Wingdings" pitchFamily="2" charset="2"/>
              <a:buChar char="§"/>
            </a:pPr>
            <a:r>
              <a:rPr lang="en-US" sz="3500" dirty="0"/>
              <a:t>After developing courses of action, planners compare the costs and benefits of each proposed course of action against the goals and objectives. </a:t>
            </a:r>
          </a:p>
          <a:p>
            <a:pPr marL="565150">
              <a:lnSpc>
                <a:spcPct val="120000"/>
              </a:lnSpc>
              <a:spcBef>
                <a:spcPts val="0"/>
              </a:spcBef>
              <a:spcAft>
                <a:spcPts val="600"/>
              </a:spcAft>
              <a:buFont typeface="Wingdings" pitchFamily="2" charset="2"/>
              <a:buChar char="§"/>
            </a:pPr>
            <a:r>
              <a:rPr lang="en-US" sz="3500" dirty="0"/>
              <a:t>Based on this comparison, planners select the preferred course or courses of action to move forward in the planning process. </a:t>
            </a:r>
            <a:endParaRPr lang="en-US" sz="3500" b="1" dirty="0" smtClean="0"/>
          </a:p>
          <a:p>
            <a:pPr marL="0" indent="0" eaLnBrk="1" hangingPunct="1">
              <a:lnSpc>
                <a:spcPct val="120000"/>
              </a:lnSpc>
              <a:spcBef>
                <a:spcPts val="0"/>
              </a:spcBef>
              <a:buNone/>
            </a:pPr>
            <a:endParaRPr lang="en-US" sz="2400" b="1" dirty="0" smtClean="0"/>
          </a:p>
          <a:p>
            <a:pPr marL="0" indent="0" eaLnBrk="1" hangingPunct="1">
              <a:lnSpc>
                <a:spcPct val="120000"/>
              </a:lnSpc>
              <a:spcBef>
                <a:spcPts val="0"/>
              </a:spcBef>
              <a:spcAft>
                <a:spcPts val="600"/>
              </a:spcAft>
              <a:buNone/>
            </a:pPr>
            <a:r>
              <a:rPr lang="en-US" sz="4200" b="1" dirty="0" smtClean="0"/>
              <a:t>After selecting courses of action</a:t>
            </a:r>
          </a:p>
          <a:p>
            <a:pPr marL="565150">
              <a:lnSpc>
                <a:spcPct val="120000"/>
              </a:lnSpc>
              <a:spcBef>
                <a:spcPts val="0"/>
              </a:spcBef>
              <a:spcAft>
                <a:spcPts val="600"/>
              </a:spcAft>
              <a:buFont typeface="Wingdings" pitchFamily="2" charset="2"/>
              <a:buChar char="§"/>
            </a:pPr>
            <a:r>
              <a:rPr lang="en-US" sz="3500" dirty="0"/>
              <a:t>T</a:t>
            </a:r>
            <a:r>
              <a:rPr lang="en-US" sz="3500" dirty="0" smtClean="0"/>
              <a:t>he planning team identifies resources necessary to accomplish each course of action without regard to resource availability. </a:t>
            </a:r>
          </a:p>
          <a:p>
            <a:pPr marL="565150">
              <a:lnSpc>
                <a:spcPct val="120000"/>
              </a:lnSpc>
              <a:spcBef>
                <a:spcPts val="0"/>
              </a:spcBef>
              <a:spcAft>
                <a:spcPts val="600"/>
              </a:spcAft>
              <a:buFont typeface="Wingdings" pitchFamily="2" charset="2"/>
              <a:buChar char="§"/>
            </a:pPr>
            <a:r>
              <a:rPr lang="en-US" sz="3500" dirty="0" smtClean="0"/>
              <a:t>Once the planning team identifies all of the requirements, it begins matching available resources to requirements. </a:t>
            </a:r>
          </a:p>
        </p:txBody>
      </p:sp>
    </p:spTree>
    <p:extLst>
      <p:ext uri="{BB962C8B-B14F-4D97-AF65-F5344CB8AC3E}">
        <p14:creationId xmlns:p14="http://schemas.microsoft.com/office/powerpoint/2010/main" val="3380569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855725" y="410603"/>
            <a:ext cx="1978638" cy="923330"/>
          </a:xfrm>
          <a:prstGeom prst="rect">
            <a:avLst/>
          </a:prstGeom>
          <a:noFill/>
        </p:spPr>
        <p:txBody>
          <a:bodyPr wrap="square" rtlCol="0">
            <a:spAutoFit/>
          </a:bodyPr>
          <a:lstStyle/>
          <a:p>
            <a:pPr algn="r"/>
            <a:r>
              <a:rPr lang="en-US" sz="5400" dirty="0" smtClean="0">
                <a:solidFill>
                  <a:schemeClr val="bg1"/>
                </a:solidFill>
              </a:rPr>
              <a:t>Step 5</a:t>
            </a:r>
            <a:endParaRPr lang="en-US" sz="5400" dirty="0">
              <a:solidFill>
                <a:schemeClr val="bg1"/>
              </a:solidFill>
            </a:endParaRPr>
          </a:p>
        </p:txBody>
      </p:sp>
      <p:pic>
        <p:nvPicPr>
          <p:cNvPr id="5" name="Picture 4" title="Step 5: Plan Preparation, Review, and Approv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445" y="253143"/>
            <a:ext cx="2074460" cy="1202484"/>
          </a:xfrm>
          <a:prstGeom prst="rect">
            <a:avLst/>
          </a:prstGeom>
        </p:spPr>
      </p:pic>
      <p:sp>
        <p:nvSpPr>
          <p:cNvPr id="6" name="Content Placeholder 2"/>
          <p:cNvSpPr>
            <a:spLocks noGrp="1"/>
          </p:cNvSpPr>
          <p:nvPr>
            <p:ph idx="1"/>
          </p:nvPr>
        </p:nvSpPr>
        <p:spPr>
          <a:xfrm>
            <a:off x="320221" y="1585686"/>
            <a:ext cx="8475435" cy="4800600"/>
          </a:xfrm>
        </p:spPr>
        <p:txBody>
          <a:bodyPr>
            <a:normAutofit fontScale="62500" lnSpcReduction="20000"/>
          </a:bodyPr>
          <a:lstStyle/>
          <a:p>
            <a:pPr marL="0" indent="0">
              <a:lnSpc>
                <a:spcPct val="120000"/>
              </a:lnSpc>
              <a:spcBef>
                <a:spcPts val="0"/>
              </a:spcBef>
              <a:buNone/>
              <a:defRPr/>
            </a:pPr>
            <a:r>
              <a:rPr lang="en-US" sz="3500" b="1" dirty="0"/>
              <a:t>Format the Plan </a:t>
            </a:r>
            <a:endParaRPr lang="en-US" sz="3500" dirty="0"/>
          </a:p>
          <a:p>
            <a:pPr marL="395288" indent="-273050">
              <a:lnSpc>
                <a:spcPct val="120000"/>
              </a:lnSpc>
              <a:spcBef>
                <a:spcPts val="0"/>
              </a:spcBef>
              <a:buFont typeface="Wingdings" pitchFamily="2" charset="2"/>
              <a:buChar char="§"/>
              <a:defRPr/>
            </a:pPr>
            <a:r>
              <a:rPr lang="en-US" sz="2900" dirty="0"/>
              <a:t>An effective school EOP is presented in a way that makes it easy for users to find the information they need and that is compatible with local and state plans. </a:t>
            </a:r>
            <a:endParaRPr lang="en-US" sz="2900" dirty="0" smtClean="0"/>
          </a:p>
          <a:p>
            <a:pPr marL="465138">
              <a:lnSpc>
                <a:spcPct val="120000"/>
              </a:lnSpc>
              <a:spcBef>
                <a:spcPts val="0"/>
              </a:spcBef>
              <a:buFont typeface="Wingdings" pitchFamily="2" charset="2"/>
              <a:buChar char="§"/>
              <a:defRPr/>
            </a:pPr>
            <a:endParaRPr lang="en-US" sz="1900" dirty="0" smtClean="0"/>
          </a:p>
          <a:p>
            <a:pPr marL="0" indent="0">
              <a:lnSpc>
                <a:spcPct val="120000"/>
              </a:lnSpc>
              <a:spcBef>
                <a:spcPts val="0"/>
              </a:spcBef>
              <a:buNone/>
              <a:defRPr/>
            </a:pPr>
            <a:r>
              <a:rPr lang="en-US" sz="3500" b="1" dirty="0"/>
              <a:t>Write the Plan </a:t>
            </a:r>
            <a:endParaRPr lang="en-US" sz="3500" dirty="0"/>
          </a:p>
          <a:p>
            <a:pPr marL="395288" indent="-273050">
              <a:lnSpc>
                <a:spcPct val="120000"/>
              </a:lnSpc>
              <a:spcBef>
                <a:spcPts val="0"/>
              </a:spcBef>
              <a:buFont typeface="Wingdings" pitchFamily="2" charset="2"/>
              <a:buChar char="§"/>
              <a:defRPr/>
            </a:pPr>
            <a:r>
              <a:rPr lang="en-US" sz="2800" dirty="0"/>
              <a:t>As the planning team works through the draft, the members add necessary tables, charts, and other supporting graphics</a:t>
            </a:r>
            <a:r>
              <a:rPr lang="en-US" sz="2800" dirty="0" smtClean="0"/>
              <a:t>.</a:t>
            </a:r>
          </a:p>
          <a:p>
            <a:pPr marL="465138">
              <a:lnSpc>
                <a:spcPct val="120000"/>
              </a:lnSpc>
              <a:spcBef>
                <a:spcPts val="0"/>
              </a:spcBef>
              <a:buFont typeface="Wingdings" pitchFamily="2" charset="2"/>
              <a:buChar char="§"/>
              <a:defRPr/>
            </a:pPr>
            <a:endParaRPr lang="en-US" sz="1900" dirty="0" smtClean="0"/>
          </a:p>
          <a:p>
            <a:pPr marL="0" indent="0">
              <a:lnSpc>
                <a:spcPct val="120000"/>
              </a:lnSpc>
              <a:spcBef>
                <a:spcPts val="0"/>
              </a:spcBef>
              <a:buNone/>
              <a:defRPr/>
            </a:pPr>
            <a:r>
              <a:rPr lang="en-US" sz="3500" b="1" dirty="0" smtClean="0"/>
              <a:t>Review the Plan </a:t>
            </a:r>
            <a:endParaRPr lang="en-US" sz="3500" dirty="0" smtClean="0"/>
          </a:p>
          <a:p>
            <a:pPr marL="395288" indent="-273050">
              <a:lnSpc>
                <a:spcPct val="120000"/>
              </a:lnSpc>
              <a:spcBef>
                <a:spcPts val="0"/>
              </a:spcBef>
              <a:buFont typeface="Wingdings" pitchFamily="2" charset="2"/>
              <a:buChar char="§"/>
              <a:defRPr/>
            </a:pPr>
            <a:r>
              <a:rPr lang="en-US" sz="2800" dirty="0" smtClean="0"/>
              <a:t>Planners should check the written plan for compliance with applicable laws and for its usefulness in practice. </a:t>
            </a:r>
          </a:p>
          <a:p>
            <a:pPr marL="465138">
              <a:lnSpc>
                <a:spcPct val="120000"/>
              </a:lnSpc>
              <a:spcBef>
                <a:spcPts val="0"/>
              </a:spcBef>
              <a:buFont typeface="Wingdings" pitchFamily="2" charset="2"/>
              <a:buChar char="§"/>
              <a:defRPr/>
            </a:pPr>
            <a:endParaRPr lang="en-US" sz="1900" b="1" dirty="0"/>
          </a:p>
          <a:p>
            <a:pPr marL="0" indent="0">
              <a:lnSpc>
                <a:spcPct val="120000"/>
              </a:lnSpc>
              <a:spcBef>
                <a:spcPts val="0"/>
              </a:spcBef>
              <a:buNone/>
              <a:defRPr/>
            </a:pPr>
            <a:r>
              <a:rPr lang="en-US" sz="3500" b="1" dirty="0"/>
              <a:t>Approve and Share the Plan </a:t>
            </a:r>
            <a:endParaRPr lang="en-US" sz="3500" dirty="0"/>
          </a:p>
          <a:p>
            <a:pPr marL="395288" indent="-273050">
              <a:lnSpc>
                <a:spcPct val="120000"/>
              </a:lnSpc>
              <a:spcBef>
                <a:spcPts val="0"/>
              </a:spcBef>
              <a:buFont typeface="Wingdings" pitchFamily="2" charset="2"/>
              <a:buChar char="§"/>
              <a:defRPr/>
            </a:pPr>
            <a:r>
              <a:rPr lang="en-US" sz="2800" dirty="0"/>
              <a:t>After finalizing the plan, the planning team should present it to the appropriate leadership and obtain official approval of the plan. </a:t>
            </a:r>
            <a:endParaRPr lang="en-US" sz="2800" dirty="0" smtClean="0"/>
          </a:p>
          <a:p>
            <a:pPr marL="395288" indent="-273050">
              <a:lnSpc>
                <a:spcPct val="120000"/>
              </a:lnSpc>
              <a:spcBef>
                <a:spcPts val="0"/>
              </a:spcBef>
              <a:buFont typeface="Wingdings" pitchFamily="2" charset="2"/>
              <a:buChar char="§"/>
              <a:defRPr/>
            </a:pPr>
            <a:r>
              <a:rPr lang="en-US" sz="2800" dirty="0" smtClean="0"/>
              <a:t>The </a:t>
            </a:r>
            <a:r>
              <a:rPr lang="en-US" sz="2800" dirty="0"/>
              <a:t>team should then share the plan with its community partners who have a responsibility in the plan.</a:t>
            </a:r>
          </a:p>
          <a:p>
            <a:pPr>
              <a:buFont typeface="Arial" pitchFamily="34" charset="0"/>
              <a:buChar char="•"/>
              <a:defRPr/>
            </a:pPr>
            <a:endParaRPr lang="en-US" sz="2800" dirty="0"/>
          </a:p>
          <a:p>
            <a:pPr>
              <a:buFont typeface="Arial" pitchFamily="34" charset="0"/>
              <a:buChar char="•"/>
              <a:defRPr/>
            </a:pPr>
            <a:endParaRPr lang="en-US" sz="2800" dirty="0" smtClean="0"/>
          </a:p>
        </p:txBody>
      </p:sp>
    </p:spTree>
    <p:extLst>
      <p:ext uri="{BB962C8B-B14F-4D97-AF65-F5344CB8AC3E}">
        <p14:creationId xmlns:p14="http://schemas.microsoft.com/office/powerpoint/2010/main" val="8093277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34999"/>
            <a:ext cx="8229600" cy="1143000"/>
          </a:xfrm>
        </p:spPr>
        <p:txBody>
          <a:bodyPr>
            <a:normAutofit fontScale="90000"/>
          </a:bodyPr>
          <a:lstStyle/>
          <a:p>
            <a:r>
              <a:rPr lang="en-US" dirty="0" smtClean="0"/>
              <a:t>Step 5: Plan Preparation, Review, and Approval (1 of 4)</a:t>
            </a:r>
            <a:endParaRPr lang="en-US" dirty="0"/>
          </a:p>
        </p:txBody>
      </p:sp>
      <p:graphicFrame>
        <p:nvGraphicFramePr>
          <p:cNvPr id="4" name="Content Placeholder 4" descr="School emergency operations plan&#10;basic plan&#10;functional annexes&#10;therat- and hazard-specific annexes"/>
          <p:cNvGraphicFramePr>
            <a:graphicFrameLocks noGrp="1"/>
          </p:cNvGraphicFramePr>
          <p:nvPr>
            <p:ph idx="1"/>
            <p:extLst>
              <p:ext uri="{D42A27DB-BD31-4B8C-83A1-F6EECF244321}">
                <p14:modId xmlns:p14="http://schemas.microsoft.com/office/powerpoint/2010/main" val="10163994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5001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34999"/>
            <a:ext cx="8229600" cy="1143000"/>
          </a:xfrm>
        </p:spPr>
        <p:txBody>
          <a:bodyPr>
            <a:normAutofit fontScale="90000"/>
          </a:bodyPr>
          <a:lstStyle/>
          <a:p>
            <a:r>
              <a:rPr lang="en-US" dirty="0" smtClean="0"/>
              <a:t>Step 5: Plan Preparation, Review, and Approval (2 of 4)</a:t>
            </a:r>
            <a:endParaRPr lang="en-US" dirty="0"/>
          </a:p>
        </p:txBody>
      </p:sp>
      <p:sp>
        <p:nvSpPr>
          <p:cNvPr id="6" name="Title 1"/>
          <p:cNvSpPr txBox="1">
            <a:spLocks/>
          </p:cNvSpPr>
          <p:nvPr/>
        </p:nvSpPr>
        <p:spPr>
          <a:xfrm>
            <a:off x="622175" y="2743487"/>
            <a:ext cx="1673570" cy="16869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altLang="en-US" sz="4400" b="1" dirty="0" smtClean="0"/>
              <a:t>Basic </a:t>
            </a:r>
          </a:p>
          <a:p>
            <a:pPr marL="0" indent="0" algn="ctr">
              <a:buFont typeface="Arial"/>
              <a:buNone/>
            </a:pPr>
            <a:r>
              <a:rPr lang="en-US" altLang="en-US" sz="4400" b="1" dirty="0" smtClean="0"/>
              <a:t>Plan</a:t>
            </a:r>
          </a:p>
        </p:txBody>
      </p:sp>
      <p:graphicFrame>
        <p:nvGraphicFramePr>
          <p:cNvPr id="5" name="Content Placeholder 5" descr="Introductory Material&#10;Purpose and Situation Overview&#10;Concept of Operations&#10;Organization and Assignment of Responsibilities&#10;Direction, Control, and Coordination&#10;Information Collection, Analysis, and Dissemination&#10;Training and Exercises&#10;Administration, Finance, and Logistics&#10;Plan Development and Maintenance&#10;Authorities and References&#10;"/>
          <p:cNvGraphicFramePr>
            <a:graphicFrameLocks noGrp="1"/>
          </p:cNvGraphicFramePr>
          <p:nvPr>
            <p:ph idx="1"/>
            <p:extLst>
              <p:ext uri="{D42A27DB-BD31-4B8C-83A1-F6EECF244321}">
                <p14:modId xmlns:p14="http://schemas.microsoft.com/office/powerpoint/2010/main" val="404791286"/>
              </p:ext>
            </p:extLst>
          </p:nvPr>
        </p:nvGraphicFramePr>
        <p:xfrm>
          <a:off x="2813171" y="1652192"/>
          <a:ext cx="590992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4339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34999"/>
            <a:ext cx="8229600" cy="1143000"/>
          </a:xfrm>
        </p:spPr>
        <p:txBody>
          <a:bodyPr>
            <a:normAutofit fontScale="90000"/>
          </a:bodyPr>
          <a:lstStyle/>
          <a:p>
            <a:r>
              <a:rPr lang="en-US" dirty="0" smtClean="0"/>
              <a:t>Step 5: Plan Preparation, Review, and Approval (3 of 4)</a:t>
            </a:r>
            <a:endParaRPr lang="en-US" dirty="0"/>
          </a:p>
        </p:txBody>
      </p:sp>
      <p:sp>
        <p:nvSpPr>
          <p:cNvPr id="6" name="Title 4"/>
          <p:cNvSpPr txBox="1">
            <a:spLocks/>
          </p:cNvSpPr>
          <p:nvPr/>
        </p:nvSpPr>
        <p:spPr>
          <a:xfrm>
            <a:off x="5833663" y="2589064"/>
            <a:ext cx="2953607" cy="17306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altLang="en-US" b="1" dirty="0" smtClean="0">
                <a:solidFill>
                  <a:schemeClr val="tx1"/>
                </a:solidFill>
              </a:rPr>
              <a:t>Functional Annexes</a:t>
            </a:r>
          </a:p>
        </p:txBody>
      </p:sp>
      <p:graphicFrame>
        <p:nvGraphicFramePr>
          <p:cNvPr id="8" name="Content Placeholder 5" descr="Communications and Warning&#10;Evacuation&#10;Lockdown&#10;Shelter-in-Place&#10;Accounting for All Persons&#10;Family Reunification&#10;Security&#10;Continuity of Operations&#10;Recovery &#10;Health: Public, Medical, and Mental&#10;"/>
          <p:cNvGraphicFramePr>
            <a:graphicFrameLocks/>
          </p:cNvGraphicFramePr>
          <p:nvPr>
            <p:extLst>
              <p:ext uri="{D42A27DB-BD31-4B8C-83A1-F6EECF244321}">
                <p14:modId xmlns:p14="http://schemas.microsoft.com/office/powerpoint/2010/main" val="2994917033"/>
              </p:ext>
            </p:extLst>
          </p:nvPr>
        </p:nvGraphicFramePr>
        <p:xfrm>
          <a:off x="389281" y="1635242"/>
          <a:ext cx="53728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79125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9879"/>
            <a:ext cx="8229600" cy="1143000"/>
          </a:xfrm>
        </p:spPr>
        <p:txBody>
          <a:bodyPr/>
          <a:lstStyle/>
          <a:p>
            <a:r>
              <a:rPr lang="en-US" altLang="en-US" dirty="0" smtClean="0"/>
              <a:t>Functions Can Occur…</a:t>
            </a:r>
          </a:p>
        </p:txBody>
      </p:sp>
      <p:sp>
        <p:nvSpPr>
          <p:cNvPr id="5" name="Text Placeholder 1"/>
          <p:cNvSpPr txBox="1">
            <a:spLocks/>
          </p:cNvSpPr>
          <p:nvPr/>
        </p:nvSpPr>
        <p:spPr>
          <a:xfrm>
            <a:off x="457200" y="1729047"/>
            <a:ext cx="8229600" cy="7619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r>
              <a:rPr lang="en-US" sz="3600" b="1" dirty="0" smtClean="0"/>
              <a:t>Consecutively </a:t>
            </a:r>
            <a:endParaRPr lang="en-US" b="1" dirty="0"/>
          </a:p>
        </p:txBody>
      </p:sp>
      <p:graphicFrame>
        <p:nvGraphicFramePr>
          <p:cNvPr id="6" name="Content Placeholder 8" descr="Shelter-in-Place&#10;Evacuation&#10;"/>
          <p:cNvGraphicFramePr>
            <a:graphicFrameLocks/>
          </p:cNvGraphicFramePr>
          <p:nvPr>
            <p:extLst>
              <p:ext uri="{D42A27DB-BD31-4B8C-83A1-F6EECF244321}">
                <p14:modId xmlns:p14="http://schemas.microsoft.com/office/powerpoint/2010/main" val="101053832"/>
              </p:ext>
            </p:extLst>
          </p:nvPr>
        </p:nvGraphicFramePr>
        <p:xfrm>
          <a:off x="2261033" y="2180935"/>
          <a:ext cx="4575175" cy="161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5"/>
          <p:cNvSpPr txBox="1">
            <a:spLocks/>
          </p:cNvSpPr>
          <p:nvPr/>
        </p:nvSpPr>
        <p:spPr>
          <a:xfrm>
            <a:off x="2527734" y="3803336"/>
            <a:ext cx="4041775" cy="63976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3900" b="1" dirty="0" smtClean="0"/>
              <a:t>Concurrently</a:t>
            </a:r>
            <a:endParaRPr lang="en-US" b="1" dirty="0"/>
          </a:p>
        </p:txBody>
      </p:sp>
      <p:grpSp>
        <p:nvGrpSpPr>
          <p:cNvPr id="8" name="Group 7" descr="Evacuation"/>
          <p:cNvGrpSpPr/>
          <p:nvPr/>
        </p:nvGrpSpPr>
        <p:grpSpPr>
          <a:xfrm>
            <a:off x="457200" y="3924930"/>
            <a:ext cx="7940676" cy="2080587"/>
            <a:chOff x="-458784" y="-216717"/>
            <a:chExt cx="7940676" cy="2080587"/>
          </a:xfrm>
          <a:scene3d>
            <a:camera prst="orthographicFront">
              <a:rot lat="0" lon="0" rev="0"/>
            </a:camera>
            <a:lightRig rig="contrasting" dir="t">
              <a:rot lat="0" lon="0" rev="1200000"/>
            </a:lightRig>
          </a:scene3d>
        </p:grpSpPr>
        <p:sp>
          <p:nvSpPr>
            <p:cNvPr id="9" name="Right Arrow 8"/>
            <p:cNvSpPr/>
            <p:nvPr/>
          </p:nvSpPr>
          <p:spPr>
            <a:xfrm>
              <a:off x="-458784" y="-216717"/>
              <a:ext cx="7940676" cy="2080587"/>
            </a:xfrm>
            <a:prstGeom prst="rightArrow">
              <a:avLst>
                <a:gd name="adj1" fmla="val 50000"/>
                <a:gd name="adj2" fmla="val 5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ight Arrow 4"/>
            <p:cNvSpPr/>
            <p:nvPr/>
          </p:nvSpPr>
          <p:spPr>
            <a:xfrm>
              <a:off x="-458784" y="303430"/>
              <a:ext cx="7420529" cy="10402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b="1" kern="1200" dirty="0" smtClean="0"/>
                <a:t>Evacuation</a:t>
              </a:r>
              <a:endParaRPr lang="en-US" sz="2400" b="1" kern="1200" dirty="0"/>
            </a:p>
          </p:txBody>
        </p:sp>
      </p:grpSp>
      <p:grpSp>
        <p:nvGrpSpPr>
          <p:cNvPr id="11" name="Group 10" descr="Accounting for students, staff and visitors."/>
          <p:cNvGrpSpPr/>
          <p:nvPr/>
        </p:nvGrpSpPr>
        <p:grpSpPr>
          <a:xfrm>
            <a:off x="2031788" y="4443098"/>
            <a:ext cx="6366088" cy="1984369"/>
            <a:chOff x="1184973" y="16455"/>
            <a:chExt cx="6366088" cy="1984369"/>
          </a:xfrm>
          <a:scene3d>
            <a:camera prst="orthographicFront">
              <a:rot lat="0" lon="0" rev="0"/>
            </a:camera>
            <a:lightRig rig="contrasting" dir="t">
              <a:rot lat="0" lon="0" rev="1200000"/>
            </a:lightRig>
          </a:scene3d>
        </p:grpSpPr>
        <p:sp>
          <p:nvSpPr>
            <p:cNvPr id="12" name="Right Arrow 11"/>
            <p:cNvSpPr/>
            <p:nvPr/>
          </p:nvSpPr>
          <p:spPr>
            <a:xfrm>
              <a:off x="1184973" y="16455"/>
              <a:ext cx="6366088" cy="1984369"/>
            </a:xfrm>
            <a:prstGeom prst="rightArrow">
              <a:avLst>
                <a:gd name="adj1" fmla="val 50000"/>
                <a:gd name="adj2" fmla="val 5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ight Arrow 4"/>
            <p:cNvSpPr/>
            <p:nvPr/>
          </p:nvSpPr>
          <p:spPr>
            <a:xfrm>
              <a:off x="1184973" y="586689"/>
              <a:ext cx="5869996" cy="9921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b="1" kern="1200" dirty="0" smtClean="0"/>
                <a:t>Accounting for Students, Staff, and Visitors</a:t>
              </a:r>
              <a:endParaRPr lang="en-US" sz="2400" b="1" kern="1200" dirty="0"/>
            </a:p>
          </p:txBody>
        </p:sp>
      </p:grpSp>
    </p:spTree>
    <p:extLst>
      <p:ext uri="{BB962C8B-B14F-4D97-AF65-F5344CB8AC3E}">
        <p14:creationId xmlns:p14="http://schemas.microsoft.com/office/powerpoint/2010/main" val="26794387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4959" y="2191657"/>
            <a:ext cx="2997212" cy="323668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b="1" dirty="0">
                <a:solidFill>
                  <a:schemeClr val="tx1"/>
                </a:solidFill>
              </a:rPr>
              <a:t>Threat- and Hazard-Specific Annexes</a:t>
            </a:r>
          </a:p>
        </p:txBody>
      </p:sp>
      <p:sp>
        <p:nvSpPr>
          <p:cNvPr id="6" name="Title 3"/>
          <p:cNvSpPr>
            <a:spLocks noGrp="1"/>
          </p:cNvSpPr>
          <p:nvPr>
            <p:ph type="title"/>
          </p:nvPr>
        </p:nvSpPr>
        <p:spPr>
          <a:xfrm>
            <a:off x="224959" y="101600"/>
            <a:ext cx="8541670" cy="1386490"/>
          </a:xfrm>
        </p:spPr>
        <p:txBody>
          <a:bodyPr>
            <a:noAutofit/>
          </a:bodyPr>
          <a:lstStyle/>
          <a:p>
            <a:r>
              <a:rPr lang="en-US" sz="4000" dirty="0"/>
              <a:t>Step 5: Plan Preparation, Review, and Approval (4 of 4</a:t>
            </a:r>
            <a:r>
              <a:rPr lang="en-US" sz="4000" dirty="0" smtClean="0"/>
              <a:t>)</a:t>
            </a:r>
            <a:endParaRPr lang="en-US" altLang="en-US" sz="4000" dirty="0" smtClean="0">
              <a:solidFill>
                <a:schemeClr val="tx1"/>
              </a:solidFill>
            </a:endParaRPr>
          </a:p>
        </p:txBody>
      </p:sp>
      <p:graphicFrame>
        <p:nvGraphicFramePr>
          <p:cNvPr id="5" name="Content Placeholder 5" descr="Natural Hazards&#10;Technological Hazards&#10;Biological Hazards&#10;Adversarial, Incidental, and Human-Caused Threats&#10;"/>
          <p:cNvGraphicFramePr>
            <a:graphicFrameLocks noGrp="1"/>
          </p:cNvGraphicFramePr>
          <p:nvPr>
            <p:ph idx="1"/>
            <p:extLst>
              <p:ext uri="{D42A27DB-BD31-4B8C-83A1-F6EECF244321}">
                <p14:modId xmlns:p14="http://schemas.microsoft.com/office/powerpoint/2010/main" val="3342114107"/>
              </p:ext>
            </p:extLst>
          </p:nvPr>
        </p:nvGraphicFramePr>
        <p:xfrm>
          <a:off x="3736428" y="1600200"/>
          <a:ext cx="513955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855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261257" y="234999"/>
            <a:ext cx="862148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4000" dirty="0" smtClean="0"/>
              <a:t>Threat- and Hazard-Specific Annexes</a:t>
            </a:r>
            <a:endParaRPr lang="en-US" sz="4000" dirty="0"/>
          </a:p>
        </p:txBody>
      </p:sp>
      <p:graphicFrame>
        <p:nvGraphicFramePr>
          <p:cNvPr id="3" name="Table 2" descr="Table with examples of natural hazards, technological hazards, biological hazards, and adversarial, incidental, and human-caused threats."/>
          <p:cNvGraphicFramePr>
            <a:graphicFrameLocks noGrp="1"/>
          </p:cNvGraphicFramePr>
          <p:nvPr>
            <p:extLst>
              <p:ext uri="{D42A27DB-BD31-4B8C-83A1-F6EECF244321}">
                <p14:modId xmlns:p14="http://schemas.microsoft.com/office/powerpoint/2010/main" val="3997946189"/>
              </p:ext>
            </p:extLst>
          </p:nvPr>
        </p:nvGraphicFramePr>
        <p:xfrm>
          <a:off x="261257" y="1753326"/>
          <a:ext cx="8621488" cy="4371703"/>
        </p:xfrm>
        <a:graphic>
          <a:graphicData uri="http://schemas.openxmlformats.org/drawingml/2006/table">
            <a:tbl>
              <a:tblPr firstRow="1" bandRow="1">
                <a:tableStyleId>{5C22544A-7EE6-4342-B048-85BDC9FD1C3A}</a:tableStyleId>
              </a:tblPr>
              <a:tblGrid>
                <a:gridCol w="1886857"/>
                <a:gridCol w="2525486"/>
                <a:gridCol w="2075543"/>
                <a:gridCol w="2133602"/>
              </a:tblGrid>
              <a:tr h="1004389">
                <a:tc>
                  <a:txBody>
                    <a:bodyPr/>
                    <a:lstStyle/>
                    <a:p>
                      <a:pPr algn="ctr"/>
                      <a:r>
                        <a:rPr lang="en-US" sz="1600" dirty="0" smtClean="0"/>
                        <a:t>Natural Hazards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1600" dirty="0" smtClean="0"/>
                        <a:t>Technological</a:t>
                      </a:r>
                      <a:r>
                        <a:rPr lang="en-US" sz="1600" baseline="0" dirty="0" smtClean="0"/>
                        <a:t> Hazards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1600" dirty="0" smtClean="0"/>
                        <a:t>Biological Hazards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1600" dirty="0" smtClean="0"/>
                        <a:t>Adversarial, Incidental, and Human-caused Threats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3367314">
                <a:tc>
                  <a:txBody>
                    <a:bodyPr/>
                    <a:lstStyle/>
                    <a:p>
                      <a:pPr marL="231775" indent="-231775">
                        <a:buFont typeface="Wingdings" panose="05000000000000000000" pitchFamily="2" charset="2"/>
                        <a:buChar char="Ø"/>
                      </a:pPr>
                      <a:r>
                        <a:rPr lang="en-US" sz="1400" dirty="0" smtClean="0"/>
                        <a:t>Earthquakes</a:t>
                      </a:r>
                    </a:p>
                    <a:p>
                      <a:pPr marL="231775" indent="-231775">
                        <a:buFont typeface="Wingdings" panose="05000000000000000000" pitchFamily="2" charset="2"/>
                        <a:buChar char="Ø"/>
                      </a:pPr>
                      <a:r>
                        <a:rPr lang="en-US" sz="1400" dirty="0" smtClean="0"/>
                        <a:t>Tornadoes</a:t>
                      </a:r>
                    </a:p>
                    <a:p>
                      <a:pPr marL="231775" indent="-231775">
                        <a:buFont typeface="Wingdings" panose="05000000000000000000" pitchFamily="2" charset="2"/>
                        <a:buChar char="Ø"/>
                      </a:pPr>
                      <a:r>
                        <a:rPr lang="en-US" sz="1400" dirty="0" smtClean="0"/>
                        <a:t>Lightning</a:t>
                      </a:r>
                    </a:p>
                    <a:p>
                      <a:pPr marL="231775" indent="-231775">
                        <a:buFont typeface="Wingdings" panose="05000000000000000000" pitchFamily="2" charset="2"/>
                        <a:buChar char="Ø"/>
                      </a:pPr>
                      <a:r>
                        <a:rPr lang="en-US" sz="1400" dirty="0" smtClean="0"/>
                        <a:t>Severe</a:t>
                      </a:r>
                      <a:r>
                        <a:rPr lang="en-US" sz="1400" baseline="0" dirty="0" smtClean="0"/>
                        <a:t> wind</a:t>
                      </a:r>
                    </a:p>
                    <a:p>
                      <a:pPr marL="231775" indent="-231775">
                        <a:buFont typeface="Wingdings" panose="05000000000000000000" pitchFamily="2" charset="2"/>
                        <a:buChar char="Ø"/>
                      </a:pPr>
                      <a:r>
                        <a:rPr lang="en-US" sz="1400" baseline="0" dirty="0" smtClean="0"/>
                        <a:t>Hurricanes</a:t>
                      </a:r>
                    </a:p>
                    <a:p>
                      <a:pPr marL="231775" indent="-231775">
                        <a:buFont typeface="Wingdings" panose="05000000000000000000" pitchFamily="2" charset="2"/>
                        <a:buChar char="Ø"/>
                      </a:pPr>
                      <a:r>
                        <a:rPr lang="en-US" sz="1400" baseline="0" dirty="0" smtClean="0"/>
                        <a:t>Floods</a:t>
                      </a:r>
                    </a:p>
                    <a:p>
                      <a:pPr marL="231775" indent="-231775">
                        <a:buFont typeface="Wingdings" panose="05000000000000000000" pitchFamily="2" charset="2"/>
                        <a:buChar char="Ø"/>
                      </a:pPr>
                      <a:r>
                        <a:rPr lang="en-US" sz="1400" baseline="0" dirty="0" smtClean="0"/>
                        <a:t>Wildfires</a:t>
                      </a:r>
                    </a:p>
                    <a:p>
                      <a:pPr marL="231775" indent="-231775">
                        <a:buFont typeface="Wingdings" panose="05000000000000000000" pitchFamily="2" charset="2"/>
                        <a:buChar char="Ø"/>
                      </a:pPr>
                      <a:r>
                        <a:rPr lang="en-US" sz="1400" baseline="0" dirty="0" smtClean="0"/>
                        <a:t>Extreme temperatures</a:t>
                      </a:r>
                    </a:p>
                    <a:p>
                      <a:pPr marL="231775" indent="-231775">
                        <a:buFont typeface="Wingdings" panose="05000000000000000000" pitchFamily="2" charset="2"/>
                        <a:buChar char="Ø"/>
                      </a:pPr>
                      <a:r>
                        <a:rPr lang="en-US" sz="1400" baseline="0" dirty="0" smtClean="0"/>
                        <a:t>Landslides or mudslides</a:t>
                      </a:r>
                    </a:p>
                    <a:p>
                      <a:pPr marL="231775" indent="-231775">
                        <a:buFont typeface="Wingdings" panose="05000000000000000000" pitchFamily="2" charset="2"/>
                        <a:buChar char="Ø"/>
                      </a:pPr>
                      <a:r>
                        <a:rPr lang="en-US" sz="1400" baseline="0" dirty="0" smtClean="0"/>
                        <a:t>Tsunamis</a:t>
                      </a:r>
                    </a:p>
                    <a:p>
                      <a:pPr marL="231775" indent="-231775">
                        <a:buFont typeface="Wingdings" panose="05000000000000000000" pitchFamily="2" charset="2"/>
                        <a:buChar char="Ø"/>
                      </a:pPr>
                      <a:r>
                        <a:rPr lang="en-US" sz="1400" baseline="0" dirty="0" smtClean="0"/>
                        <a:t>Volcanic eruptions</a:t>
                      </a:r>
                    </a:p>
                    <a:p>
                      <a:pPr marL="231775" indent="-231775">
                        <a:buFont typeface="Wingdings" panose="05000000000000000000" pitchFamily="2" charset="2"/>
                        <a:buChar char="Ø"/>
                      </a:pPr>
                      <a:r>
                        <a:rPr lang="en-US" sz="1400" baseline="0" dirty="0" smtClean="0"/>
                        <a:t>Winter precipitation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31775" indent="-231775">
                        <a:buFont typeface="Wingdings" panose="05000000000000000000" pitchFamily="2" charset="2"/>
                        <a:buChar char="Ø"/>
                      </a:pPr>
                      <a:r>
                        <a:rPr lang="en-US" sz="1400" dirty="0" smtClean="0"/>
                        <a:t>Explosions or accidental release of toxins from industrial plans</a:t>
                      </a:r>
                    </a:p>
                    <a:p>
                      <a:pPr marL="231775" indent="-231775">
                        <a:buFont typeface="Wingdings" panose="05000000000000000000" pitchFamily="2" charset="2"/>
                        <a:buChar char="Ø"/>
                      </a:pPr>
                      <a:r>
                        <a:rPr lang="en-US" sz="1400" dirty="0" smtClean="0"/>
                        <a:t>Accidental</a:t>
                      </a:r>
                      <a:r>
                        <a:rPr lang="en-US" sz="1400" baseline="0" dirty="0" smtClean="0"/>
                        <a:t> release of hazardous materials from within the school, such as gas leaks or laboratory spills</a:t>
                      </a:r>
                    </a:p>
                    <a:p>
                      <a:pPr marL="231775" indent="-231775">
                        <a:buFont typeface="Wingdings" panose="05000000000000000000" pitchFamily="2" charset="2"/>
                        <a:buChar char="Ø"/>
                      </a:pPr>
                      <a:r>
                        <a:rPr lang="en-US" sz="1400" baseline="0" dirty="0" smtClean="0"/>
                        <a:t>Hazardous materials releases from major highways or railroads</a:t>
                      </a:r>
                    </a:p>
                    <a:p>
                      <a:pPr marL="231775" indent="-231775">
                        <a:buFont typeface="Wingdings" panose="05000000000000000000" pitchFamily="2" charset="2"/>
                        <a:buChar char="Ø"/>
                      </a:pPr>
                      <a:r>
                        <a:rPr lang="en-US" sz="1400" baseline="0" dirty="0" smtClean="0"/>
                        <a:t>Radiological releases from nuclear power stations</a:t>
                      </a:r>
                    </a:p>
                    <a:p>
                      <a:pPr marL="231775" indent="-231775">
                        <a:buFont typeface="Wingdings" panose="05000000000000000000" pitchFamily="2" charset="2"/>
                        <a:buChar char="Ø"/>
                      </a:pPr>
                      <a:r>
                        <a:rPr lang="en-US" sz="1400" baseline="0" dirty="0" smtClean="0"/>
                        <a:t>Dam failure</a:t>
                      </a:r>
                    </a:p>
                    <a:p>
                      <a:pPr marL="231775" indent="-231775">
                        <a:buFont typeface="Wingdings" panose="05000000000000000000" pitchFamily="2" charset="2"/>
                        <a:buChar char="Ø"/>
                      </a:pPr>
                      <a:r>
                        <a:rPr lang="en-US" sz="1400" baseline="0" dirty="0" smtClean="0"/>
                        <a:t>Power failure</a:t>
                      </a:r>
                    </a:p>
                    <a:p>
                      <a:pPr marL="231775" indent="-231775">
                        <a:buFont typeface="Wingdings" panose="05000000000000000000" pitchFamily="2" charset="2"/>
                        <a:buChar char="Ø"/>
                      </a:pPr>
                      <a:r>
                        <a:rPr lang="en-US" sz="1400" baseline="0" dirty="0" smtClean="0"/>
                        <a:t>Water failure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31775" indent="-231775">
                        <a:buFont typeface="Wingdings" panose="05000000000000000000" pitchFamily="2" charset="2"/>
                        <a:buChar char="Ø"/>
                      </a:pPr>
                      <a:r>
                        <a:rPr lang="en-US" sz="1400" dirty="0" smtClean="0"/>
                        <a:t>Infectious diseases, such as pandemic influenza, extensively drug-resistant tuberculosis, </a:t>
                      </a:r>
                      <a:r>
                        <a:rPr lang="en-US" sz="1400" i="1" dirty="0" smtClean="0"/>
                        <a:t>Staphylococcus</a:t>
                      </a:r>
                      <a:r>
                        <a:rPr lang="en-US" sz="1400" i="1" baseline="0" dirty="0" smtClean="0"/>
                        <a:t> aureus</a:t>
                      </a:r>
                      <a:r>
                        <a:rPr lang="en-US" sz="1400" baseline="0" dirty="0" smtClean="0"/>
                        <a:t>, and meningitis</a:t>
                      </a:r>
                    </a:p>
                    <a:p>
                      <a:pPr marL="231775" indent="-231775">
                        <a:buFont typeface="Wingdings" panose="05000000000000000000" pitchFamily="2" charset="2"/>
                        <a:buChar char="Ø"/>
                      </a:pPr>
                      <a:r>
                        <a:rPr lang="en-US" sz="1400" baseline="0" dirty="0" smtClean="0"/>
                        <a:t>Contaminated food outbreaks, including Salmonella, botulism, and </a:t>
                      </a:r>
                      <a:r>
                        <a:rPr lang="en-US" sz="1400" i="1" baseline="0" dirty="0" smtClean="0"/>
                        <a:t>E. coli</a:t>
                      </a:r>
                    </a:p>
                    <a:p>
                      <a:pPr marL="231775" indent="-231775">
                        <a:buFont typeface="Wingdings" panose="05000000000000000000" pitchFamily="2" charset="2"/>
                        <a:buChar char="Ø"/>
                      </a:pPr>
                      <a:r>
                        <a:rPr lang="en-US" sz="1400" baseline="0" dirty="0" smtClean="0"/>
                        <a:t>Toxic materials present in school laboratories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31775" indent="-231775">
                        <a:buFont typeface="Wingdings" panose="05000000000000000000" pitchFamily="2" charset="2"/>
                        <a:buChar char="Ø"/>
                      </a:pPr>
                      <a:r>
                        <a:rPr lang="en-US" sz="1400" dirty="0" smtClean="0"/>
                        <a:t>Fire</a:t>
                      </a:r>
                    </a:p>
                    <a:p>
                      <a:pPr marL="231775" indent="-231775">
                        <a:buFont typeface="Wingdings" panose="05000000000000000000" pitchFamily="2" charset="2"/>
                        <a:buChar char="Ø"/>
                      </a:pPr>
                      <a:r>
                        <a:rPr lang="en-US" sz="1400" dirty="0" smtClean="0"/>
                        <a:t>Active shooters</a:t>
                      </a:r>
                    </a:p>
                    <a:p>
                      <a:pPr marL="231775" indent="-231775">
                        <a:buFont typeface="Wingdings" panose="05000000000000000000" pitchFamily="2" charset="2"/>
                        <a:buChar char="Ø"/>
                      </a:pPr>
                      <a:r>
                        <a:rPr lang="en-US" sz="1400" dirty="0" smtClean="0"/>
                        <a:t>Criminal threats or actions</a:t>
                      </a:r>
                    </a:p>
                    <a:p>
                      <a:pPr marL="231775" indent="-231775">
                        <a:buFont typeface="Wingdings" panose="05000000000000000000" pitchFamily="2" charset="2"/>
                        <a:buChar char="Ø"/>
                      </a:pPr>
                      <a:r>
                        <a:rPr lang="en-US" sz="1400" dirty="0" smtClean="0"/>
                        <a:t>Gang</a:t>
                      </a:r>
                      <a:r>
                        <a:rPr lang="en-US" sz="1400" baseline="0" dirty="0" smtClean="0"/>
                        <a:t> violence</a:t>
                      </a:r>
                    </a:p>
                    <a:p>
                      <a:pPr marL="231775" indent="-231775">
                        <a:buFont typeface="Wingdings" panose="05000000000000000000" pitchFamily="2" charset="2"/>
                        <a:buChar char="Ø"/>
                      </a:pPr>
                      <a:r>
                        <a:rPr lang="en-US" sz="1400" baseline="0" dirty="0" smtClean="0"/>
                        <a:t>Bomb threats</a:t>
                      </a:r>
                    </a:p>
                    <a:p>
                      <a:pPr marL="231775" indent="-231775">
                        <a:buFont typeface="Wingdings" panose="05000000000000000000" pitchFamily="2" charset="2"/>
                        <a:buChar char="Ø"/>
                      </a:pPr>
                      <a:r>
                        <a:rPr lang="en-US" sz="1400" baseline="0" dirty="0" smtClean="0"/>
                        <a:t>Domestic violence and abuse</a:t>
                      </a:r>
                    </a:p>
                    <a:p>
                      <a:pPr marL="231775" indent="-231775">
                        <a:buFont typeface="Wingdings" panose="05000000000000000000" pitchFamily="2" charset="2"/>
                        <a:buChar char="Ø"/>
                      </a:pPr>
                      <a:r>
                        <a:rPr lang="en-US" sz="1400" baseline="0" dirty="0" smtClean="0"/>
                        <a:t>Cyber attacks</a:t>
                      </a:r>
                    </a:p>
                    <a:p>
                      <a:pPr marL="231775" indent="-231775">
                        <a:buFont typeface="Wingdings" panose="05000000000000000000" pitchFamily="2" charset="2"/>
                        <a:buChar char="Ø"/>
                      </a:pPr>
                      <a:r>
                        <a:rPr lang="en-US" sz="1400" baseline="0" dirty="0" smtClean="0"/>
                        <a:t>Suicide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8689307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noGrp="1"/>
          </p:cNvSpPr>
          <p:nvPr>
            <p:ph type="title"/>
          </p:nvPr>
        </p:nvSpPr>
        <p:spPr>
          <a:xfrm>
            <a:off x="6604003" y="387683"/>
            <a:ext cx="2116683" cy="923330"/>
          </a:xfrm>
          <a:prstGeom prst="rect">
            <a:avLst/>
          </a:prstGeom>
          <a:noFill/>
        </p:spPr>
        <p:txBody>
          <a:bodyPr wrap="square" rtlCol="0">
            <a:spAutoFit/>
          </a:bodyPr>
          <a:lstStyle/>
          <a:p>
            <a:pPr algn="r"/>
            <a:r>
              <a:rPr lang="en-US" sz="5400" dirty="0" smtClean="0">
                <a:solidFill>
                  <a:schemeClr val="bg1"/>
                </a:solidFill>
              </a:rPr>
              <a:t>Step 6</a:t>
            </a:r>
            <a:endParaRPr lang="en-US" sz="5400" dirty="0">
              <a:solidFill>
                <a:schemeClr val="bg1"/>
              </a:solidFill>
            </a:endParaRPr>
          </a:p>
        </p:txBody>
      </p:sp>
      <p:pic>
        <p:nvPicPr>
          <p:cNvPr id="17" name="Picture 16" title="Step 6: Plan Implementation and Mainten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770" y="228980"/>
            <a:ext cx="2200691" cy="1211708"/>
          </a:xfrm>
          <a:prstGeom prst="rect">
            <a:avLst/>
          </a:prstGeom>
        </p:spPr>
      </p:pic>
      <p:grpSp>
        <p:nvGrpSpPr>
          <p:cNvPr id="2" name="Group 1" descr="Train stakeholders on plan and roles&#10;hold a meeting&#10;distribute materials&#10;visit key locations&#10;teach roles and responsibilities&#10;include community partners"/>
          <p:cNvGrpSpPr/>
          <p:nvPr/>
        </p:nvGrpSpPr>
        <p:grpSpPr>
          <a:xfrm>
            <a:off x="1278692" y="1751705"/>
            <a:ext cx="6604200" cy="4356912"/>
            <a:chOff x="1278692" y="1751705"/>
            <a:chExt cx="6604200" cy="4356912"/>
          </a:xfrm>
        </p:grpSpPr>
        <p:sp>
          <p:nvSpPr>
            <p:cNvPr id="5" name="Freeform 4"/>
            <p:cNvSpPr/>
            <p:nvPr/>
          </p:nvSpPr>
          <p:spPr>
            <a:xfrm>
              <a:off x="3330564" y="3676538"/>
              <a:ext cx="2500456" cy="2432079"/>
            </a:xfrm>
            <a:custGeom>
              <a:avLst/>
              <a:gdLst>
                <a:gd name="connsiteX0" fmla="*/ 0 w 2500456"/>
                <a:gd name="connsiteY0" fmla="*/ 1216040 h 2432079"/>
                <a:gd name="connsiteX1" fmla="*/ 1250228 w 2500456"/>
                <a:gd name="connsiteY1" fmla="*/ 0 h 2432079"/>
                <a:gd name="connsiteX2" fmla="*/ 2500456 w 2500456"/>
                <a:gd name="connsiteY2" fmla="*/ 1216040 h 2432079"/>
                <a:gd name="connsiteX3" fmla="*/ 1250228 w 2500456"/>
                <a:gd name="connsiteY3" fmla="*/ 2432080 h 2432079"/>
                <a:gd name="connsiteX4" fmla="*/ 0 w 2500456"/>
                <a:gd name="connsiteY4" fmla="*/ 1216040 h 2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456" h="2432079">
                  <a:moveTo>
                    <a:pt x="0" y="1216040"/>
                  </a:moveTo>
                  <a:cubicBezTo>
                    <a:pt x="0" y="544440"/>
                    <a:pt x="559746" y="0"/>
                    <a:pt x="1250228" y="0"/>
                  </a:cubicBezTo>
                  <a:cubicBezTo>
                    <a:pt x="1940710" y="0"/>
                    <a:pt x="2500456" y="544440"/>
                    <a:pt x="2500456" y="1216040"/>
                  </a:cubicBezTo>
                  <a:cubicBezTo>
                    <a:pt x="2500456" y="1887640"/>
                    <a:pt x="1940710" y="2432080"/>
                    <a:pt x="1250228" y="2432080"/>
                  </a:cubicBezTo>
                  <a:cubicBezTo>
                    <a:pt x="559746" y="2432080"/>
                    <a:pt x="0" y="1887640"/>
                    <a:pt x="0" y="12160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58" tIns="372045" rIns="382058" bIns="372045" numCol="1" spcCol="1270" anchor="ctr" anchorCtr="0">
              <a:noAutofit/>
            </a:bodyPr>
            <a:lstStyle/>
            <a:p>
              <a:pPr lvl="0" algn="ctr" defTabSz="1111250">
                <a:lnSpc>
                  <a:spcPct val="90000"/>
                </a:lnSpc>
                <a:spcBef>
                  <a:spcPct val="0"/>
                </a:spcBef>
                <a:spcAft>
                  <a:spcPts val="0"/>
                </a:spcAft>
              </a:pPr>
              <a:r>
                <a:rPr lang="en-US" sz="2500" b="1" kern="1200" dirty="0" smtClean="0"/>
                <a:t>Train Stakeholders on Plan and Roles</a:t>
              </a:r>
              <a:endParaRPr lang="en-US" sz="2500" b="1" kern="1200" dirty="0"/>
            </a:p>
          </p:txBody>
        </p:sp>
        <p:sp>
          <p:nvSpPr>
            <p:cNvPr id="6" name="Left Arrow 5" descr="Right arrow."/>
            <p:cNvSpPr/>
            <p:nvPr/>
          </p:nvSpPr>
          <p:spPr>
            <a:xfrm rot="10800000">
              <a:off x="208482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7" name="Freeform 6"/>
            <p:cNvSpPr/>
            <p:nvPr/>
          </p:nvSpPr>
          <p:spPr>
            <a:xfrm>
              <a:off x="1278692"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1700" b="1" kern="1200" dirty="0" smtClean="0"/>
                <a:t>Hold a Meeting</a:t>
              </a:r>
              <a:endParaRPr lang="en-US" sz="1700" b="1" kern="1200" dirty="0"/>
            </a:p>
          </p:txBody>
        </p:sp>
        <p:sp>
          <p:nvSpPr>
            <p:cNvPr id="8" name="Left Arrow 7"/>
            <p:cNvSpPr/>
            <p:nvPr/>
          </p:nvSpPr>
          <p:spPr>
            <a:xfrm rot="13500000">
              <a:off x="2641062"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9" name="Freeform 8"/>
            <p:cNvSpPr/>
            <p:nvPr/>
          </p:nvSpPr>
          <p:spPr>
            <a:xfrm>
              <a:off x="2009744" y="2482756"/>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1700" b="1" kern="1200" dirty="0" smtClean="0"/>
                <a:t>Distribute Materials</a:t>
              </a:r>
              <a:endParaRPr lang="en-US" sz="1700" b="1" kern="1200" dirty="0"/>
            </a:p>
          </p:txBody>
        </p:sp>
        <p:sp>
          <p:nvSpPr>
            <p:cNvPr id="10" name="Left Arrow 9"/>
            <p:cNvSpPr/>
            <p:nvPr/>
          </p:nvSpPr>
          <p:spPr>
            <a:xfrm rot="16200000">
              <a:off x="3976027" y="2759537"/>
              <a:ext cx="1209530" cy="483680"/>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774659" y="1751705"/>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1700" b="1" kern="1200" dirty="0" smtClean="0"/>
                <a:t>Visit Key Locations</a:t>
              </a:r>
              <a:endParaRPr lang="en-US" sz="1700" b="1" kern="1200" dirty="0"/>
            </a:p>
          </p:txBody>
        </p:sp>
        <p:sp>
          <p:nvSpPr>
            <p:cNvPr id="12" name="Left Arrow 11"/>
            <p:cNvSpPr/>
            <p:nvPr/>
          </p:nvSpPr>
          <p:spPr>
            <a:xfrm rot="18900000">
              <a:off x="5326810"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539574" y="2482756"/>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1700" b="1" kern="1200" dirty="0" smtClean="0"/>
                <a:t>Teach Roles and Responsibilities</a:t>
              </a:r>
              <a:endParaRPr lang="en-US" sz="1700" b="1" kern="1200" dirty="0"/>
            </a:p>
          </p:txBody>
        </p:sp>
        <p:sp>
          <p:nvSpPr>
            <p:cNvPr id="14" name="Left Arrow 13"/>
            <p:cNvSpPr/>
            <p:nvPr/>
          </p:nvSpPr>
          <p:spPr>
            <a:xfrm>
              <a:off x="589953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sp>
          <p:nvSpPr>
            <p:cNvPr id="15" name="Freeform 14"/>
            <p:cNvSpPr/>
            <p:nvPr/>
          </p:nvSpPr>
          <p:spPr>
            <a:xfrm>
              <a:off x="6270625"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1700" b="1" kern="1200" dirty="0" smtClean="0"/>
                <a:t>Include Community Partners</a:t>
              </a:r>
              <a:endParaRPr lang="en-US" sz="1700" b="1" kern="1200" dirty="0"/>
            </a:p>
          </p:txBody>
        </p:sp>
      </p:grpSp>
    </p:spTree>
    <p:extLst>
      <p:ext uri="{BB962C8B-B14F-4D97-AF65-F5344CB8AC3E}">
        <p14:creationId xmlns:p14="http://schemas.microsoft.com/office/powerpoint/2010/main" val="5864436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999"/>
            <a:ext cx="8229600" cy="1143000"/>
          </a:xfrm>
        </p:spPr>
        <p:txBody>
          <a:bodyPr>
            <a:normAutofit fontScale="90000"/>
          </a:bodyPr>
          <a:lstStyle/>
          <a:p>
            <a:r>
              <a:rPr lang="en-US" dirty="0" smtClean="0"/>
              <a:t>Step 6: Plan Implementation and Maintenance (1 of 2)</a:t>
            </a:r>
            <a:endParaRPr lang="en-US" dirty="0"/>
          </a:p>
        </p:txBody>
      </p:sp>
      <p:sp>
        <p:nvSpPr>
          <p:cNvPr id="3" name="Content Placeholder 2"/>
          <p:cNvSpPr>
            <a:spLocks noGrp="1"/>
          </p:cNvSpPr>
          <p:nvPr>
            <p:ph idx="1"/>
          </p:nvPr>
        </p:nvSpPr>
        <p:spPr>
          <a:xfrm>
            <a:off x="300251" y="1600200"/>
            <a:ext cx="5718411" cy="4841543"/>
          </a:xfrm>
        </p:spPr>
        <p:txBody>
          <a:bodyPr>
            <a:normAutofit fontScale="77500" lnSpcReduction="20000"/>
          </a:bodyPr>
          <a:lstStyle/>
          <a:p>
            <a:pPr marL="0" indent="0">
              <a:lnSpc>
                <a:spcPct val="120000"/>
              </a:lnSpc>
              <a:spcBef>
                <a:spcPts val="0"/>
              </a:spcBef>
              <a:spcAft>
                <a:spcPts val="600"/>
              </a:spcAft>
              <a:buNone/>
              <a:defRPr/>
            </a:pPr>
            <a:r>
              <a:rPr lang="en-US" sz="3600" b="1" dirty="0"/>
              <a:t>Exercise the Plan </a:t>
            </a:r>
            <a:endParaRPr lang="en-US" sz="3600" dirty="0"/>
          </a:p>
          <a:p>
            <a:pPr marL="465138">
              <a:lnSpc>
                <a:spcPct val="120000"/>
              </a:lnSpc>
              <a:spcBef>
                <a:spcPts val="0"/>
              </a:spcBef>
              <a:spcAft>
                <a:spcPts val="600"/>
              </a:spcAft>
              <a:buFont typeface="Wingdings" pitchFamily="2" charset="2"/>
              <a:buChar char="§"/>
              <a:defRPr/>
            </a:pPr>
            <a:r>
              <a:rPr lang="en-US" dirty="0"/>
              <a:t>The more a plan is practiced and stakeholders are trained on the plan, the more effectively they will be able to act before, during, and after an emergency to lessen the impact on life and </a:t>
            </a:r>
            <a:r>
              <a:rPr lang="en-US" dirty="0" smtClean="0"/>
              <a:t>property.</a:t>
            </a:r>
          </a:p>
          <a:p>
            <a:pPr marL="804863" lvl="1" indent="-236538">
              <a:lnSpc>
                <a:spcPct val="120000"/>
              </a:lnSpc>
              <a:spcBef>
                <a:spcPts val="0"/>
              </a:spcBef>
              <a:spcAft>
                <a:spcPts val="600"/>
              </a:spcAft>
              <a:buFont typeface="Arial" panose="020B0604020202020204" pitchFamily="34" charset="0"/>
              <a:buChar char="•"/>
              <a:defRPr/>
            </a:pPr>
            <a:r>
              <a:rPr lang="en-US" altLang="en-US" b="1" i="1" dirty="0" smtClean="0"/>
              <a:t>Tabletop Exercises</a:t>
            </a:r>
          </a:p>
          <a:p>
            <a:pPr marL="804863" lvl="1" indent="-236538">
              <a:lnSpc>
                <a:spcPct val="120000"/>
              </a:lnSpc>
              <a:spcBef>
                <a:spcPts val="0"/>
              </a:spcBef>
              <a:spcAft>
                <a:spcPts val="600"/>
              </a:spcAft>
              <a:buFont typeface="Arial" panose="020B0604020202020204" pitchFamily="34" charset="0"/>
              <a:buChar char="•"/>
              <a:defRPr/>
            </a:pPr>
            <a:r>
              <a:rPr lang="en-US" altLang="en-US" b="1" i="1" dirty="0" smtClean="0"/>
              <a:t>Drills</a:t>
            </a:r>
          </a:p>
          <a:p>
            <a:pPr marL="804863" lvl="1" indent="-236538">
              <a:lnSpc>
                <a:spcPct val="120000"/>
              </a:lnSpc>
              <a:spcBef>
                <a:spcPts val="0"/>
              </a:spcBef>
              <a:spcAft>
                <a:spcPts val="600"/>
              </a:spcAft>
              <a:buFont typeface="Arial" panose="020B0604020202020204" pitchFamily="34" charset="0"/>
              <a:buChar char="•"/>
              <a:defRPr/>
            </a:pPr>
            <a:r>
              <a:rPr lang="en-US" altLang="en-US" b="1" i="1" dirty="0" smtClean="0"/>
              <a:t>Functional Exercises</a:t>
            </a:r>
          </a:p>
          <a:p>
            <a:pPr marL="804863" lvl="1" indent="-236538">
              <a:lnSpc>
                <a:spcPct val="120000"/>
              </a:lnSpc>
              <a:spcBef>
                <a:spcPts val="0"/>
              </a:spcBef>
              <a:spcAft>
                <a:spcPts val="600"/>
              </a:spcAft>
              <a:buFont typeface="Arial" panose="020B0604020202020204" pitchFamily="34" charset="0"/>
              <a:buChar char="•"/>
              <a:defRPr/>
            </a:pPr>
            <a:r>
              <a:rPr lang="en-US" altLang="en-US" b="1" i="1" dirty="0" smtClean="0"/>
              <a:t>Full-Scale </a:t>
            </a:r>
            <a:r>
              <a:rPr lang="en-US" altLang="en-US" b="1" i="1" dirty="0"/>
              <a:t>Exercises</a:t>
            </a:r>
          </a:p>
          <a:p>
            <a:endParaRPr lang="en-US" dirty="0"/>
          </a:p>
        </p:txBody>
      </p:sp>
      <p:pic>
        <p:nvPicPr>
          <p:cNvPr id="6" name="Picture 11" descr="Woman holding a sign that says &quot;fire area is blocked&quot;"/>
          <p:cNvPicPr>
            <a:picLocks noChangeArrowheads="1"/>
          </p:cNvPicPr>
          <p:nvPr/>
        </p:nvPicPr>
        <p:blipFill>
          <a:blip r:embed="rId3" cstate="print"/>
          <a:srcRect/>
          <a:stretch>
            <a:fillRect/>
          </a:stretch>
        </p:blipFill>
        <p:spPr bwMode="auto">
          <a:xfrm rot="299999">
            <a:off x="5998575" y="2414870"/>
            <a:ext cx="2472191" cy="32536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1952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7302"/>
            <a:ext cx="8229600" cy="1143000"/>
          </a:xfrm>
        </p:spPr>
        <p:txBody>
          <a:bodyPr>
            <a:noAutofit/>
          </a:bodyPr>
          <a:lstStyle/>
          <a:p>
            <a:r>
              <a:rPr lang="en-US" altLang="en-US" sz="4000" dirty="0" err="1" smtClean="0"/>
              <a:t>PPD</a:t>
            </a:r>
            <a:r>
              <a:rPr lang="en-US" altLang="en-US" sz="4000" dirty="0" smtClean="0"/>
              <a:t> 8 &amp; Five Preparedness Missions</a:t>
            </a:r>
          </a:p>
        </p:txBody>
      </p:sp>
      <p:sp>
        <p:nvSpPr>
          <p:cNvPr id="5" name="Circular Arrow 4" descr="Arrow showing the direction to read the text (circular motion)."/>
          <p:cNvSpPr/>
          <p:nvPr/>
        </p:nvSpPr>
        <p:spPr>
          <a:xfrm>
            <a:off x="3280924" y="1815344"/>
            <a:ext cx="2593685" cy="2593685"/>
          </a:xfrm>
          <a:prstGeom prst="circularArrow">
            <a:avLst>
              <a:gd name="adj1" fmla="val 5544"/>
              <a:gd name="adj2" fmla="val 330680"/>
              <a:gd name="adj3" fmla="val 13799230"/>
              <a:gd name="adj4" fmla="val 17371797"/>
              <a:gd name="adj5" fmla="val 5757"/>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976618" y="1830902"/>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Prevention</a:t>
            </a:r>
            <a:endParaRPr lang="en-US" sz="1700" b="1" kern="1200" dirty="0"/>
          </a:p>
        </p:txBody>
      </p:sp>
      <p:sp>
        <p:nvSpPr>
          <p:cNvPr id="7" name="Freeform 6"/>
          <p:cNvSpPr/>
          <p:nvPr/>
        </p:nvSpPr>
        <p:spPr>
          <a:xfrm>
            <a:off x="5028533" y="2595163"/>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Mitigation</a:t>
            </a:r>
            <a:endParaRPr lang="en-US" sz="1700" b="1" kern="1200" dirty="0"/>
          </a:p>
        </p:txBody>
      </p:sp>
      <p:sp>
        <p:nvSpPr>
          <p:cNvPr id="8" name="Freeform 7"/>
          <p:cNvSpPr/>
          <p:nvPr/>
        </p:nvSpPr>
        <p:spPr>
          <a:xfrm>
            <a:off x="4626737" y="3831764"/>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2">
                  <a:lumMod val="75000"/>
                </a:schemeClr>
              </a:gs>
              <a:gs pos="60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Protection</a:t>
            </a:r>
            <a:endParaRPr lang="en-US" sz="1700" b="1" kern="1200" dirty="0"/>
          </a:p>
        </p:txBody>
      </p:sp>
      <p:sp>
        <p:nvSpPr>
          <p:cNvPr id="9" name="Freeform 8"/>
          <p:cNvSpPr/>
          <p:nvPr/>
        </p:nvSpPr>
        <p:spPr>
          <a:xfrm>
            <a:off x="3326498" y="3831764"/>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Response</a:t>
            </a:r>
            <a:endParaRPr lang="en-US" sz="1700" b="1" kern="1200" dirty="0"/>
          </a:p>
        </p:txBody>
      </p:sp>
      <p:sp>
        <p:nvSpPr>
          <p:cNvPr id="10" name="Freeform 9"/>
          <p:cNvSpPr/>
          <p:nvPr/>
        </p:nvSpPr>
        <p:spPr>
          <a:xfrm>
            <a:off x="2924702" y="2595163"/>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4">
                  <a:lumMod val="75000"/>
                </a:schemeClr>
              </a:gs>
              <a:gs pos="72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Recovery</a:t>
            </a:r>
            <a:endParaRPr lang="en-US" sz="1700" b="1" kern="1200" dirty="0"/>
          </a:p>
        </p:txBody>
      </p:sp>
      <p:sp>
        <p:nvSpPr>
          <p:cNvPr id="12" name="Freeform 11"/>
          <p:cNvSpPr/>
          <p:nvPr/>
        </p:nvSpPr>
        <p:spPr>
          <a:xfrm>
            <a:off x="195497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Before</a:t>
            </a:r>
            <a:endParaRPr lang="en-US" sz="2900" b="1" kern="1200" dirty="0"/>
          </a:p>
        </p:txBody>
      </p:sp>
      <p:sp>
        <p:nvSpPr>
          <p:cNvPr id="13" name="Freeform 12"/>
          <p:cNvSpPr/>
          <p:nvPr/>
        </p:nvSpPr>
        <p:spPr>
          <a:xfrm>
            <a:off x="3700482"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During</a:t>
            </a:r>
            <a:endParaRPr lang="en-US" sz="2900" b="1" kern="1200" dirty="0"/>
          </a:p>
        </p:txBody>
      </p:sp>
      <p:sp>
        <p:nvSpPr>
          <p:cNvPr id="14" name="Freeform 13"/>
          <p:cNvSpPr/>
          <p:nvPr/>
        </p:nvSpPr>
        <p:spPr>
          <a:xfrm>
            <a:off x="544598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After</a:t>
            </a:r>
            <a:endParaRPr lang="en-US" sz="2900" b="1" kern="1200" dirty="0"/>
          </a:p>
        </p:txBody>
      </p:sp>
      <p:sp>
        <p:nvSpPr>
          <p:cNvPr id="11" name="TextBox 10"/>
          <p:cNvSpPr txBox="1"/>
          <p:nvPr/>
        </p:nvSpPr>
        <p:spPr>
          <a:xfrm>
            <a:off x="2954116" y="5533886"/>
            <a:ext cx="3429000" cy="461665"/>
          </a:xfrm>
          <a:prstGeom prst="rect">
            <a:avLst/>
          </a:prstGeom>
          <a:noFill/>
        </p:spPr>
        <p:txBody>
          <a:bodyPr wrap="square" rtlCol="0">
            <a:spAutoFit/>
          </a:bodyPr>
          <a:lstStyle/>
          <a:p>
            <a:r>
              <a:rPr lang="en-US" sz="2400" b="1" dirty="0" smtClean="0"/>
              <a:t>an incident or emergency</a:t>
            </a:r>
            <a:endParaRPr lang="en-US" sz="2400" b="1" dirty="0"/>
          </a:p>
        </p:txBody>
      </p:sp>
    </p:spTree>
    <p:extLst>
      <p:ext uri="{BB962C8B-B14F-4D97-AF65-F5344CB8AC3E}">
        <p14:creationId xmlns:p14="http://schemas.microsoft.com/office/powerpoint/2010/main" val="36836531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34999"/>
            <a:ext cx="8229600" cy="1143000"/>
          </a:xfrm>
        </p:spPr>
        <p:txBody>
          <a:bodyPr>
            <a:normAutofit fontScale="90000"/>
          </a:bodyPr>
          <a:lstStyle/>
          <a:p>
            <a:r>
              <a:rPr lang="en-US" dirty="0" smtClean="0"/>
              <a:t>Step 6: Plan Implementation and Maintenance (2 of 2)</a:t>
            </a:r>
            <a:endParaRPr lang="en-US" dirty="0"/>
          </a:p>
        </p:txBody>
      </p:sp>
      <p:grpSp>
        <p:nvGrpSpPr>
          <p:cNvPr id="2" name="Group 1" descr="Review, revise, maintain."/>
          <p:cNvGrpSpPr/>
          <p:nvPr/>
        </p:nvGrpSpPr>
        <p:grpSpPr>
          <a:xfrm>
            <a:off x="457982" y="1836387"/>
            <a:ext cx="8228035" cy="4053586"/>
            <a:chOff x="457982" y="1836387"/>
            <a:chExt cx="8228035" cy="4053586"/>
          </a:xfrm>
        </p:grpSpPr>
        <p:sp>
          <p:nvSpPr>
            <p:cNvPr id="5" name="Rounded Rectangle 4"/>
            <p:cNvSpPr/>
            <p:nvPr/>
          </p:nvSpPr>
          <p:spPr>
            <a:xfrm>
              <a:off x="457982" y="2967384"/>
              <a:ext cx="2260822" cy="1864705"/>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960386" y="4432510"/>
              <a:ext cx="2009619" cy="799159"/>
            </a:xfrm>
            <a:custGeom>
              <a:avLst/>
              <a:gdLst>
                <a:gd name="connsiteX0" fmla="*/ 0 w 2009619"/>
                <a:gd name="connsiteY0" fmla="*/ 79916 h 799159"/>
                <a:gd name="connsiteX1" fmla="*/ 79916 w 2009619"/>
                <a:gd name="connsiteY1" fmla="*/ 0 h 799159"/>
                <a:gd name="connsiteX2" fmla="*/ 1929703 w 2009619"/>
                <a:gd name="connsiteY2" fmla="*/ 0 h 799159"/>
                <a:gd name="connsiteX3" fmla="*/ 2009619 w 2009619"/>
                <a:gd name="connsiteY3" fmla="*/ 79916 h 799159"/>
                <a:gd name="connsiteX4" fmla="*/ 2009619 w 2009619"/>
                <a:gd name="connsiteY4" fmla="*/ 719243 h 799159"/>
                <a:gd name="connsiteX5" fmla="*/ 1929703 w 2009619"/>
                <a:gd name="connsiteY5" fmla="*/ 799159 h 799159"/>
                <a:gd name="connsiteX6" fmla="*/ 79916 w 2009619"/>
                <a:gd name="connsiteY6" fmla="*/ 799159 h 799159"/>
                <a:gd name="connsiteX7" fmla="*/ 0 w 2009619"/>
                <a:gd name="connsiteY7" fmla="*/ 719243 h 799159"/>
                <a:gd name="connsiteX8" fmla="*/ 0 w 2009619"/>
                <a:gd name="connsiteY8" fmla="*/ 79916 h 79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619" h="799159">
                  <a:moveTo>
                    <a:pt x="0" y="79916"/>
                  </a:moveTo>
                  <a:cubicBezTo>
                    <a:pt x="0" y="35780"/>
                    <a:pt x="35780" y="0"/>
                    <a:pt x="79916" y="0"/>
                  </a:cubicBezTo>
                  <a:lnTo>
                    <a:pt x="1929703" y="0"/>
                  </a:lnTo>
                  <a:cubicBezTo>
                    <a:pt x="1973839" y="0"/>
                    <a:pt x="2009619" y="35780"/>
                    <a:pt x="2009619" y="79916"/>
                  </a:cubicBezTo>
                  <a:lnTo>
                    <a:pt x="2009619" y="719243"/>
                  </a:lnTo>
                  <a:cubicBezTo>
                    <a:pt x="2009619" y="763379"/>
                    <a:pt x="1973839" y="799159"/>
                    <a:pt x="1929703" y="799159"/>
                  </a:cubicBezTo>
                  <a:lnTo>
                    <a:pt x="79916" y="799159"/>
                  </a:lnTo>
                  <a:cubicBezTo>
                    <a:pt x="35780" y="799159"/>
                    <a:pt x="0" y="763379"/>
                    <a:pt x="0" y="719243"/>
                  </a:cubicBezTo>
                  <a:lnTo>
                    <a:pt x="0" y="7991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7702" tIns="72937" rIns="97702" bIns="72937" numCol="1" spcCol="1270" anchor="ctr" anchorCtr="0">
              <a:noAutofit/>
            </a:bodyPr>
            <a:lstStyle/>
            <a:p>
              <a:pPr lvl="0" algn="ctr" defTabSz="1733550">
                <a:lnSpc>
                  <a:spcPct val="90000"/>
                </a:lnSpc>
                <a:spcBef>
                  <a:spcPct val="0"/>
                </a:spcBef>
                <a:spcAft>
                  <a:spcPct val="35000"/>
                </a:spcAft>
              </a:pPr>
              <a:r>
                <a:rPr lang="en-US" sz="3900" kern="1200" dirty="0" smtClean="0"/>
                <a:t>Review</a:t>
              </a:r>
              <a:endParaRPr lang="en-US" sz="3900" kern="1200" dirty="0"/>
            </a:p>
          </p:txBody>
        </p:sp>
        <p:sp>
          <p:nvSpPr>
            <p:cNvPr id="6" name="Shape 5"/>
            <p:cNvSpPr/>
            <p:nvPr/>
          </p:nvSpPr>
          <p:spPr>
            <a:xfrm>
              <a:off x="1737134" y="3442492"/>
              <a:ext cx="2447481" cy="2447481"/>
            </a:xfrm>
            <a:prstGeom prst="leftCircularArrow">
              <a:avLst>
                <a:gd name="adj1" fmla="val 2969"/>
                <a:gd name="adj2" fmla="val 363730"/>
                <a:gd name="adj3" fmla="val 2139241"/>
                <a:gd name="adj4" fmla="val 9024489"/>
                <a:gd name="adj5" fmla="val 346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7"/>
            <p:cNvSpPr/>
            <p:nvPr/>
          </p:nvSpPr>
          <p:spPr>
            <a:xfrm>
              <a:off x="3315987" y="2967384"/>
              <a:ext cx="2260822" cy="1864705"/>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3818392" y="2567804"/>
              <a:ext cx="2009619" cy="799159"/>
            </a:xfrm>
            <a:custGeom>
              <a:avLst/>
              <a:gdLst>
                <a:gd name="connsiteX0" fmla="*/ 0 w 2009619"/>
                <a:gd name="connsiteY0" fmla="*/ 79916 h 799159"/>
                <a:gd name="connsiteX1" fmla="*/ 79916 w 2009619"/>
                <a:gd name="connsiteY1" fmla="*/ 0 h 799159"/>
                <a:gd name="connsiteX2" fmla="*/ 1929703 w 2009619"/>
                <a:gd name="connsiteY2" fmla="*/ 0 h 799159"/>
                <a:gd name="connsiteX3" fmla="*/ 2009619 w 2009619"/>
                <a:gd name="connsiteY3" fmla="*/ 79916 h 799159"/>
                <a:gd name="connsiteX4" fmla="*/ 2009619 w 2009619"/>
                <a:gd name="connsiteY4" fmla="*/ 719243 h 799159"/>
                <a:gd name="connsiteX5" fmla="*/ 1929703 w 2009619"/>
                <a:gd name="connsiteY5" fmla="*/ 799159 h 799159"/>
                <a:gd name="connsiteX6" fmla="*/ 79916 w 2009619"/>
                <a:gd name="connsiteY6" fmla="*/ 799159 h 799159"/>
                <a:gd name="connsiteX7" fmla="*/ 0 w 2009619"/>
                <a:gd name="connsiteY7" fmla="*/ 719243 h 799159"/>
                <a:gd name="connsiteX8" fmla="*/ 0 w 2009619"/>
                <a:gd name="connsiteY8" fmla="*/ 79916 h 79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619" h="799159">
                  <a:moveTo>
                    <a:pt x="0" y="79916"/>
                  </a:moveTo>
                  <a:cubicBezTo>
                    <a:pt x="0" y="35780"/>
                    <a:pt x="35780" y="0"/>
                    <a:pt x="79916" y="0"/>
                  </a:cubicBezTo>
                  <a:lnTo>
                    <a:pt x="1929703" y="0"/>
                  </a:lnTo>
                  <a:cubicBezTo>
                    <a:pt x="1973839" y="0"/>
                    <a:pt x="2009619" y="35780"/>
                    <a:pt x="2009619" y="79916"/>
                  </a:cubicBezTo>
                  <a:lnTo>
                    <a:pt x="2009619" y="719243"/>
                  </a:lnTo>
                  <a:cubicBezTo>
                    <a:pt x="2009619" y="763379"/>
                    <a:pt x="1973839" y="799159"/>
                    <a:pt x="1929703" y="799159"/>
                  </a:cubicBezTo>
                  <a:lnTo>
                    <a:pt x="79916" y="799159"/>
                  </a:lnTo>
                  <a:cubicBezTo>
                    <a:pt x="35780" y="799159"/>
                    <a:pt x="0" y="763379"/>
                    <a:pt x="0" y="719243"/>
                  </a:cubicBezTo>
                  <a:lnTo>
                    <a:pt x="0" y="7991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7702" tIns="72937" rIns="97702" bIns="72937" numCol="1" spcCol="1270" anchor="ctr" anchorCtr="0">
              <a:noAutofit/>
            </a:bodyPr>
            <a:lstStyle/>
            <a:p>
              <a:pPr lvl="0" algn="ctr" defTabSz="1733550">
                <a:lnSpc>
                  <a:spcPct val="90000"/>
                </a:lnSpc>
                <a:spcBef>
                  <a:spcPct val="0"/>
                </a:spcBef>
                <a:spcAft>
                  <a:spcPct val="35000"/>
                </a:spcAft>
              </a:pPr>
              <a:r>
                <a:rPr lang="en-US" sz="3900" kern="1200" dirty="0" smtClean="0"/>
                <a:t>Revise</a:t>
              </a:r>
              <a:endParaRPr lang="en-US" sz="3900" kern="1200" dirty="0"/>
            </a:p>
          </p:txBody>
        </p:sp>
        <p:sp>
          <p:nvSpPr>
            <p:cNvPr id="9" name="Circular Arrow 8"/>
            <p:cNvSpPr/>
            <p:nvPr/>
          </p:nvSpPr>
          <p:spPr>
            <a:xfrm>
              <a:off x="4576299" y="1836387"/>
              <a:ext cx="2736364" cy="2736364"/>
            </a:xfrm>
            <a:prstGeom prst="circularArrow">
              <a:avLst>
                <a:gd name="adj1" fmla="val 2655"/>
                <a:gd name="adj2" fmla="val 322955"/>
                <a:gd name="adj3" fmla="val 19501534"/>
                <a:gd name="adj4" fmla="val 12575511"/>
                <a:gd name="adj5" fmla="val 3098"/>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10"/>
            <p:cNvSpPr/>
            <p:nvPr/>
          </p:nvSpPr>
          <p:spPr>
            <a:xfrm>
              <a:off x="6173993" y="2967384"/>
              <a:ext cx="2260822" cy="1864705"/>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6676398" y="4432510"/>
              <a:ext cx="2009619" cy="799159"/>
            </a:xfrm>
            <a:custGeom>
              <a:avLst/>
              <a:gdLst>
                <a:gd name="connsiteX0" fmla="*/ 0 w 2009619"/>
                <a:gd name="connsiteY0" fmla="*/ 79916 h 799159"/>
                <a:gd name="connsiteX1" fmla="*/ 79916 w 2009619"/>
                <a:gd name="connsiteY1" fmla="*/ 0 h 799159"/>
                <a:gd name="connsiteX2" fmla="*/ 1929703 w 2009619"/>
                <a:gd name="connsiteY2" fmla="*/ 0 h 799159"/>
                <a:gd name="connsiteX3" fmla="*/ 2009619 w 2009619"/>
                <a:gd name="connsiteY3" fmla="*/ 79916 h 799159"/>
                <a:gd name="connsiteX4" fmla="*/ 2009619 w 2009619"/>
                <a:gd name="connsiteY4" fmla="*/ 719243 h 799159"/>
                <a:gd name="connsiteX5" fmla="*/ 1929703 w 2009619"/>
                <a:gd name="connsiteY5" fmla="*/ 799159 h 799159"/>
                <a:gd name="connsiteX6" fmla="*/ 79916 w 2009619"/>
                <a:gd name="connsiteY6" fmla="*/ 799159 h 799159"/>
                <a:gd name="connsiteX7" fmla="*/ 0 w 2009619"/>
                <a:gd name="connsiteY7" fmla="*/ 719243 h 799159"/>
                <a:gd name="connsiteX8" fmla="*/ 0 w 2009619"/>
                <a:gd name="connsiteY8" fmla="*/ 79916 h 79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619" h="799159">
                  <a:moveTo>
                    <a:pt x="0" y="79916"/>
                  </a:moveTo>
                  <a:cubicBezTo>
                    <a:pt x="0" y="35780"/>
                    <a:pt x="35780" y="0"/>
                    <a:pt x="79916" y="0"/>
                  </a:cubicBezTo>
                  <a:lnTo>
                    <a:pt x="1929703" y="0"/>
                  </a:lnTo>
                  <a:cubicBezTo>
                    <a:pt x="1973839" y="0"/>
                    <a:pt x="2009619" y="35780"/>
                    <a:pt x="2009619" y="79916"/>
                  </a:cubicBezTo>
                  <a:lnTo>
                    <a:pt x="2009619" y="719243"/>
                  </a:lnTo>
                  <a:cubicBezTo>
                    <a:pt x="2009619" y="763379"/>
                    <a:pt x="1973839" y="799159"/>
                    <a:pt x="1929703" y="799159"/>
                  </a:cubicBezTo>
                  <a:lnTo>
                    <a:pt x="79916" y="799159"/>
                  </a:lnTo>
                  <a:cubicBezTo>
                    <a:pt x="35780" y="799159"/>
                    <a:pt x="0" y="763379"/>
                    <a:pt x="0" y="719243"/>
                  </a:cubicBezTo>
                  <a:lnTo>
                    <a:pt x="0" y="7991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7702" tIns="72937" rIns="97702" bIns="72937" numCol="1" spcCol="1270" anchor="ctr" anchorCtr="0">
              <a:noAutofit/>
            </a:bodyPr>
            <a:lstStyle/>
            <a:p>
              <a:pPr lvl="0" algn="ctr" defTabSz="1733550">
                <a:lnSpc>
                  <a:spcPct val="90000"/>
                </a:lnSpc>
                <a:spcBef>
                  <a:spcPct val="0"/>
                </a:spcBef>
                <a:spcAft>
                  <a:spcPct val="35000"/>
                </a:spcAft>
              </a:pPr>
              <a:r>
                <a:rPr lang="en-US" sz="3900" kern="1200" dirty="0" smtClean="0"/>
                <a:t>Maintain</a:t>
              </a:r>
              <a:endParaRPr lang="en-US" sz="3900" kern="1200" dirty="0"/>
            </a:p>
          </p:txBody>
        </p:sp>
      </p:grpSp>
    </p:spTree>
    <p:extLst>
      <p:ext uri="{BB962C8B-B14F-4D97-AF65-F5344CB8AC3E}">
        <p14:creationId xmlns:p14="http://schemas.microsoft.com/office/powerpoint/2010/main" val="25959179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76213"/>
            <a:ext cx="8229600" cy="1143000"/>
          </a:xfrm>
        </p:spPr>
        <p:txBody>
          <a:bodyPr/>
          <a:lstStyle/>
          <a:p>
            <a:r>
              <a:rPr lang="en-US" altLang="en-US" dirty="0" smtClean="0"/>
              <a:t>Further Information</a:t>
            </a:r>
          </a:p>
        </p:txBody>
      </p:sp>
      <p:graphicFrame>
        <p:nvGraphicFramePr>
          <p:cNvPr id="7" name="Content Placeholder 4" descr="http://rems.ed.gov&#10;Join our community of practice&#10;get the guide&#10;access virtual trainnigs&#10;request an onsite training"/>
          <p:cNvGraphicFramePr>
            <a:graphicFrameLocks noGrp="1"/>
          </p:cNvGraphicFramePr>
          <p:nvPr>
            <p:ph idx="1"/>
            <p:extLst>
              <p:ext uri="{D42A27DB-BD31-4B8C-83A1-F6EECF244321}">
                <p14:modId xmlns:p14="http://schemas.microsoft.com/office/powerpoint/2010/main" val="1160187394"/>
              </p:ext>
            </p:extLst>
          </p:nvPr>
        </p:nvGraphicFramePr>
        <p:xfrm>
          <a:off x="791570" y="1678674"/>
          <a:ext cx="7356758" cy="453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4457700" y="1765300"/>
            <a:ext cx="3671888" cy="1085850"/>
          </a:xfrm>
          <a:prstGeom prst="roundRect">
            <a:avLst/>
          </a:prstGeom>
          <a:solidFill>
            <a:srgbClr val="0070C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None/>
              <a:defRPr/>
            </a:pPr>
            <a:r>
              <a:rPr lang="en-US" sz="2000" b="1" dirty="0">
                <a:solidFill>
                  <a:prstClr val="white"/>
                </a:solidFill>
              </a:rPr>
              <a:t>Phone: </a:t>
            </a:r>
            <a:r>
              <a:rPr lang="en-US" sz="2000" dirty="0">
                <a:solidFill>
                  <a:prstClr val="white"/>
                </a:solidFill>
              </a:rPr>
              <a:t>(855) 781-7367 (REMS)</a:t>
            </a:r>
          </a:p>
          <a:p>
            <a:pPr fontAlgn="auto">
              <a:spcBef>
                <a:spcPts val="0"/>
              </a:spcBef>
              <a:spcAft>
                <a:spcPts val="0"/>
              </a:spcAft>
              <a:buFont typeface="Wingdings" pitchFamily="2" charset="2"/>
              <a:buNone/>
              <a:defRPr/>
            </a:pPr>
            <a:r>
              <a:rPr lang="en-US" sz="2000" b="1" dirty="0">
                <a:solidFill>
                  <a:prstClr val="white"/>
                </a:solidFill>
              </a:rPr>
              <a:t>Email: </a:t>
            </a:r>
            <a:r>
              <a:rPr lang="en-US" sz="2000" dirty="0">
                <a:solidFill>
                  <a:schemeClr val="bg1"/>
                </a:solidFill>
                <a:hlinkClick r:id="rId7"/>
              </a:rPr>
              <a:t>info@remstacenter.org</a:t>
            </a:r>
            <a:endParaRPr lang="en-US" sz="2000" dirty="0">
              <a:solidFill>
                <a:schemeClr val="bg1"/>
              </a:solidFill>
            </a:endParaRPr>
          </a:p>
        </p:txBody>
      </p:sp>
    </p:spTree>
    <p:extLst>
      <p:ext uri="{BB962C8B-B14F-4D97-AF65-F5344CB8AC3E}">
        <p14:creationId xmlns:p14="http://schemas.microsoft.com/office/powerpoint/2010/main" val="1571776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2710"/>
            <a:ext cx="8229600" cy="1143000"/>
          </a:xfrm>
        </p:spPr>
        <p:txBody>
          <a:bodyPr>
            <a:noAutofit/>
          </a:bodyPr>
          <a:lstStyle/>
          <a:p>
            <a:r>
              <a:rPr lang="en-US" altLang="en-US" sz="4000" dirty="0">
                <a:ea typeface="ＭＳ Ｐゴシック" pitchFamily="34" charset="-128"/>
              </a:rPr>
              <a:t>Reflections on Professional Practice</a:t>
            </a:r>
            <a:br>
              <a:rPr lang="en-US" altLang="en-US" sz="4000" dirty="0">
                <a:ea typeface="ＭＳ Ｐゴシック" pitchFamily="34" charset="-128"/>
              </a:rPr>
            </a:br>
            <a:r>
              <a:rPr lang="en-US" altLang="en-US" sz="4000" dirty="0">
                <a:ea typeface="ＭＳ Ｐゴシック" pitchFamily="34" charset="-128"/>
              </a:rPr>
              <a:t>Planning Principles</a:t>
            </a:r>
            <a:endParaRPr lang="en-US" altLang="en-US" sz="4000" dirty="0" smtClean="0"/>
          </a:p>
        </p:txBody>
      </p:sp>
      <p:sp>
        <p:nvSpPr>
          <p:cNvPr id="5" name="Circular Arrow 4" descr="Circular arrow showing direction to read the boxes."/>
          <p:cNvSpPr/>
          <p:nvPr/>
        </p:nvSpPr>
        <p:spPr>
          <a:xfrm>
            <a:off x="2186817" y="1647534"/>
            <a:ext cx="4473876" cy="4473876"/>
          </a:xfrm>
          <a:prstGeom prst="circularArrow">
            <a:avLst>
              <a:gd name="adj1" fmla="val 5274"/>
              <a:gd name="adj2" fmla="val 312630"/>
              <a:gd name="adj3" fmla="val 14225770"/>
              <a:gd name="adj4" fmla="val 17128400"/>
              <a:gd name="adj5" fmla="val 5477"/>
            </a:avLst>
          </a:prstGeom>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z="-190500" contourW="44450" prstMaterial="matte">
            <a:bevelT w="63500" h="63500" prst="artDeco"/>
            <a:contourClr>
              <a:srgbClr val="FFFFFF"/>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546698" y="1707949"/>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Supported by Leadership</a:t>
            </a:r>
            <a:endParaRPr lang="en-US" sz="1900" b="1" kern="1200" dirty="0">
              <a:solidFill>
                <a:schemeClr val="bg1"/>
              </a:solidFill>
            </a:endParaRPr>
          </a:p>
        </p:txBody>
      </p:sp>
      <p:sp>
        <p:nvSpPr>
          <p:cNvPr id="8" name="Freeform 7"/>
          <p:cNvSpPr/>
          <p:nvPr/>
        </p:nvSpPr>
        <p:spPr>
          <a:xfrm>
            <a:off x="5451385" y="2561711"/>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Uses Assessments to Customize</a:t>
            </a:r>
            <a:endParaRPr lang="en-US" sz="1900" b="1" kern="1200" dirty="0">
              <a:solidFill>
                <a:schemeClr val="bg1"/>
              </a:solidFill>
            </a:endParaRPr>
          </a:p>
        </p:txBody>
      </p:sp>
      <p:sp>
        <p:nvSpPr>
          <p:cNvPr id="9" name="Freeform 8"/>
          <p:cNvSpPr/>
          <p:nvPr/>
        </p:nvSpPr>
        <p:spPr>
          <a:xfrm>
            <a:off x="5249907" y="4236020"/>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Takes an All-Hazards Approach</a:t>
            </a:r>
            <a:endParaRPr lang="en-US" sz="1900" b="1" kern="1200" dirty="0">
              <a:solidFill>
                <a:schemeClr val="bg1"/>
              </a:solidFill>
            </a:endParaRPr>
          </a:p>
        </p:txBody>
      </p:sp>
      <p:sp>
        <p:nvSpPr>
          <p:cNvPr id="10" name="Freeform 9"/>
          <p:cNvSpPr/>
          <p:nvPr/>
        </p:nvSpPr>
        <p:spPr>
          <a:xfrm>
            <a:off x="3546698" y="5269806"/>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Provides for Whole School Community</a:t>
            </a:r>
            <a:endParaRPr lang="en-US" sz="1900" b="1" kern="1200" dirty="0">
              <a:solidFill>
                <a:schemeClr val="bg1"/>
              </a:solidFill>
            </a:endParaRPr>
          </a:p>
        </p:txBody>
      </p:sp>
      <p:sp>
        <p:nvSpPr>
          <p:cNvPr id="11" name="Freeform 10"/>
          <p:cNvSpPr/>
          <p:nvPr/>
        </p:nvSpPr>
        <p:spPr>
          <a:xfrm>
            <a:off x="1843489" y="4236020"/>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Considers All Settings and All Times</a:t>
            </a:r>
            <a:endParaRPr lang="en-US" sz="1900" b="1" kern="1200" dirty="0">
              <a:solidFill>
                <a:schemeClr val="bg1"/>
              </a:solidFill>
            </a:endParaRPr>
          </a:p>
        </p:txBody>
      </p:sp>
      <p:sp>
        <p:nvSpPr>
          <p:cNvPr id="7" name="Freeform 6"/>
          <p:cNvSpPr/>
          <p:nvPr/>
        </p:nvSpPr>
        <p:spPr>
          <a:xfrm>
            <a:off x="1608457" y="2561711"/>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Collaborative Process</a:t>
            </a:r>
            <a:endParaRPr lang="en-US" sz="1900" b="1" kern="1200" dirty="0">
              <a:solidFill>
                <a:schemeClr val="bg1"/>
              </a:solidFill>
            </a:endParaRPr>
          </a:p>
        </p:txBody>
      </p:sp>
    </p:spTree>
    <p:extLst>
      <p:ext uri="{BB962C8B-B14F-4D97-AF65-F5344CB8AC3E}">
        <p14:creationId xmlns:p14="http://schemas.microsoft.com/office/powerpoint/2010/main" val="38870491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2123"/>
            <a:ext cx="8229600" cy="1143000"/>
          </a:xfrm>
        </p:spPr>
        <p:txBody>
          <a:bodyPr>
            <a:normAutofit/>
          </a:bodyPr>
          <a:lstStyle/>
          <a:p>
            <a:pPr eaLnBrk="1" hangingPunct="1"/>
            <a:r>
              <a:rPr lang="en-US" dirty="0" smtClean="0"/>
              <a:t>The Planning Process</a:t>
            </a:r>
          </a:p>
        </p:txBody>
      </p:sp>
      <p:sp>
        <p:nvSpPr>
          <p:cNvPr id="3" name="Content Placeholder 2"/>
          <p:cNvSpPr>
            <a:spLocks noGrp="1"/>
          </p:cNvSpPr>
          <p:nvPr>
            <p:ph idx="1"/>
          </p:nvPr>
        </p:nvSpPr>
        <p:spPr>
          <a:xfrm>
            <a:off x="457200" y="1773620"/>
            <a:ext cx="8229600" cy="4525963"/>
          </a:xfrm>
        </p:spPr>
        <p:txBody>
          <a:bodyPr>
            <a:normAutofit fontScale="92500"/>
          </a:bodyPr>
          <a:lstStyle/>
          <a:p>
            <a:pPr>
              <a:lnSpc>
                <a:spcPct val="110000"/>
              </a:lnSpc>
              <a:spcBef>
                <a:spcPts val="0"/>
              </a:spcBef>
              <a:spcAft>
                <a:spcPts val="600"/>
              </a:spcAft>
              <a:buFont typeface="Wingdings" pitchFamily="2" charset="2"/>
              <a:buChar char="§"/>
              <a:defRPr/>
            </a:pPr>
            <a:r>
              <a:rPr lang="en-US" sz="3000" dirty="0"/>
              <a:t>Is </a:t>
            </a:r>
            <a:r>
              <a:rPr lang="en-US" sz="3000" b="1" i="1" dirty="0"/>
              <a:t>flexible</a:t>
            </a:r>
            <a:r>
              <a:rPr lang="en-US" sz="3000" dirty="0"/>
              <a:t> and can be </a:t>
            </a:r>
            <a:r>
              <a:rPr lang="en-US" sz="3000" b="1" i="1" dirty="0"/>
              <a:t>adapted</a:t>
            </a:r>
            <a:r>
              <a:rPr lang="en-US" sz="3000" dirty="0"/>
              <a:t> to accommodate a district’s and a school’s unique characteristics and situation. </a:t>
            </a:r>
            <a:endParaRPr lang="en-US" sz="3000" dirty="0" smtClean="0"/>
          </a:p>
          <a:p>
            <a:pPr>
              <a:lnSpc>
                <a:spcPct val="110000"/>
              </a:lnSpc>
              <a:spcBef>
                <a:spcPts val="0"/>
              </a:spcBef>
              <a:spcAft>
                <a:spcPts val="600"/>
              </a:spcAft>
              <a:buFont typeface="Wingdings" pitchFamily="2" charset="2"/>
              <a:buChar char="§"/>
              <a:defRPr/>
            </a:pPr>
            <a:endParaRPr lang="en-US" sz="1600" dirty="0"/>
          </a:p>
          <a:p>
            <a:pPr>
              <a:lnSpc>
                <a:spcPct val="110000"/>
              </a:lnSpc>
              <a:spcBef>
                <a:spcPts val="0"/>
              </a:spcBef>
              <a:spcAft>
                <a:spcPts val="600"/>
              </a:spcAft>
              <a:buFont typeface="Wingdings" pitchFamily="2" charset="2"/>
              <a:buChar char="§"/>
              <a:defRPr/>
            </a:pPr>
            <a:r>
              <a:rPr lang="en-US" sz="3000" dirty="0"/>
              <a:t>During the planning process it is critical that schools work with their </a:t>
            </a:r>
            <a:r>
              <a:rPr lang="en-US" sz="3000" b="1" i="1" dirty="0"/>
              <a:t>district staff and community </a:t>
            </a:r>
            <a:r>
              <a:rPr lang="en-US" sz="3000" b="1" i="1" dirty="0" smtClean="0"/>
              <a:t>partners</a:t>
            </a:r>
            <a:r>
              <a:rPr lang="en-US" sz="3000" dirty="0" smtClean="0"/>
              <a:t>—local </a:t>
            </a:r>
            <a:r>
              <a:rPr lang="en-US" sz="3000" dirty="0"/>
              <a:t>emergency management staff, first responders, and public and mental health officials-during the planning process. </a:t>
            </a:r>
          </a:p>
          <a:p>
            <a:endParaRPr lang="en-US" dirty="0"/>
          </a:p>
        </p:txBody>
      </p:sp>
    </p:spTree>
    <p:extLst>
      <p:ext uri="{BB962C8B-B14F-4D97-AF65-F5344CB8AC3E}">
        <p14:creationId xmlns:p14="http://schemas.microsoft.com/office/powerpoint/2010/main" val="3873193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6714"/>
            <a:ext cx="8229600" cy="1143000"/>
          </a:xfrm>
        </p:spPr>
        <p:txBody>
          <a:bodyPr>
            <a:normAutofit/>
          </a:bodyPr>
          <a:lstStyle/>
          <a:p>
            <a:pPr eaLnBrk="1" hangingPunct="1"/>
            <a:r>
              <a:rPr lang="en-US" dirty="0" smtClean="0"/>
              <a:t>Steps in the Planning Process</a:t>
            </a:r>
          </a:p>
        </p:txBody>
      </p:sp>
      <p:pic>
        <p:nvPicPr>
          <p:cNvPr id="5" name="Picture 2" descr="Six Step Planning Process. Step 1. Form a Collaborative Planning Team: Identify Core Planning Team, Form a Common Framework, Define and Assign Roles and Responsibilities, Determine a Regular Schedule of Meetings. Step 2. Understand the Situation: Identify Threats and Hazards, Assess Risk, Prioritize Threats and Hazards. Step 3. Determine Goals and Objectives: Develop Goals, Develop Objectives. Step 4. Plan Development (Identifying Courses of Action). Step 5. Plan Preparation, Review, &amp; Approval: Format the Plan, Write the Plan, Review the Plan, Approve and Share the Plan. Step 6. Plan Implementation &amp; Maintenance: Train Stakeholders, Exercise the Plan, Review, Revise, and Maintain the Pl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309" y="1463546"/>
            <a:ext cx="8563968" cy="470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555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noGrp="1"/>
          </p:cNvSpPr>
          <p:nvPr>
            <p:ph type="title"/>
          </p:nvPr>
        </p:nvSpPr>
        <p:spPr>
          <a:xfrm>
            <a:off x="6227279" y="357449"/>
            <a:ext cx="2233858" cy="923330"/>
          </a:xfrm>
          <a:prstGeom prst="rect">
            <a:avLst/>
          </a:prstGeom>
          <a:noFill/>
        </p:spPr>
        <p:txBody>
          <a:bodyPr wrap="square" rtlCol="0">
            <a:spAutoFit/>
          </a:bodyPr>
          <a:lstStyle/>
          <a:p>
            <a:pPr algn="r"/>
            <a:r>
              <a:rPr lang="en-US" sz="5400" dirty="0" smtClean="0">
                <a:solidFill>
                  <a:schemeClr val="bg1"/>
                </a:solidFill>
              </a:rPr>
              <a:t>Step 1</a:t>
            </a:r>
            <a:endParaRPr lang="en-US" sz="5400" dirty="0">
              <a:solidFill>
                <a:schemeClr val="bg1"/>
              </a:solidFill>
            </a:endParaRPr>
          </a:p>
        </p:txBody>
      </p:sp>
      <p:pic>
        <p:nvPicPr>
          <p:cNvPr id="10" name="Picture 9" title="Step 1: Form a Collaborative Planning Te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84" y="182468"/>
            <a:ext cx="2223401" cy="1276834"/>
          </a:xfrm>
          <a:prstGeom prst="rect">
            <a:avLst/>
          </a:prstGeom>
        </p:spPr>
      </p:pic>
      <p:sp>
        <p:nvSpPr>
          <p:cNvPr id="5" name="Text Placeholder 6"/>
          <p:cNvSpPr txBox="1">
            <a:spLocks/>
          </p:cNvSpPr>
          <p:nvPr/>
        </p:nvSpPr>
        <p:spPr>
          <a:xfrm>
            <a:off x="228599" y="1673159"/>
            <a:ext cx="2647950" cy="639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altLang="en-US" sz="2000" b="1" dirty="0" smtClean="0"/>
              <a:t>Form a Common Framework</a:t>
            </a:r>
          </a:p>
        </p:txBody>
      </p:sp>
      <p:pic>
        <p:nvPicPr>
          <p:cNvPr id="4" name="Picture 6" descr="Building plans and keys."/>
          <p:cNvPicPr>
            <a:picLocks noChangeAspect="1" noChangeArrowheads="1"/>
          </p:cNvPicPr>
          <p:nvPr/>
        </p:nvPicPr>
        <p:blipFill rotWithShape="1">
          <a:blip r:embed="rId4"/>
          <a:srcRect t="9764"/>
          <a:stretch/>
        </p:blipFill>
        <p:spPr bwMode="auto">
          <a:xfrm>
            <a:off x="582064" y="2402962"/>
            <a:ext cx="1941022" cy="2632876"/>
          </a:xfrm>
          <a:prstGeom prst="rect">
            <a:avLst/>
          </a:prstGeom>
          <a:ln>
            <a:noFill/>
          </a:ln>
          <a:effectLst>
            <a:outerShdw blurRad="190500" algn="tl" rotWithShape="0">
              <a:srgbClr val="000000">
                <a:alpha val="70000"/>
              </a:srgbClr>
            </a:outerShdw>
          </a:effectLst>
          <a:extLst/>
        </p:spPr>
      </p:pic>
      <p:sp>
        <p:nvSpPr>
          <p:cNvPr id="7" name="Text Placeholder 7"/>
          <p:cNvSpPr txBox="1">
            <a:spLocks/>
          </p:cNvSpPr>
          <p:nvPr/>
        </p:nvSpPr>
        <p:spPr>
          <a:xfrm>
            <a:off x="2980164" y="2312922"/>
            <a:ext cx="3051542" cy="639763"/>
          </a:xfrm>
          <a:prstGeom prst="rect">
            <a:avLst/>
          </a:prstGeom>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charset="0"/>
              <a:buNone/>
              <a:defRPr/>
            </a:pPr>
            <a:r>
              <a:rPr lang="en-US" sz="2000" b="1" dirty="0" smtClean="0"/>
              <a:t>Define and Assign Roles and Responsibilities</a:t>
            </a:r>
            <a:endParaRPr lang="en-US" sz="2000" b="1" dirty="0"/>
          </a:p>
        </p:txBody>
      </p:sp>
      <p:pic>
        <p:nvPicPr>
          <p:cNvPr id="6" name="Picture 5" descr="Managers documenting lessons learned."/>
          <p:cNvPicPr>
            <a:picLocks noChangeAspect="1" noChangeArrowheads="1"/>
          </p:cNvPicPr>
          <p:nvPr/>
        </p:nvPicPr>
        <p:blipFill>
          <a:blip r:embed="rId5"/>
          <a:srcRect/>
          <a:stretch>
            <a:fillRect/>
          </a:stretch>
        </p:blipFill>
        <p:spPr bwMode="auto">
          <a:xfrm>
            <a:off x="3536766" y="3159745"/>
            <a:ext cx="1938338" cy="2627312"/>
          </a:xfrm>
          <a:prstGeom prst="rect">
            <a:avLst/>
          </a:prstGeom>
          <a:ln>
            <a:noFill/>
          </a:ln>
          <a:effectLst>
            <a:outerShdw blurRad="190500" algn="tl" rotWithShape="0">
              <a:srgbClr val="000000">
                <a:alpha val="70000"/>
              </a:srgbClr>
            </a:outerShdw>
          </a:effectLst>
          <a:extLst/>
        </p:spPr>
      </p:pic>
      <p:sp>
        <p:nvSpPr>
          <p:cNvPr id="9" name="Text Placeholder 7"/>
          <p:cNvSpPr txBox="1">
            <a:spLocks/>
          </p:cNvSpPr>
          <p:nvPr/>
        </p:nvSpPr>
        <p:spPr bwMode="auto">
          <a:xfrm>
            <a:off x="6223000" y="2930316"/>
            <a:ext cx="26479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0000"/>
              </a:lnSpc>
              <a:buFont typeface="Arial" pitchFamily="34" charset="0"/>
              <a:buNone/>
            </a:pPr>
            <a:r>
              <a:rPr lang="en-US" altLang="en-US" sz="2000" b="1" dirty="0"/>
              <a:t>Determine a Regular Schedule of Meetings</a:t>
            </a:r>
          </a:p>
        </p:txBody>
      </p:sp>
      <p:pic>
        <p:nvPicPr>
          <p:cNvPr id="8" name="Picture 7" descr="Clock"/>
          <p:cNvPicPr>
            <a:picLocks noChangeAspect="1" noChangeArrowheads="1"/>
          </p:cNvPicPr>
          <p:nvPr/>
        </p:nvPicPr>
        <p:blipFill rotWithShape="1">
          <a:blip r:embed="rId6"/>
          <a:srcRect t="-1" b="11185"/>
          <a:stretch/>
        </p:blipFill>
        <p:spPr bwMode="auto">
          <a:xfrm>
            <a:off x="6577806" y="3697205"/>
            <a:ext cx="1938338" cy="2627312"/>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3640540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5680689" y="358824"/>
            <a:ext cx="2756848" cy="923330"/>
          </a:xfrm>
          <a:prstGeom prst="rect">
            <a:avLst/>
          </a:prstGeom>
          <a:noFill/>
        </p:spPr>
        <p:txBody>
          <a:bodyPr wrap="square" rtlCol="0">
            <a:spAutoFit/>
          </a:bodyPr>
          <a:lstStyle/>
          <a:p>
            <a:pPr algn="r"/>
            <a:r>
              <a:rPr lang="en-US" sz="5400" dirty="0" smtClean="0">
                <a:solidFill>
                  <a:schemeClr val="bg1"/>
                </a:solidFill>
              </a:rPr>
              <a:t>Step 2</a:t>
            </a:r>
            <a:endParaRPr lang="en-US" sz="5400" dirty="0">
              <a:solidFill>
                <a:schemeClr val="bg1"/>
              </a:solidFill>
            </a:endParaRPr>
          </a:p>
        </p:txBody>
      </p:sp>
      <p:pic>
        <p:nvPicPr>
          <p:cNvPr id="6" name="Picture 5" title="Step 2: Understand the Sit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23" y="206317"/>
            <a:ext cx="2136783" cy="1228345"/>
          </a:xfrm>
          <a:prstGeom prst="rect">
            <a:avLst/>
          </a:prstGeom>
        </p:spPr>
      </p:pic>
      <p:sp>
        <p:nvSpPr>
          <p:cNvPr id="4" name="Content Placeholder 2"/>
          <p:cNvSpPr>
            <a:spLocks noGrp="1"/>
          </p:cNvSpPr>
          <p:nvPr>
            <p:ph idx="1"/>
          </p:nvPr>
        </p:nvSpPr>
        <p:spPr>
          <a:xfrm>
            <a:off x="189186" y="1781503"/>
            <a:ext cx="8749862" cy="4698125"/>
          </a:xfrm>
        </p:spPr>
        <p:txBody>
          <a:bodyPr rtlCol="0">
            <a:normAutofit fontScale="92500" lnSpcReduction="10000"/>
          </a:bodyPr>
          <a:lstStyle/>
          <a:p>
            <a:pPr marL="0" indent="0" eaLnBrk="1" fontAlgn="auto" hangingPunct="1">
              <a:lnSpc>
                <a:spcPct val="110000"/>
              </a:lnSpc>
              <a:spcBef>
                <a:spcPts val="0"/>
              </a:spcBef>
              <a:spcAft>
                <a:spcPts val="600"/>
              </a:spcAft>
              <a:buNone/>
              <a:defRPr/>
            </a:pPr>
            <a:r>
              <a:rPr lang="en-US" sz="2800" b="1" dirty="0" smtClean="0"/>
              <a:t>Identify Threats and Hazards: </a:t>
            </a:r>
          </a:p>
          <a:p>
            <a:pPr marL="565150" eaLnBrk="1" fontAlgn="auto" hangingPunct="1">
              <a:lnSpc>
                <a:spcPct val="110000"/>
              </a:lnSpc>
              <a:spcBef>
                <a:spcPts val="0"/>
              </a:spcBef>
              <a:spcAft>
                <a:spcPts val="600"/>
              </a:spcAft>
              <a:buFont typeface="Wingdings" pitchFamily="2" charset="2"/>
              <a:buChar char="§"/>
              <a:defRPr/>
            </a:pPr>
            <a:r>
              <a:rPr lang="en-US" sz="2400" dirty="0" smtClean="0"/>
              <a:t>The planning team first needs to understand the threats and hazards faced by the school and the surrounding community. </a:t>
            </a:r>
          </a:p>
          <a:p>
            <a:pPr marL="565150" eaLnBrk="1" fontAlgn="auto" hangingPunct="1">
              <a:lnSpc>
                <a:spcPct val="110000"/>
              </a:lnSpc>
              <a:spcBef>
                <a:spcPts val="0"/>
              </a:spcBef>
              <a:spcAft>
                <a:spcPts val="600"/>
              </a:spcAft>
              <a:buFont typeface="Wingdings" pitchFamily="2" charset="2"/>
              <a:buChar char="§"/>
              <a:defRPr/>
            </a:pPr>
            <a:endParaRPr lang="en-US" sz="1600" dirty="0" smtClean="0"/>
          </a:p>
          <a:p>
            <a:pPr marL="0" indent="0" eaLnBrk="1" fontAlgn="auto" hangingPunct="1">
              <a:lnSpc>
                <a:spcPct val="110000"/>
              </a:lnSpc>
              <a:spcBef>
                <a:spcPts val="0"/>
              </a:spcBef>
              <a:spcAft>
                <a:spcPts val="600"/>
              </a:spcAft>
              <a:buNone/>
              <a:defRPr/>
            </a:pPr>
            <a:r>
              <a:rPr lang="en-US" sz="2800" b="1" dirty="0" smtClean="0"/>
              <a:t>Assess the Risk Posed by the Identified Threats and Hazards: </a:t>
            </a:r>
            <a:endParaRPr lang="en-US" sz="2800" b="1" dirty="0"/>
          </a:p>
          <a:p>
            <a:pPr marL="565150" eaLnBrk="1" fontAlgn="auto" hangingPunct="1">
              <a:lnSpc>
                <a:spcPct val="110000"/>
              </a:lnSpc>
              <a:spcBef>
                <a:spcPts val="0"/>
              </a:spcBef>
              <a:spcAft>
                <a:spcPts val="600"/>
              </a:spcAft>
              <a:buFont typeface="Wingdings" pitchFamily="2" charset="2"/>
              <a:buChar char="§"/>
              <a:defRPr/>
            </a:pPr>
            <a:r>
              <a:rPr lang="en-US" sz="2400" dirty="0" smtClean="0"/>
              <a:t>Once an initial set of threats and hazards have been identified, the planning team should evaluate and prioritize the vulnerability and risk posed by the identified threats and hazards.</a:t>
            </a:r>
            <a:endParaRPr lang="en-US" sz="2800" dirty="0" smtClean="0"/>
          </a:p>
          <a:p>
            <a:pPr marL="0" indent="0">
              <a:lnSpc>
                <a:spcPct val="110000"/>
              </a:lnSpc>
              <a:spcBef>
                <a:spcPts val="0"/>
              </a:spcBef>
              <a:spcAft>
                <a:spcPts val="600"/>
              </a:spcAft>
              <a:buNone/>
              <a:defRPr/>
            </a:pPr>
            <a:endParaRPr lang="en-US" sz="1600" i="1" dirty="0" smtClean="0"/>
          </a:p>
          <a:p>
            <a:pPr marL="0" indent="0">
              <a:lnSpc>
                <a:spcPct val="110000"/>
              </a:lnSpc>
              <a:spcBef>
                <a:spcPts val="0"/>
              </a:spcBef>
              <a:spcAft>
                <a:spcPts val="600"/>
              </a:spcAft>
              <a:buNone/>
              <a:defRPr/>
            </a:pPr>
            <a:r>
              <a:rPr lang="en-US" sz="2800" i="1" dirty="0" smtClean="0"/>
              <a:t>Assessments </a:t>
            </a:r>
            <a:r>
              <a:rPr lang="en-US" sz="2800" i="1" dirty="0"/>
              <a:t>will be used not only to develop the initial plan but also to inform updates and revisions to the plan on an ongoing basis. </a:t>
            </a:r>
            <a:endParaRPr lang="en-US" sz="2800" i="1" dirty="0" smtClean="0"/>
          </a:p>
        </p:txBody>
      </p:sp>
    </p:spTree>
    <p:extLst>
      <p:ext uri="{BB962C8B-B14F-4D97-AF65-F5344CB8AC3E}">
        <p14:creationId xmlns:p14="http://schemas.microsoft.com/office/powerpoint/2010/main" val="3321729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011" y="243066"/>
            <a:ext cx="8679976" cy="1143000"/>
          </a:xfrm>
        </p:spPr>
        <p:txBody>
          <a:bodyPr>
            <a:normAutofit fontScale="90000"/>
          </a:bodyPr>
          <a:lstStyle/>
          <a:p>
            <a:pPr eaLnBrk="1" hangingPunct="1"/>
            <a:r>
              <a:rPr lang="en-US" dirty="0" smtClean="0"/>
              <a:t>Step 2: Understand the Situation </a:t>
            </a:r>
            <a:br>
              <a:rPr lang="en-US" dirty="0" smtClean="0"/>
            </a:br>
            <a:r>
              <a:rPr lang="en-US" dirty="0" smtClean="0"/>
              <a:t>(1 of 7)</a:t>
            </a:r>
          </a:p>
        </p:txBody>
      </p:sp>
      <p:graphicFrame>
        <p:nvGraphicFramePr>
          <p:cNvPr id="9" name="Table 8" descr="SITE ASSESSMENT&#10;Description: &#10;Examines the safety, accessibility, and emergency preparedness of the school’s buildings and grounds. &#10;Purpose:&#10;§ To provide an increased understanding of potential impact of threats and hazards on the school buildings and grounds.&#10;§ To identify risks and vulnerabilities of the school buildings and grounds.&#10;§ To identify which facilities are physically accessible to individuals with disabilities and others with functional and access needs, including language, transportation, and medical needs, and can be used in compliance with the law. &#10;"/>
          <p:cNvGraphicFramePr>
            <a:graphicFrameLocks noGrp="1"/>
          </p:cNvGraphicFramePr>
          <p:nvPr>
            <p:extLst>
              <p:ext uri="{D42A27DB-BD31-4B8C-83A1-F6EECF244321}">
                <p14:modId xmlns:p14="http://schemas.microsoft.com/office/powerpoint/2010/main" val="3741254289"/>
              </p:ext>
            </p:extLst>
          </p:nvPr>
        </p:nvGraphicFramePr>
        <p:xfrm>
          <a:off x="464316" y="1829855"/>
          <a:ext cx="8229600" cy="4276122"/>
        </p:xfrm>
        <a:graphic>
          <a:graphicData uri="http://schemas.openxmlformats.org/drawingml/2006/table">
            <a:tbl>
              <a:tblPr firstRow="1" bandRow="1">
                <a:tableStyleId>{85BE263C-DBD7-4A20-BB59-AAB30ACAA65A}</a:tableStyleId>
              </a:tblPr>
              <a:tblGrid>
                <a:gridCol w="8229600"/>
              </a:tblGrid>
              <a:tr h="787621">
                <a:tc>
                  <a:txBody>
                    <a:bodyPr/>
                    <a:lstStyle/>
                    <a:p>
                      <a:pPr algn="ctr"/>
                      <a:r>
                        <a:rPr lang="en-US" sz="3000" dirty="0" smtClean="0">
                          <a:effectLst/>
                        </a:rPr>
                        <a:t>SITE ASSESSMENT</a:t>
                      </a:r>
                      <a:endParaRPr lang="en-US" sz="3000" b="1" dirty="0">
                        <a:effectLst/>
                      </a:endParaRPr>
                    </a:p>
                  </a:txBody>
                  <a:tcPr marL="86215" marR="86215" marT="43108" marB="43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7683">
                <a:tc>
                  <a:txBody>
                    <a:bodyPr/>
                    <a:lstStyle/>
                    <a:p>
                      <a:pPr algn="ctr"/>
                      <a:r>
                        <a:rPr lang="en-US" sz="2200" b="1" u="sng" dirty="0" smtClean="0">
                          <a:effectLst/>
                        </a:rPr>
                        <a:t>Description: </a:t>
                      </a:r>
                    </a:p>
                    <a:p>
                      <a:pPr algn="ctr"/>
                      <a:r>
                        <a:rPr lang="en-US" sz="2200" b="1" u="none" dirty="0" smtClean="0">
                          <a:effectLst/>
                        </a:rPr>
                        <a:t>Examines</a:t>
                      </a:r>
                      <a:r>
                        <a:rPr lang="en-US" sz="2200" b="1" u="none" baseline="0" dirty="0" smtClean="0">
                          <a:effectLst/>
                        </a:rPr>
                        <a:t> the safety, accessibility, and emergency preparedness of the school’s buildings and grounds. </a:t>
                      </a:r>
                      <a:endParaRPr lang="en-US" sz="2200" b="1" u="none" dirty="0">
                        <a:effectLst/>
                      </a:endParaRPr>
                    </a:p>
                  </a:txBody>
                  <a:tcPr marL="86215" marR="86215" marT="43108" marB="431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6445">
                <a:tc>
                  <a:txBody>
                    <a:bodyPr/>
                    <a:lstStyle/>
                    <a:p>
                      <a:pPr algn="ctr">
                        <a:spcAft>
                          <a:spcPts val="600"/>
                        </a:spcAft>
                      </a:pPr>
                      <a:r>
                        <a:rPr lang="en-US" sz="2200" b="1" u="sng" dirty="0" smtClean="0">
                          <a:effectLst/>
                        </a:rPr>
                        <a:t>Purpose:</a:t>
                      </a:r>
                    </a:p>
                    <a:p>
                      <a:pPr marL="231775" indent="-231775">
                        <a:spcAft>
                          <a:spcPts val="600"/>
                        </a:spcAft>
                        <a:buFont typeface="Wingdings" pitchFamily="2" charset="2"/>
                        <a:buChar char="§"/>
                      </a:pPr>
                      <a:r>
                        <a:rPr lang="en-US" sz="1900" dirty="0" smtClean="0">
                          <a:effectLst/>
                        </a:rPr>
                        <a:t>To provide an</a:t>
                      </a:r>
                      <a:r>
                        <a:rPr lang="en-US" sz="1900" baseline="0" dirty="0" smtClean="0">
                          <a:effectLst/>
                        </a:rPr>
                        <a:t> increased understanding of potential impact of threats and hazards on the school buildings and grounds.</a:t>
                      </a:r>
                    </a:p>
                    <a:p>
                      <a:pPr marL="231775" indent="-231775">
                        <a:spcAft>
                          <a:spcPts val="600"/>
                        </a:spcAft>
                        <a:buFont typeface="Wingdings" pitchFamily="2" charset="2"/>
                        <a:buChar char="§"/>
                      </a:pPr>
                      <a:r>
                        <a:rPr lang="en-US" sz="1900" dirty="0" smtClean="0">
                          <a:effectLst/>
                        </a:rPr>
                        <a:t>To identify</a:t>
                      </a:r>
                      <a:r>
                        <a:rPr lang="en-US" sz="1900" baseline="0" dirty="0" smtClean="0">
                          <a:effectLst/>
                        </a:rPr>
                        <a:t> risks and vulnerabilities of the school buildings and grounds.</a:t>
                      </a:r>
                    </a:p>
                    <a:p>
                      <a:pPr marL="231775" indent="-231775">
                        <a:spcAft>
                          <a:spcPts val="600"/>
                        </a:spcAft>
                        <a:buFont typeface="Wingdings" pitchFamily="2" charset="2"/>
                        <a:buChar char="§"/>
                      </a:pPr>
                      <a:r>
                        <a:rPr lang="en-US" sz="1900" dirty="0" smtClean="0">
                          <a:effectLst/>
                        </a:rPr>
                        <a:t>To identify which</a:t>
                      </a:r>
                      <a:r>
                        <a:rPr lang="en-US" sz="1900" baseline="0" dirty="0" smtClean="0">
                          <a:effectLst/>
                        </a:rPr>
                        <a:t> facilities are physically accessible to individuals with disabilities and others with functional and access needs, including language, transportation, and medical needs, and can be used in compliance with the law. </a:t>
                      </a:r>
                      <a:endParaRPr lang="en-US" sz="1900" dirty="0">
                        <a:effectLst/>
                      </a:endParaRPr>
                    </a:p>
                  </a:txBody>
                  <a:tcPr marL="86215" marR="86215" marT="43108" marB="431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806460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19796</TotalTime>
  <Words>6138</Words>
  <Application>Microsoft Macintosh PowerPoint</Application>
  <PresentationFormat>On-screen Show (4:3)</PresentationFormat>
  <Paragraphs>593</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Overview of the Six Step Planning Process</vt:lpstr>
      <vt:lpstr>Introduction and Purpose</vt:lpstr>
      <vt:lpstr>PPD 8 &amp; Five Preparedness Missions</vt:lpstr>
      <vt:lpstr>Reflections on Professional Practice Planning Principles</vt:lpstr>
      <vt:lpstr>The Planning Process</vt:lpstr>
      <vt:lpstr>Steps in the Planning Process</vt:lpstr>
      <vt:lpstr>Step 1</vt:lpstr>
      <vt:lpstr>Step 2</vt:lpstr>
      <vt:lpstr>Step 2: Understand the Situation  (1 of 7)</vt:lpstr>
      <vt:lpstr>Step 2: Understand the Situation  (2 of 7)</vt:lpstr>
      <vt:lpstr>Step 2: Understand the Situation  (3 of 7)</vt:lpstr>
      <vt:lpstr>Step 2: Understand the Situation  (4 of 7)</vt:lpstr>
      <vt:lpstr>Step 2: Understand the Situation  (5 of 7)</vt:lpstr>
      <vt:lpstr>Step 2: Understand the Situation  (6 of 7)</vt:lpstr>
      <vt:lpstr>Step 2: Understand the Situation  (7 of 7)</vt:lpstr>
      <vt:lpstr>Step 3</vt:lpstr>
      <vt:lpstr>Step 3: Determine Goals and Objectives  (1 of 2)</vt:lpstr>
      <vt:lpstr>Step 3: Determine Goals and Objectives  (2 of 2)</vt:lpstr>
      <vt:lpstr>Step 4</vt:lpstr>
      <vt:lpstr>Step 4: Plan Development  (Identifying Courses of Action)</vt:lpstr>
      <vt:lpstr>Step 5</vt:lpstr>
      <vt:lpstr>Step 5: Plan Preparation, Review, and Approval (1 of 4)</vt:lpstr>
      <vt:lpstr>Step 5: Plan Preparation, Review, and Approval (2 of 4)</vt:lpstr>
      <vt:lpstr>Step 5: Plan Preparation, Review, and Approval (3 of 4)</vt:lpstr>
      <vt:lpstr>Functions Can Occur…</vt:lpstr>
      <vt:lpstr>Step 5: Plan Preparation, Review, and Approval (4 of 4)</vt:lpstr>
      <vt:lpstr>Threat- and Hazard-Specific Annexes</vt:lpstr>
      <vt:lpstr>Step 6</vt:lpstr>
      <vt:lpstr>Step 6: Plan Implementation and Maintenance (1 of 2)</vt:lpstr>
      <vt:lpstr>Step 6: Plan Implementation and Maintenance (2 of 2)</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Six Step Planning Process</dc:title>
  <dc:subject>Overview of the Six Step Planning Process</dc:subject>
  <dc:creator>REMS</dc:creator>
  <cp:lastModifiedBy>Jeremy Rubenstein</cp:lastModifiedBy>
  <cp:revision>368</cp:revision>
  <dcterms:created xsi:type="dcterms:W3CDTF">2013-06-19T17:39:02Z</dcterms:created>
  <dcterms:modified xsi:type="dcterms:W3CDTF">2017-07-19T03:13:29Z</dcterms:modified>
</cp:coreProperties>
</file>