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3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handoutMasterIdLst>
    <p:handoutMasterId r:id="rId40"/>
  </p:handoutMasterIdLst>
  <p:sldIdLst>
    <p:sldId id="258" r:id="rId2"/>
    <p:sldId id="259" r:id="rId3"/>
    <p:sldId id="260" r:id="rId4"/>
    <p:sldId id="261" r:id="rId5"/>
    <p:sldId id="265" r:id="rId6"/>
    <p:sldId id="262" r:id="rId7"/>
    <p:sldId id="263" r:id="rId8"/>
    <p:sldId id="264" r:id="rId9"/>
    <p:sldId id="291" r:id="rId10"/>
    <p:sldId id="296" r:id="rId11"/>
    <p:sldId id="292" r:id="rId12"/>
    <p:sldId id="293" r:id="rId13"/>
    <p:sldId id="299" r:id="rId14"/>
    <p:sldId id="294" r:id="rId15"/>
    <p:sldId id="303" r:id="rId16"/>
    <p:sldId id="278" r:id="rId17"/>
    <p:sldId id="269" r:id="rId18"/>
    <p:sldId id="274" r:id="rId19"/>
    <p:sldId id="304" r:id="rId20"/>
    <p:sldId id="290" r:id="rId21"/>
    <p:sldId id="306" r:id="rId22"/>
    <p:sldId id="283" r:id="rId23"/>
    <p:sldId id="282" r:id="rId24"/>
    <p:sldId id="284" r:id="rId25"/>
    <p:sldId id="312" r:id="rId26"/>
    <p:sldId id="295" r:id="rId27"/>
    <p:sldId id="270" r:id="rId28"/>
    <p:sldId id="277" r:id="rId29"/>
    <p:sldId id="279" r:id="rId30"/>
    <p:sldId id="280" r:id="rId31"/>
    <p:sldId id="307" r:id="rId32"/>
    <p:sldId id="298" r:id="rId33"/>
    <p:sldId id="297" r:id="rId34"/>
    <p:sldId id="288" r:id="rId35"/>
    <p:sldId id="309" r:id="rId36"/>
    <p:sldId id="310" r:id="rId37"/>
    <p:sldId id="314" r:id="rId38"/>
  </p:sldIdLst>
  <p:sldSz cx="9144000" cy="6858000" type="screen4x3"/>
  <p:notesSz cx="6950075" cy="9236075"/>
  <p:defaultTextStyle>
    <a:defPPr>
      <a:defRPr lang="en-US"/>
    </a:defPPr>
    <a:lvl1pPr algn="l" defTabSz="457200"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kern="1200">
        <a:solidFill>
          <a:schemeClr val="tx1"/>
        </a:solidFill>
        <a:latin typeface="Calibri"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D3E1"/>
    <a:srgbClr val="AAD8E4"/>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46" autoAdjust="0"/>
    <p:restoredTop sz="68981" autoAdjust="0"/>
  </p:normalViewPr>
  <p:slideViewPr>
    <p:cSldViewPr snapToGrid="0" snapToObjects="1">
      <p:cViewPr>
        <p:scale>
          <a:sx n="70" d="100"/>
          <a:sy n="70" d="100"/>
        </p:scale>
        <p:origin x="-528" y="-72"/>
      </p:cViewPr>
      <p:guideLst>
        <p:guide orient="horz" pos="2160"/>
        <p:guide pos="2880"/>
      </p:guideLst>
    </p:cSldViewPr>
  </p:slideViewPr>
  <p:outlineViewPr>
    <p:cViewPr>
      <p:scale>
        <a:sx n="33" d="100"/>
        <a:sy n="33" d="100"/>
      </p:scale>
      <p:origin x="0" y="1913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_rels/data15.xml.rels><?xml version="1.0" encoding="UTF-8" standalone="yes"?>
<Relationships xmlns="http://schemas.openxmlformats.org/package/2006/relationships"><Relationship Id="rId3" Type="http://schemas.openxmlformats.org/officeDocument/2006/relationships/hyperlink" Target="http://rems.ed.gov/TA_VirtualTrainings.aspx" TargetMode="External"/><Relationship Id="rId2" Type="http://schemas.openxmlformats.org/officeDocument/2006/relationships/hyperlink" Target="http://rems.ed.gov/COP/Default.aspx" TargetMode="External"/><Relationship Id="rId1" Type="http://schemas.openxmlformats.org/officeDocument/2006/relationships/image" Target="../media/image5.png"/><Relationship Id="rId5" Type="http://schemas.openxmlformats.org/officeDocument/2006/relationships/hyperlink" Target="http://rems.ed.gov/TA_TrainingsByRequest.aspx" TargetMode="External"/><Relationship Id="rId4" Type="http://schemas.openxmlformats.org/officeDocument/2006/relationships/hyperlink" Target="http://rems.ed.gov/Default.aspx" TargetMode="External"/></Relationships>
</file>

<file path=ppt/diagrams/_rels/drawing15.xml.rels><?xml version="1.0" encoding="UTF-8" standalone="yes"?>
<Relationships xmlns="http://schemas.openxmlformats.org/package/2006/relationships"><Relationship Id="rId3" Type="http://schemas.openxmlformats.org/officeDocument/2006/relationships/hyperlink" Target="http://rems.ed.gov/TA_VirtualTrainings.aspx" TargetMode="External"/><Relationship Id="rId2" Type="http://schemas.openxmlformats.org/officeDocument/2006/relationships/hyperlink" Target="http://rems.ed.gov/COP/Default.aspx" TargetMode="External"/><Relationship Id="rId1" Type="http://schemas.openxmlformats.org/officeDocument/2006/relationships/image" Target="../media/image5.png"/><Relationship Id="rId5" Type="http://schemas.openxmlformats.org/officeDocument/2006/relationships/hyperlink" Target="http://rems.ed.gov/TA_TrainingsByRequest.aspx" TargetMode="External"/><Relationship Id="rId4" Type="http://schemas.openxmlformats.org/officeDocument/2006/relationships/hyperlink" Target="http://rems.ed.gov/Default.aspx" TargetMode="Externa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BD9AD6-53FA-4688-9343-BFA257E5AA80}"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6FEE1534-33B1-4BB6-9138-EFDFB79ECE9C}">
      <dgm:prSet/>
      <dgm:spPr>
        <a:ln w="9525"/>
      </dgm:spPr>
      <dgm:t>
        <a:bodyPr/>
        <a:lstStyle/>
        <a:p>
          <a:pPr rtl="0"/>
          <a:r>
            <a:rPr lang="en-US" dirty="0" smtClean="0"/>
            <a:t>Introduction to the topic</a:t>
          </a:r>
          <a:endParaRPr lang="en-US" dirty="0"/>
        </a:p>
      </dgm:t>
    </dgm:pt>
    <dgm:pt modelId="{9F31BBDE-BFD2-4D9B-9084-2A917869C439}" type="parTrans" cxnId="{735EFCAD-A26E-4EAB-AAA2-5A988A0B2D21}">
      <dgm:prSet/>
      <dgm:spPr/>
      <dgm:t>
        <a:bodyPr/>
        <a:lstStyle/>
        <a:p>
          <a:endParaRPr lang="en-US"/>
        </a:p>
      </dgm:t>
    </dgm:pt>
    <dgm:pt modelId="{5E8DA559-F1D7-4BF5-8864-88B8466CE653}" type="sibTrans" cxnId="{735EFCAD-A26E-4EAB-AAA2-5A988A0B2D21}">
      <dgm:prSet/>
      <dgm:spPr/>
      <dgm:t>
        <a:bodyPr/>
        <a:lstStyle/>
        <a:p>
          <a:endParaRPr lang="en-US"/>
        </a:p>
      </dgm:t>
    </dgm:pt>
    <dgm:pt modelId="{3B25C24F-500C-468A-997F-2BEAD723598B}">
      <dgm:prSet/>
      <dgm:spPr/>
      <dgm:t>
        <a:bodyPr/>
        <a:lstStyle/>
        <a:p>
          <a:pPr rtl="0"/>
          <a:r>
            <a:rPr lang="en-US" dirty="0" smtClean="0"/>
            <a:t>Planning for bereavement and loss</a:t>
          </a:r>
          <a:endParaRPr lang="en-US" dirty="0"/>
        </a:p>
      </dgm:t>
    </dgm:pt>
    <dgm:pt modelId="{70F2CE1E-B087-4186-9875-3920DAAFBFFF}" type="parTrans" cxnId="{289C051C-233D-4BD0-8045-67F75D51A383}">
      <dgm:prSet/>
      <dgm:spPr/>
      <dgm:t>
        <a:bodyPr/>
        <a:lstStyle/>
        <a:p>
          <a:endParaRPr lang="en-US"/>
        </a:p>
      </dgm:t>
    </dgm:pt>
    <dgm:pt modelId="{F4F11755-2D93-430F-97A4-F4F231F30CFE}" type="sibTrans" cxnId="{289C051C-233D-4BD0-8045-67F75D51A383}">
      <dgm:prSet/>
      <dgm:spPr/>
      <dgm:t>
        <a:bodyPr/>
        <a:lstStyle/>
        <a:p>
          <a:endParaRPr lang="en-US"/>
        </a:p>
      </dgm:t>
    </dgm:pt>
    <dgm:pt modelId="{83F5900E-C731-4921-9A1C-FF3BB69730CD}">
      <dgm:prSet/>
      <dgm:spPr/>
      <dgm:t>
        <a:bodyPr/>
        <a:lstStyle/>
        <a:p>
          <a:pPr rtl="0"/>
          <a:r>
            <a:rPr lang="en-US" dirty="0" smtClean="0"/>
            <a:t>Common manifestations of bereavement and loss in children </a:t>
          </a:r>
          <a:endParaRPr lang="en-US" dirty="0"/>
        </a:p>
      </dgm:t>
    </dgm:pt>
    <dgm:pt modelId="{6AE27957-0A3E-4BCE-86CC-40D488A368B9}" type="parTrans" cxnId="{0CE98B15-FDE3-43C4-B394-A26D8403125D}">
      <dgm:prSet/>
      <dgm:spPr/>
      <dgm:t>
        <a:bodyPr/>
        <a:lstStyle/>
        <a:p>
          <a:endParaRPr lang="en-US"/>
        </a:p>
      </dgm:t>
    </dgm:pt>
    <dgm:pt modelId="{6FE0BD61-5B28-41C9-8886-78BDD1792F8F}" type="sibTrans" cxnId="{0CE98B15-FDE3-43C4-B394-A26D8403125D}">
      <dgm:prSet/>
      <dgm:spPr/>
      <dgm:t>
        <a:bodyPr/>
        <a:lstStyle/>
        <a:p>
          <a:endParaRPr lang="en-US"/>
        </a:p>
      </dgm:t>
    </dgm:pt>
    <dgm:pt modelId="{9B2E84AD-480A-427C-ADB6-039949195E0B}">
      <dgm:prSet/>
      <dgm:spPr/>
      <dgm:t>
        <a:bodyPr/>
        <a:lstStyle/>
        <a:p>
          <a:pPr rtl="0"/>
          <a:r>
            <a:rPr lang="en-US" dirty="0" smtClean="0"/>
            <a:t>Factors that may impact bereavement</a:t>
          </a:r>
          <a:endParaRPr lang="en-US" dirty="0"/>
        </a:p>
      </dgm:t>
    </dgm:pt>
    <dgm:pt modelId="{C0B39AD0-2800-4286-9F97-34FF4C4EDAF5}" type="parTrans" cxnId="{BBF60945-2D4E-49B0-BB1E-775530E11198}">
      <dgm:prSet/>
      <dgm:spPr/>
      <dgm:t>
        <a:bodyPr/>
        <a:lstStyle/>
        <a:p>
          <a:endParaRPr lang="en-US"/>
        </a:p>
      </dgm:t>
    </dgm:pt>
    <dgm:pt modelId="{A5386A90-00DC-4712-879D-18B77EC62832}" type="sibTrans" cxnId="{BBF60945-2D4E-49B0-BB1E-775530E11198}">
      <dgm:prSet/>
      <dgm:spPr/>
      <dgm:t>
        <a:bodyPr/>
        <a:lstStyle/>
        <a:p>
          <a:endParaRPr lang="en-US"/>
        </a:p>
      </dgm:t>
    </dgm:pt>
    <dgm:pt modelId="{EE7D3B90-BBB5-4A7F-8D15-8DAD5639F2C7}">
      <dgm:prSet/>
      <dgm:spPr>
        <a:ln w="9525"/>
      </dgm:spPr>
      <dgm:t>
        <a:bodyPr/>
        <a:lstStyle/>
        <a:p>
          <a:pPr rtl="0"/>
          <a:r>
            <a:rPr lang="en-US" dirty="0" smtClean="0"/>
            <a:t>Connection to the six step planning process</a:t>
          </a:r>
          <a:endParaRPr lang="en-US" dirty="0"/>
        </a:p>
      </dgm:t>
    </dgm:pt>
    <dgm:pt modelId="{E60786E1-2209-4E52-BFAA-E173D87A3310}" type="parTrans" cxnId="{87F596F9-AE30-4A6F-9DAA-EBE0755E447E}">
      <dgm:prSet/>
      <dgm:spPr/>
      <dgm:t>
        <a:bodyPr/>
        <a:lstStyle/>
        <a:p>
          <a:endParaRPr lang="en-US"/>
        </a:p>
      </dgm:t>
    </dgm:pt>
    <dgm:pt modelId="{06FA35D5-CA97-4466-AB2D-3A5BA01166E9}" type="sibTrans" cxnId="{87F596F9-AE30-4A6F-9DAA-EBE0755E447E}">
      <dgm:prSet/>
      <dgm:spPr/>
      <dgm:t>
        <a:bodyPr/>
        <a:lstStyle/>
        <a:p>
          <a:endParaRPr lang="en-US"/>
        </a:p>
      </dgm:t>
    </dgm:pt>
    <dgm:pt modelId="{3BB536A6-B021-43FC-92E5-F69A384A36D7}">
      <dgm:prSet/>
      <dgm:spPr>
        <a:ln w="9525"/>
      </dgm:spPr>
      <dgm:t>
        <a:bodyPr/>
        <a:lstStyle/>
        <a:p>
          <a:pPr rtl="0"/>
          <a:r>
            <a:rPr lang="en-US" dirty="0" smtClean="0"/>
            <a:t>Summary and next steps</a:t>
          </a:r>
          <a:endParaRPr lang="en-US" dirty="0"/>
        </a:p>
      </dgm:t>
    </dgm:pt>
    <dgm:pt modelId="{B2023861-59FE-43A9-8493-959C6980C91F}" type="parTrans" cxnId="{A3E3FF8D-EFE9-4632-BBF3-6EFC1FD2532D}">
      <dgm:prSet/>
      <dgm:spPr/>
      <dgm:t>
        <a:bodyPr/>
        <a:lstStyle/>
        <a:p>
          <a:endParaRPr lang="en-US"/>
        </a:p>
      </dgm:t>
    </dgm:pt>
    <dgm:pt modelId="{DAAE3A40-D093-4700-971D-D8D118B5EAE3}" type="sibTrans" cxnId="{A3E3FF8D-EFE9-4632-BBF3-6EFC1FD2532D}">
      <dgm:prSet/>
      <dgm:spPr/>
      <dgm:t>
        <a:bodyPr/>
        <a:lstStyle/>
        <a:p>
          <a:endParaRPr lang="en-US"/>
        </a:p>
      </dgm:t>
    </dgm:pt>
    <dgm:pt modelId="{3BA71A36-8494-4339-81EC-A6B088140603}" type="pres">
      <dgm:prSet presAssocID="{0EBD9AD6-53FA-4688-9343-BFA257E5AA80}" presName="linear" presStyleCnt="0">
        <dgm:presLayoutVars>
          <dgm:animLvl val="lvl"/>
          <dgm:resizeHandles val="exact"/>
        </dgm:presLayoutVars>
      </dgm:prSet>
      <dgm:spPr/>
      <dgm:t>
        <a:bodyPr/>
        <a:lstStyle/>
        <a:p>
          <a:endParaRPr lang="en-US"/>
        </a:p>
      </dgm:t>
    </dgm:pt>
    <dgm:pt modelId="{C2CCC2DE-866D-4DCD-974E-438CBE79D737}" type="pres">
      <dgm:prSet presAssocID="{6FEE1534-33B1-4BB6-9138-EFDFB79ECE9C}" presName="parentText" presStyleLbl="node1" presStyleIdx="0" presStyleCnt="3">
        <dgm:presLayoutVars>
          <dgm:chMax val="0"/>
          <dgm:bulletEnabled val="1"/>
        </dgm:presLayoutVars>
      </dgm:prSet>
      <dgm:spPr/>
      <dgm:t>
        <a:bodyPr/>
        <a:lstStyle/>
        <a:p>
          <a:endParaRPr lang="en-US"/>
        </a:p>
      </dgm:t>
    </dgm:pt>
    <dgm:pt modelId="{16F9A566-D91B-46BE-BE08-E2A2E33EB68B}" type="pres">
      <dgm:prSet presAssocID="{6FEE1534-33B1-4BB6-9138-EFDFB79ECE9C}" presName="childText" presStyleLbl="revTx" presStyleIdx="0" presStyleCnt="1">
        <dgm:presLayoutVars>
          <dgm:bulletEnabled val="1"/>
        </dgm:presLayoutVars>
      </dgm:prSet>
      <dgm:spPr/>
      <dgm:t>
        <a:bodyPr/>
        <a:lstStyle/>
        <a:p>
          <a:endParaRPr lang="en-US"/>
        </a:p>
      </dgm:t>
    </dgm:pt>
    <dgm:pt modelId="{886C0436-918B-440E-A778-FAEAACB1C2E5}" type="pres">
      <dgm:prSet presAssocID="{EE7D3B90-BBB5-4A7F-8D15-8DAD5639F2C7}" presName="parentText" presStyleLbl="node1" presStyleIdx="1" presStyleCnt="3">
        <dgm:presLayoutVars>
          <dgm:chMax val="0"/>
          <dgm:bulletEnabled val="1"/>
        </dgm:presLayoutVars>
      </dgm:prSet>
      <dgm:spPr/>
      <dgm:t>
        <a:bodyPr/>
        <a:lstStyle/>
        <a:p>
          <a:endParaRPr lang="en-US"/>
        </a:p>
      </dgm:t>
    </dgm:pt>
    <dgm:pt modelId="{E9B19BFE-1085-40F2-9A7B-E8A766A8F4C4}" type="pres">
      <dgm:prSet presAssocID="{06FA35D5-CA97-4466-AB2D-3A5BA01166E9}" presName="spacer" presStyleCnt="0"/>
      <dgm:spPr/>
    </dgm:pt>
    <dgm:pt modelId="{5D51C64E-7985-43B6-AA7C-E0243B0D797D}" type="pres">
      <dgm:prSet presAssocID="{3BB536A6-B021-43FC-92E5-F69A384A36D7}" presName="parentText" presStyleLbl="node1" presStyleIdx="2" presStyleCnt="3">
        <dgm:presLayoutVars>
          <dgm:chMax val="0"/>
          <dgm:bulletEnabled val="1"/>
        </dgm:presLayoutVars>
      </dgm:prSet>
      <dgm:spPr/>
      <dgm:t>
        <a:bodyPr/>
        <a:lstStyle/>
        <a:p>
          <a:endParaRPr lang="en-US"/>
        </a:p>
      </dgm:t>
    </dgm:pt>
  </dgm:ptLst>
  <dgm:cxnLst>
    <dgm:cxn modelId="{8541AF4F-45AD-4EA5-8F5B-2D0388B5F6F7}" type="presOf" srcId="{3BB536A6-B021-43FC-92E5-F69A384A36D7}" destId="{5D51C64E-7985-43B6-AA7C-E0243B0D797D}" srcOrd="0" destOrd="0" presId="urn:microsoft.com/office/officeart/2005/8/layout/vList2"/>
    <dgm:cxn modelId="{299ACDAD-AE48-4AEB-8A49-159CE1FBAE03}" type="presOf" srcId="{9B2E84AD-480A-427C-ADB6-039949195E0B}" destId="{16F9A566-D91B-46BE-BE08-E2A2E33EB68B}" srcOrd="0" destOrd="2" presId="urn:microsoft.com/office/officeart/2005/8/layout/vList2"/>
    <dgm:cxn modelId="{A3E3FF8D-EFE9-4632-BBF3-6EFC1FD2532D}" srcId="{0EBD9AD6-53FA-4688-9343-BFA257E5AA80}" destId="{3BB536A6-B021-43FC-92E5-F69A384A36D7}" srcOrd="2" destOrd="0" parTransId="{B2023861-59FE-43A9-8493-959C6980C91F}" sibTransId="{DAAE3A40-D093-4700-971D-D8D118B5EAE3}"/>
    <dgm:cxn modelId="{BBF60945-2D4E-49B0-BB1E-775530E11198}" srcId="{6FEE1534-33B1-4BB6-9138-EFDFB79ECE9C}" destId="{9B2E84AD-480A-427C-ADB6-039949195E0B}" srcOrd="2" destOrd="0" parTransId="{C0B39AD0-2800-4286-9F97-34FF4C4EDAF5}" sibTransId="{A5386A90-00DC-4712-879D-18B77EC62832}"/>
    <dgm:cxn modelId="{0CE98B15-FDE3-43C4-B394-A26D8403125D}" srcId="{6FEE1534-33B1-4BB6-9138-EFDFB79ECE9C}" destId="{83F5900E-C731-4921-9A1C-FF3BB69730CD}" srcOrd="1" destOrd="0" parTransId="{6AE27957-0A3E-4BCE-86CC-40D488A368B9}" sibTransId="{6FE0BD61-5B28-41C9-8886-78BDD1792F8F}"/>
    <dgm:cxn modelId="{87F596F9-AE30-4A6F-9DAA-EBE0755E447E}" srcId="{0EBD9AD6-53FA-4688-9343-BFA257E5AA80}" destId="{EE7D3B90-BBB5-4A7F-8D15-8DAD5639F2C7}" srcOrd="1" destOrd="0" parTransId="{E60786E1-2209-4E52-BFAA-E173D87A3310}" sibTransId="{06FA35D5-CA97-4466-AB2D-3A5BA01166E9}"/>
    <dgm:cxn modelId="{289C051C-233D-4BD0-8045-67F75D51A383}" srcId="{6FEE1534-33B1-4BB6-9138-EFDFB79ECE9C}" destId="{3B25C24F-500C-468A-997F-2BEAD723598B}" srcOrd="0" destOrd="0" parTransId="{70F2CE1E-B087-4186-9875-3920DAAFBFFF}" sibTransId="{F4F11755-2D93-430F-97A4-F4F231F30CFE}"/>
    <dgm:cxn modelId="{64F07A43-249A-4E71-BE24-FCC6092DA743}" type="presOf" srcId="{0EBD9AD6-53FA-4688-9343-BFA257E5AA80}" destId="{3BA71A36-8494-4339-81EC-A6B088140603}" srcOrd="0" destOrd="0" presId="urn:microsoft.com/office/officeart/2005/8/layout/vList2"/>
    <dgm:cxn modelId="{735EFCAD-A26E-4EAB-AAA2-5A988A0B2D21}" srcId="{0EBD9AD6-53FA-4688-9343-BFA257E5AA80}" destId="{6FEE1534-33B1-4BB6-9138-EFDFB79ECE9C}" srcOrd="0" destOrd="0" parTransId="{9F31BBDE-BFD2-4D9B-9084-2A917869C439}" sibTransId="{5E8DA559-F1D7-4BF5-8864-88B8466CE653}"/>
    <dgm:cxn modelId="{0CB1FA88-3CE6-46D1-BB03-632F7F1A0146}" type="presOf" srcId="{3B25C24F-500C-468A-997F-2BEAD723598B}" destId="{16F9A566-D91B-46BE-BE08-E2A2E33EB68B}" srcOrd="0" destOrd="0" presId="urn:microsoft.com/office/officeart/2005/8/layout/vList2"/>
    <dgm:cxn modelId="{2A54DAA8-E26A-4668-88A7-651B681AD652}" type="presOf" srcId="{6FEE1534-33B1-4BB6-9138-EFDFB79ECE9C}" destId="{C2CCC2DE-866D-4DCD-974E-438CBE79D737}" srcOrd="0" destOrd="0" presId="urn:microsoft.com/office/officeart/2005/8/layout/vList2"/>
    <dgm:cxn modelId="{962019D3-ACF6-4C34-AB16-9AFC9656AB26}" type="presOf" srcId="{83F5900E-C731-4921-9A1C-FF3BB69730CD}" destId="{16F9A566-D91B-46BE-BE08-E2A2E33EB68B}" srcOrd="0" destOrd="1" presId="urn:microsoft.com/office/officeart/2005/8/layout/vList2"/>
    <dgm:cxn modelId="{91786491-5E47-4F6D-B1F2-40BB82D46B8A}" type="presOf" srcId="{EE7D3B90-BBB5-4A7F-8D15-8DAD5639F2C7}" destId="{886C0436-918B-440E-A778-FAEAACB1C2E5}" srcOrd="0" destOrd="0" presId="urn:microsoft.com/office/officeart/2005/8/layout/vList2"/>
    <dgm:cxn modelId="{93673E05-FAA5-4B9E-ADEA-36387B8E1059}" type="presParOf" srcId="{3BA71A36-8494-4339-81EC-A6B088140603}" destId="{C2CCC2DE-866D-4DCD-974E-438CBE79D737}" srcOrd="0" destOrd="0" presId="urn:microsoft.com/office/officeart/2005/8/layout/vList2"/>
    <dgm:cxn modelId="{1932F55A-AC9C-4620-92E0-0509B170D781}" type="presParOf" srcId="{3BA71A36-8494-4339-81EC-A6B088140603}" destId="{16F9A566-D91B-46BE-BE08-E2A2E33EB68B}" srcOrd="1" destOrd="0" presId="urn:microsoft.com/office/officeart/2005/8/layout/vList2"/>
    <dgm:cxn modelId="{3E62DE91-D12A-4CB2-A900-A53FD7066BD3}" type="presParOf" srcId="{3BA71A36-8494-4339-81EC-A6B088140603}" destId="{886C0436-918B-440E-A778-FAEAACB1C2E5}" srcOrd="2" destOrd="0" presId="urn:microsoft.com/office/officeart/2005/8/layout/vList2"/>
    <dgm:cxn modelId="{C7EE1E02-6579-41FE-8CF6-1BB38DFD9B88}" type="presParOf" srcId="{3BA71A36-8494-4339-81EC-A6B088140603}" destId="{E9B19BFE-1085-40F2-9A7B-E8A766A8F4C4}" srcOrd="3" destOrd="0" presId="urn:microsoft.com/office/officeart/2005/8/layout/vList2"/>
    <dgm:cxn modelId="{EBD6ED41-B7FC-4353-AC2B-F0BCCF4A1379}" type="presParOf" srcId="{3BA71A36-8494-4339-81EC-A6B088140603}" destId="{5D51C64E-7985-43B6-AA7C-E0243B0D797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FBC83FD-E1FF-48B5-BC0F-5EC815190E10}" type="doc">
      <dgm:prSet loTypeId="urn:microsoft.com/office/officeart/2005/8/layout/list1" loCatId="list" qsTypeId="urn:microsoft.com/office/officeart/2005/8/quickstyle/simple1" qsCatId="simple" csTypeId="urn:microsoft.com/office/officeart/2005/8/colors/colorful1#3" csCatId="colorful" phldr="1"/>
      <dgm:spPr/>
      <dgm:t>
        <a:bodyPr/>
        <a:lstStyle/>
        <a:p>
          <a:endParaRPr lang="en-US"/>
        </a:p>
      </dgm:t>
    </dgm:pt>
    <dgm:pt modelId="{CCDA896B-084B-4A3B-80B8-9533AB0CE248}">
      <dgm:prSet phldrT="[Text]" custT="1"/>
      <dgm:spPr/>
      <dgm:t>
        <a:bodyPr/>
        <a:lstStyle/>
        <a:p>
          <a:r>
            <a:rPr lang="en-US" altLang="en-US" sz="2000" b="1" dirty="0" smtClean="0"/>
            <a:t>Core Action 1: Contact and Engagement</a:t>
          </a:r>
          <a:endParaRPr lang="en-US" sz="2000" b="1" dirty="0"/>
        </a:p>
      </dgm:t>
    </dgm:pt>
    <dgm:pt modelId="{B1B4AE19-AA8D-4F2D-A48D-3A68531E2B55}" type="parTrans" cxnId="{94A824B9-9761-4CB0-A056-E97DD65DDAF9}">
      <dgm:prSet/>
      <dgm:spPr/>
      <dgm:t>
        <a:bodyPr/>
        <a:lstStyle/>
        <a:p>
          <a:endParaRPr lang="en-US" sz="2000" b="1"/>
        </a:p>
      </dgm:t>
    </dgm:pt>
    <dgm:pt modelId="{5FF9EFE8-9D4B-4323-AB33-1A03C00678AB}" type="sibTrans" cxnId="{94A824B9-9761-4CB0-A056-E97DD65DDAF9}">
      <dgm:prSet/>
      <dgm:spPr/>
      <dgm:t>
        <a:bodyPr/>
        <a:lstStyle/>
        <a:p>
          <a:endParaRPr lang="en-US" sz="2000" b="1"/>
        </a:p>
      </dgm:t>
    </dgm:pt>
    <dgm:pt modelId="{ED108FF9-0D68-4373-AE5C-94A447E74F98}">
      <dgm:prSet phldrT="[Text]" custT="1"/>
      <dgm:spPr/>
      <dgm:t>
        <a:bodyPr/>
        <a:lstStyle/>
        <a:p>
          <a:r>
            <a:rPr lang="en-US" altLang="en-US" sz="2000" b="1" dirty="0" smtClean="0"/>
            <a:t>Core Action 2: Safety and Comfort</a:t>
          </a:r>
          <a:endParaRPr lang="en-US" sz="2000" b="1" dirty="0"/>
        </a:p>
      </dgm:t>
    </dgm:pt>
    <dgm:pt modelId="{C73BE5DD-176E-46C9-B592-D8D54FADF9B6}" type="parTrans" cxnId="{3C139027-9C69-4BFB-B3F5-876043D2DB53}">
      <dgm:prSet/>
      <dgm:spPr/>
      <dgm:t>
        <a:bodyPr/>
        <a:lstStyle/>
        <a:p>
          <a:endParaRPr lang="en-US" sz="2000" b="1"/>
        </a:p>
      </dgm:t>
    </dgm:pt>
    <dgm:pt modelId="{3B35C370-64B3-4EC6-B681-1411E4410F6E}" type="sibTrans" cxnId="{3C139027-9C69-4BFB-B3F5-876043D2DB53}">
      <dgm:prSet/>
      <dgm:spPr/>
      <dgm:t>
        <a:bodyPr/>
        <a:lstStyle/>
        <a:p>
          <a:endParaRPr lang="en-US" sz="2000" b="1"/>
        </a:p>
      </dgm:t>
    </dgm:pt>
    <dgm:pt modelId="{6CFF7B3A-2EF0-42FC-B1A3-AFEBE6C2FA5B}">
      <dgm:prSet phldrT="[Text]" custT="1"/>
      <dgm:spPr/>
      <dgm:t>
        <a:bodyPr/>
        <a:lstStyle/>
        <a:p>
          <a:r>
            <a:rPr lang="en-US" altLang="en-US" sz="2000" b="1" dirty="0" smtClean="0"/>
            <a:t>Core Action 3:</a:t>
          </a:r>
          <a:r>
            <a:rPr lang="en-US" altLang="en-US" sz="2000" b="1" baseline="0" dirty="0" smtClean="0"/>
            <a:t> </a:t>
          </a:r>
          <a:r>
            <a:rPr lang="en-US" altLang="en-US" sz="2000" b="1" dirty="0" smtClean="0"/>
            <a:t>Stabilization</a:t>
          </a:r>
          <a:endParaRPr lang="en-US" sz="2000" b="1" dirty="0"/>
        </a:p>
      </dgm:t>
    </dgm:pt>
    <dgm:pt modelId="{2FE4D9E5-CC75-4E82-A4EB-8439F7B849BE}" type="parTrans" cxnId="{AC60B4C7-05BD-4DF1-AE9B-3028C23D8437}">
      <dgm:prSet/>
      <dgm:spPr/>
      <dgm:t>
        <a:bodyPr/>
        <a:lstStyle/>
        <a:p>
          <a:endParaRPr lang="en-US" sz="2000" b="1"/>
        </a:p>
      </dgm:t>
    </dgm:pt>
    <dgm:pt modelId="{2351D02B-50A0-4A99-8AED-B28DA1E0A8EC}" type="sibTrans" cxnId="{AC60B4C7-05BD-4DF1-AE9B-3028C23D8437}">
      <dgm:prSet/>
      <dgm:spPr/>
      <dgm:t>
        <a:bodyPr/>
        <a:lstStyle/>
        <a:p>
          <a:endParaRPr lang="en-US" sz="2000" b="1"/>
        </a:p>
      </dgm:t>
    </dgm:pt>
    <dgm:pt modelId="{406ABE72-7BBD-46D7-ADB9-4EF1F4785526}">
      <dgm:prSet phldrT="[Text]" custT="1"/>
      <dgm:spPr/>
      <dgm:t>
        <a:bodyPr/>
        <a:lstStyle/>
        <a:p>
          <a:r>
            <a:rPr lang="en-US" sz="2000" b="1" dirty="0" smtClean="0"/>
            <a:t>Core Action 4: Information Gathering</a:t>
          </a:r>
          <a:endParaRPr lang="en-US" sz="2000" b="1" dirty="0"/>
        </a:p>
      </dgm:t>
    </dgm:pt>
    <dgm:pt modelId="{FA72E8BF-2DA5-4625-9495-120FAB682A39}" type="parTrans" cxnId="{8670EA4D-F8F2-495A-BD8B-BF0B4832D2CF}">
      <dgm:prSet/>
      <dgm:spPr/>
      <dgm:t>
        <a:bodyPr/>
        <a:lstStyle/>
        <a:p>
          <a:endParaRPr lang="en-US" sz="2000" b="1"/>
        </a:p>
      </dgm:t>
    </dgm:pt>
    <dgm:pt modelId="{44FE74E8-26AF-4D43-BF51-AD7A9A1591D4}" type="sibTrans" cxnId="{8670EA4D-F8F2-495A-BD8B-BF0B4832D2CF}">
      <dgm:prSet/>
      <dgm:spPr/>
      <dgm:t>
        <a:bodyPr/>
        <a:lstStyle/>
        <a:p>
          <a:endParaRPr lang="en-US" sz="2000" b="1"/>
        </a:p>
      </dgm:t>
    </dgm:pt>
    <dgm:pt modelId="{AE56D3D3-C029-4B2B-BFFC-68ABEB643F30}">
      <dgm:prSet phldrT="[Text]" custT="1"/>
      <dgm:spPr/>
      <dgm:t>
        <a:bodyPr/>
        <a:lstStyle/>
        <a:p>
          <a:r>
            <a:rPr lang="en-US" sz="2000" b="1" dirty="0" smtClean="0"/>
            <a:t>Core Action 5: Practical Assistance</a:t>
          </a:r>
          <a:endParaRPr lang="en-US" sz="2000" b="1" dirty="0"/>
        </a:p>
      </dgm:t>
    </dgm:pt>
    <dgm:pt modelId="{BEE1DD3B-AEE0-4F81-9316-52EA3E4F6149}" type="parTrans" cxnId="{D6FE0ABC-25E4-4ECA-9103-EC09DC3335C2}">
      <dgm:prSet/>
      <dgm:spPr/>
      <dgm:t>
        <a:bodyPr/>
        <a:lstStyle/>
        <a:p>
          <a:endParaRPr lang="en-US" sz="2000" b="1"/>
        </a:p>
      </dgm:t>
    </dgm:pt>
    <dgm:pt modelId="{8C961F90-5C67-4201-B6CA-FC151B6E9969}" type="sibTrans" cxnId="{D6FE0ABC-25E4-4ECA-9103-EC09DC3335C2}">
      <dgm:prSet/>
      <dgm:spPr/>
      <dgm:t>
        <a:bodyPr/>
        <a:lstStyle/>
        <a:p>
          <a:endParaRPr lang="en-US" sz="2000" b="1"/>
        </a:p>
      </dgm:t>
    </dgm:pt>
    <dgm:pt modelId="{F8549FCB-6AC8-4F65-9E6B-997CB3A6BC44}">
      <dgm:prSet phldrT="[Text]" custT="1"/>
      <dgm:spPr/>
      <dgm:t>
        <a:bodyPr/>
        <a:lstStyle/>
        <a:p>
          <a:r>
            <a:rPr lang="en-US" sz="2000" b="1" dirty="0" smtClean="0"/>
            <a:t>Core Action 6: Connection with Social Supports </a:t>
          </a:r>
          <a:endParaRPr lang="en-US" sz="2000" b="1" dirty="0"/>
        </a:p>
      </dgm:t>
    </dgm:pt>
    <dgm:pt modelId="{1F08DACC-936B-44E7-AE7D-C232D48BDBD8}" type="parTrans" cxnId="{0D1403B2-F560-4DB3-B4C7-0141BCD32F6A}">
      <dgm:prSet/>
      <dgm:spPr/>
      <dgm:t>
        <a:bodyPr/>
        <a:lstStyle/>
        <a:p>
          <a:endParaRPr lang="en-US" sz="2000" b="1"/>
        </a:p>
      </dgm:t>
    </dgm:pt>
    <dgm:pt modelId="{AD2CF417-A8E8-4467-989E-70A5164CDA9C}" type="sibTrans" cxnId="{0D1403B2-F560-4DB3-B4C7-0141BCD32F6A}">
      <dgm:prSet/>
      <dgm:spPr/>
      <dgm:t>
        <a:bodyPr/>
        <a:lstStyle/>
        <a:p>
          <a:endParaRPr lang="en-US" sz="2000" b="1"/>
        </a:p>
      </dgm:t>
    </dgm:pt>
    <dgm:pt modelId="{3E718598-93E3-4E92-A343-7BF17FA2C279}">
      <dgm:prSet phldrT="[Text]" custT="1"/>
      <dgm:spPr/>
      <dgm:t>
        <a:bodyPr/>
        <a:lstStyle/>
        <a:p>
          <a:r>
            <a:rPr lang="en-US" sz="2000" b="1" dirty="0" smtClean="0"/>
            <a:t>Core Action 7: Information on Coping</a:t>
          </a:r>
          <a:endParaRPr lang="en-US" sz="2000" b="1" dirty="0"/>
        </a:p>
      </dgm:t>
    </dgm:pt>
    <dgm:pt modelId="{E649D540-AFD2-41FC-B74E-49B19ABA4961}" type="parTrans" cxnId="{DBB93770-A659-45AB-A2E1-E44C9FAED3B7}">
      <dgm:prSet/>
      <dgm:spPr/>
      <dgm:t>
        <a:bodyPr/>
        <a:lstStyle/>
        <a:p>
          <a:endParaRPr lang="en-US" sz="2000" b="1"/>
        </a:p>
      </dgm:t>
    </dgm:pt>
    <dgm:pt modelId="{9778B310-D59E-4823-9A81-4AF07A5A7CE8}" type="sibTrans" cxnId="{DBB93770-A659-45AB-A2E1-E44C9FAED3B7}">
      <dgm:prSet/>
      <dgm:spPr/>
      <dgm:t>
        <a:bodyPr/>
        <a:lstStyle/>
        <a:p>
          <a:endParaRPr lang="en-US" sz="2000" b="1"/>
        </a:p>
      </dgm:t>
    </dgm:pt>
    <dgm:pt modelId="{7CB9FFD8-849A-42A1-9796-405C2479A46A}">
      <dgm:prSet phldrT="[Text]" custT="1"/>
      <dgm:spPr/>
      <dgm:t>
        <a:bodyPr/>
        <a:lstStyle/>
        <a:p>
          <a:r>
            <a:rPr lang="en-US" sz="2000" b="1" dirty="0" smtClean="0"/>
            <a:t>Core Action 8: </a:t>
          </a:r>
          <a:r>
            <a:rPr lang="en-US" altLang="en-US" sz="2000" b="1" dirty="0" smtClean="0"/>
            <a:t>Link with Collaborative Services</a:t>
          </a:r>
          <a:endParaRPr lang="en-US" sz="2000" b="1" dirty="0"/>
        </a:p>
      </dgm:t>
    </dgm:pt>
    <dgm:pt modelId="{184D82FC-9C87-45E0-9BF3-442F692E1E4F}" type="parTrans" cxnId="{A5CA34B8-8E48-497E-8F80-393C7A47DE85}">
      <dgm:prSet/>
      <dgm:spPr/>
      <dgm:t>
        <a:bodyPr/>
        <a:lstStyle/>
        <a:p>
          <a:endParaRPr lang="en-US" sz="2000" b="1"/>
        </a:p>
      </dgm:t>
    </dgm:pt>
    <dgm:pt modelId="{886E996B-3102-4D1C-868D-CECBB6A46977}" type="sibTrans" cxnId="{A5CA34B8-8E48-497E-8F80-393C7A47DE85}">
      <dgm:prSet/>
      <dgm:spPr/>
      <dgm:t>
        <a:bodyPr/>
        <a:lstStyle/>
        <a:p>
          <a:endParaRPr lang="en-US" sz="2000" b="1"/>
        </a:p>
      </dgm:t>
    </dgm:pt>
    <dgm:pt modelId="{07ABD99B-3DDD-4915-B65B-F208822ADE7F}" type="pres">
      <dgm:prSet presAssocID="{1FBC83FD-E1FF-48B5-BC0F-5EC815190E10}" presName="linear" presStyleCnt="0">
        <dgm:presLayoutVars>
          <dgm:dir/>
          <dgm:animLvl val="lvl"/>
          <dgm:resizeHandles val="exact"/>
        </dgm:presLayoutVars>
      </dgm:prSet>
      <dgm:spPr/>
      <dgm:t>
        <a:bodyPr/>
        <a:lstStyle/>
        <a:p>
          <a:endParaRPr lang="en-US"/>
        </a:p>
      </dgm:t>
    </dgm:pt>
    <dgm:pt modelId="{AD719082-C594-4768-A97F-D7FA05CDE2B6}" type="pres">
      <dgm:prSet presAssocID="{CCDA896B-084B-4A3B-80B8-9533AB0CE248}" presName="parentLin" presStyleCnt="0"/>
      <dgm:spPr/>
    </dgm:pt>
    <dgm:pt modelId="{9D9C108B-932C-49C8-B9E1-F6A75BD71571}" type="pres">
      <dgm:prSet presAssocID="{CCDA896B-084B-4A3B-80B8-9533AB0CE248}" presName="parentLeftMargin" presStyleLbl="node1" presStyleIdx="0" presStyleCnt="8"/>
      <dgm:spPr/>
      <dgm:t>
        <a:bodyPr/>
        <a:lstStyle/>
        <a:p>
          <a:endParaRPr lang="en-US"/>
        </a:p>
      </dgm:t>
    </dgm:pt>
    <dgm:pt modelId="{EE51094D-89FE-4E1F-97B5-12B921A46E6A}" type="pres">
      <dgm:prSet presAssocID="{CCDA896B-084B-4A3B-80B8-9533AB0CE248}" presName="parentText" presStyleLbl="node1" presStyleIdx="0" presStyleCnt="8">
        <dgm:presLayoutVars>
          <dgm:chMax val="0"/>
          <dgm:bulletEnabled val="1"/>
        </dgm:presLayoutVars>
      </dgm:prSet>
      <dgm:spPr/>
      <dgm:t>
        <a:bodyPr/>
        <a:lstStyle/>
        <a:p>
          <a:endParaRPr lang="en-US"/>
        </a:p>
      </dgm:t>
    </dgm:pt>
    <dgm:pt modelId="{0D9F6781-FC6B-4938-8630-52519A42A3CF}" type="pres">
      <dgm:prSet presAssocID="{CCDA896B-084B-4A3B-80B8-9533AB0CE248}" presName="negativeSpace" presStyleCnt="0"/>
      <dgm:spPr/>
    </dgm:pt>
    <dgm:pt modelId="{EC09E353-9CE0-49D0-9952-58F27A3E1051}" type="pres">
      <dgm:prSet presAssocID="{CCDA896B-084B-4A3B-80B8-9533AB0CE248}" presName="childText" presStyleLbl="conFgAcc1" presStyleIdx="0" presStyleCnt="8">
        <dgm:presLayoutVars>
          <dgm:bulletEnabled val="1"/>
        </dgm:presLayoutVars>
      </dgm:prSet>
      <dgm:spPr/>
    </dgm:pt>
    <dgm:pt modelId="{1E1959A5-7988-42D2-A23F-29BDC29775BE}" type="pres">
      <dgm:prSet presAssocID="{5FF9EFE8-9D4B-4323-AB33-1A03C00678AB}" presName="spaceBetweenRectangles" presStyleCnt="0"/>
      <dgm:spPr/>
    </dgm:pt>
    <dgm:pt modelId="{71CB3B3A-EECA-40FE-B740-FE09B253428C}" type="pres">
      <dgm:prSet presAssocID="{ED108FF9-0D68-4373-AE5C-94A447E74F98}" presName="parentLin" presStyleCnt="0"/>
      <dgm:spPr/>
    </dgm:pt>
    <dgm:pt modelId="{ED7C63DD-56C0-4D9B-B5E2-57C936FC8BFF}" type="pres">
      <dgm:prSet presAssocID="{ED108FF9-0D68-4373-AE5C-94A447E74F98}" presName="parentLeftMargin" presStyleLbl="node1" presStyleIdx="0" presStyleCnt="8"/>
      <dgm:spPr/>
      <dgm:t>
        <a:bodyPr/>
        <a:lstStyle/>
        <a:p>
          <a:endParaRPr lang="en-US"/>
        </a:p>
      </dgm:t>
    </dgm:pt>
    <dgm:pt modelId="{1C613E59-BBA6-4594-BDF9-66E33926EF41}" type="pres">
      <dgm:prSet presAssocID="{ED108FF9-0D68-4373-AE5C-94A447E74F98}" presName="parentText" presStyleLbl="node1" presStyleIdx="1" presStyleCnt="8">
        <dgm:presLayoutVars>
          <dgm:chMax val="0"/>
          <dgm:bulletEnabled val="1"/>
        </dgm:presLayoutVars>
      </dgm:prSet>
      <dgm:spPr/>
      <dgm:t>
        <a:bodyPr/>
        <a:lstStyle/>
        <a:p>
          <a:endParaRPr lang="en-US"/>
        </a:p>
      </dgm:t>
    </dgm:pt>
    <dgm:pt modelId="{924EC886-9D90-4592-AD59-8C83BC62371E}" type="pres">
      <dgm:prSet presAssocID="{ED108FF9-0D68-4373-AE5C-94A447E74F98}" presName="negativeSpace" presStyleCnt="0"/>
      <dgm:spPr/>
    </dgm:pt>
    <dgm:pt modelId="{922E04A6-1C02-449E-BE51-40203864A255}" type="pres">
      <dgm:prSet presAssocID="{ED108FF9-0D68-4373-AE5C-94A447E74F98}" presName="childText" presStyleLbl="conFgAcc1" presStyleIdx="1" presStyleCnt="8">
        <dgm:presLayoutVars>
          <dgm:bulletEnabled val="1"/>
        </dgm:presLayoutVars>
      </dgm:prSet>
      <dgm:spPr/>
    </dgm:pt>
    <dgm:pt modelId="{29C48AF1-CDCA-405C-84E0-A7D8B8027850}" type="pres">
      <dgm:prSet presAssocID="{3B35C370-64B3-4EC6-B681-1411E4410F6E}" presName="spaceBetweenRectangles" presStyleCnt="0"/>
      <dgm:spPr/>
    </dgm:pt>
    <dgm:pt modelId="{6E08B1F8-1646-4381-AA88-2EB21FC4FD4B}" type="pres">
      <dgm:prSet presAssocID="{6CFF7B3A-2EF0-42FC-B1A3-AFEBE6C2FA5B}" presName="parentLin" presStyleCnt="0"/>
      <dgm:spPr/>
    </dgm:pt>
    <dgm:pt modelId="{8994ADB0-C27B-4582-89DA-D739A5112CA0}" type="pres">
      <dgm:prSet presAssocID="{6CFF7B3A-2EF0-42FC-B1A3-AFEBE6C2FA5B}" presName="parentLeftMargin" presStyleLbl="node1" presStyleIdx="1" presStyleCnt="8"/>
      <dgm:spPr/>
      <dgm:t>
        <a:bodyPr/>
        <a:lstStyle/>
        <a:p>
          <a:endParaRPr lang="en-US"/>
        </a:p>
      </dgm:t>
    </dgm:pt>
    <dgm:pt modelId="{7F9566B3-9BF3-4A8C-B814-5881B0680D3F}" type="pres">
      <dgm:prSet presAssocID="{6CFF7B3A-2EF0-42FC-B1A3-AFEBE6C2FA5B}" presName="parentText" presStyleLbl="node1" presStyleIdx="2" presStyleCnt="8">
        <dgm:presLayoutVars>
          <dgm:chMax val="0"/>
          <dgm:bulletEnabled val="1"/>
        </dgm:presLayoutVars>
      </dgm:prSet>
      <dgm:spPr/>
      <dgm:t>
        <a:bodyPr/>
        <a:lstStyle/>
        <a:p>
          <a:endParaRPr lang="en-US"/>
        </a:p>
      </dgm:t>
    </dgm:pt>
    <dgm:pt modelId="{59459CB5-83F5-477E-BBB7-E811810EAD4E}" type="pres">
      <dgm:prSet presAssocID="{6CFF7B3A-2EF0-42FC-B1A3-AFEBE6C2FA5B}" presName="negativeSpace" presStyleCnt="0"/>
      <dgm:spPr/>
    </dgm:pt>
    <dgm:pt modelId="{6C7F047E-E800-4AAD-897C-7C9B8D2F201F}" type="pres">
      <dgm:prSet presAssocID="{6CFF7B3A-2EF0-42FC-B1A3-AFEBE6C2FA5B}" presName="childText" presStyleLbl="conFgAcc1" presStyleIdx="2" presStyleCnt="8">
        <dgm:presLayoutVars>
          <dgm:bulletEnabled val="1"/>
        </dgm:presLayoutVars>
      </dgm:prSet>
      <dgm:spPr/>
    </dgm:pt>
    <dgm:pt modelId="{12C5EB06-2A00-4A2D-A077-04F081CA5987}" type="pres">
      <dgm:prSet presAssocID="{2351D02B-50A0-4A99-8AED-B28DA1E0A8EC}" presName="spaceBetweenRectangles" presStyleCnt="0"/>
      <dgm:spPr/>
    </dgm:pt>
    <dgm:pt modelId="{AC5186DD-5B1C-4190-94CC-DB6ECC903412}" type="pres">
      <dgm:prSet presAssocID="{406ABE72-7BBD-46D7-ADB9-4EF1F4785526}" presName="parentLin" presStyleCnt="0"/>
      <dgm:spPr/>
    </dgm:pt>
    <dgm:pt modelId="{60A2C9F7-6A5D-4DBB-8DDF-EBB3203819A8}" type="pres">
      <dgm:prSet presAssocID="{406ABE72-7BBD-46D7-ADB9-4EF1F4785526}" presName="parentLeftMargin" presStyleLbl="node1" presStyleIdx="2" presStyleCnt="8"/>
      <dgm:spPr/>
      <dgm:t>
        <a:bodyPr/>
        <a:lstStyle/>
        <a:p>
          <a:endParaRPr lang="en-US"/>
        </a:p>
      </dgm:t>
    </dgm:pt>
    <dgm:pt modelId="{158CA6E1-9E41-4ED7-B0F4-A85A8B0B5353}" type="pres">
      <dgm:prSet presAssocID="{406ABE72-7BBD-46D7-ADB9-4EF1F4785526}" presName="parentText" presStyleLbl="node1" presStyleIdx="3" presStyleCnt="8">
        <dgm:presLayoutVars>
          <dgm:chMax val="0"/>
          <dgm:bulletEnabled val="1"/>
        </dgm:presLayoutVars>
      </dgm:prSet>
      <dgm:spPr/>
      <dgm:t>
        <a:bodyPr/>
        <a:lstStyle/>
        <a:p>
          <a:endParaRPr lang="en-US"/>
        </a:p>
      </dgm:t>
    </dgm:pt>
    <dgm:pt modelId="{34D25AC7-A597-4CAD-BA7E-09D66DAAD59E}" type="pres">
      <dgm:prSet presAssocID="{406ABE72-7BBD-46D7-ADB9-4EF1F4785526}" presName="negativeSpace" presStyleCnt="0"/>
      <dgm:spPr/>
    </dgm:pt>
    <dgm:pt modelId="{4A0248DD-4600-4BB8-8D67-DDD50AB188C1}" type="pres">
      <dgm:prSet presAssocID="{406ABE72-7BBD-46D7-ADB9-4EF1F4785526}" presName="childText" presStyleLbl="conFgAcc1" presStyleIdx="3" presStyleCnt="8">
        <dgm:presLayoutVars>
          <dgm:bulletEnabled val="1"/>
        </dgm:presLayoutVars>
      </dgm:prSet>
      <dgm:spPr/>
    </dgm:pt>
    <dgm:pt modelId="{0154D740-5BFC-4748-9B38-9A5532B5CB5F}" type="pres">
      <dgm:prSet presAssocID="{44FE74E8-26AF-4D43-BF51-AD7A9A1591D4}" presName="spaceBetweenRectangles" presStyleCnt="0"/>
      <dgm:spPr/>
    </dgm:pt>
    <dgm:pt modelId="{05CDE3BB-71AC-44D1-B737-CB9E4346C193}" type="pres">
      <dgm:prSet presAssocID="{AE56D3D3-C029-4B2B-BFFC-68ABEB643F30}" presName="parentLin" presStyleCnt="0"/>
      <dgm:spPr/>
    </dgm:pt>
    <dgm:pt modelId="{F002CF7F-7B6E-4973-B956-C32D94B9CEB2}" type="pres">
      <dgm:prSet presAssocID="{AE56D3D3-C029-4B2B-BFFC-68ABEB643F30}" presName="parentLeftMargin" presStyleLbl="node1" presStyleIdx="3" presStyleCnt="8"/>
      <dgm:spPr/>
      <dgm:t>
        <a:bodyPr/>
        <a:lstStyle/>
        <a:p>
          <a:endParaRPr lang="en-US"/>
        </a:p>
      </dgm:t>
    </dgm:pt>
    <dgm:pt modelId="{6EE95E7C-7F30-4CF1-AE07-259CDA48CD70}" type="pres">
      <dgm:prSet presAssocID="{AE56D3D3-C029-4B2B-BFFC-68ABEB643F30}" presName="parentText" presStyleLbl="node1" presStyleIdx="4" presStyleCnt="8">
        <dgm:presLayoutVars>
          <dgm:chMax val="0"/>
          <dgm:bulletEnabled val="1"/>
        </dgm:presLayoutVars>
      </dgm:prSet>
      <dgm:spPr/>
      <dgm:t>
        <a:bodyPr/>
        <a:lstStyle/>
        <a:p>
          <a:endParaRPr lang="en-US"/>
        </a:p>
      </dgm:t>
    </dgm:pt>
    <dgm:pt modelId="{40BA253D-177E-4E8C-8FDB-97725ADA1407}" type="pres">
      <dgm:prSet presAssocID="{AE56D3D3-C029-4B2B-BFFC-68ABEB643F30}" presName="negativeSpace" presStyleCnt="0"/>
      <dgm:spPr/>
    </dgm:pt>
    <dgm:pt modelId="{253E47F6-9D9A-4726-960D-D56BA8498512}" type="pres">
      <dgm:prSet presAssocID="{AE56D3D3-C029-4B2B-BFFC-68ABEB643F30}" presName="childText" presStyleLbl="conFgAcc1" presStyleIdx="4" presStyleCnt="8">
        <dgm:presLayoutVars>
          <dgm:bulletEnabled val="1"/>
        </dgm:presLayoutVars>
      </dgm:prSet>
      <dgm:spPr/>
    </dgm:pt>
    <dgm:pt modelId="{88BD30EA-2156-48DA-9C04-C59CEB151261}" type="pres">
      <dgm:prSet presAssocID="{8C961F90-5C67-4201-B6CA-FC151B6E9969}" presName="spaceBetweenRectangles" presStyleCnt="0"/>
      <dgm:spPr/>
    </dgm:pt>
    <dgm:pt modelId="{E6512DDB-E958-47D9-A42C-76AE094816AC}" type="pres">
      <dgm:prSet presAssocID="{F8549FCB-6AC8-4F65-9E6B-997CB3A6BC44}" presName="parentLin" presStyleCnt="0"/>
      <dgm:spPr/>
    </dgm:pt>
    <dgm:pt modelId="{62B48305-5CF7-440E-9607-01BE07F36CF5}" type="pres">
      <dgm:prSet presAssocID="{F8549FCB-6AC8-4F65-9E6B-997CB3A6BC44}" presName="parentLeftMargin" presStyleLbl="node1" presStyleIdx="4" presStyleCnt="8"/>
      <dgm:spPr/>
      <dgm:t>
        <a:bodyPr/>
        <a:lstStyle/>
        <a:p>
          <a:endParaRPr lang="en-US"/>
        </a:p>
      </dgm:t>
    </dgm:pt>
    <dgm:pt modelId="{8260AE7D-C979-4AB4-B673-42C000BC31B8}" type="pres">
      <dgm:prSet presAssocID="{F8549FCB-6AC8-4F65-9E6B-997CB3A6BC44}" presName="parentText" presStyleLbl="node1" presStyleIdx="5" presStyleCnt="8">
        <dgm:presLayoutVars>
          <dgm:chMax val="0"/>
          <dgm:bulletEnabled val="1"/>
        </dgm:presLayoutVars>
      </dgm:prSet>
      <dgm:spPr/>
      <dgm:t>
        <a:bodyPr/>
        <a:lstStyle/>
        <a:p>
          <a:endParaRPr lang="en-US"/>
        </a:p>
      </dgm:t>
    </dgm:pt>
    <dgm:pt modelId="{A0389A97-39D5-4659-862F-58433608D098}" type="pres">
      <dgm:prSet presAssocID="{F8549FCB-6AC8-4F65-9E6B-997CB3A6BC44}" presName="negativeSpace" presStyleCnt="0"/>
      <dgm:spPr/>
    </dgm:pt>
    <dgm:pt modelId="{F7CBE9E0-C1AD-45E5-9A07-B4593113664F}" type="pres">
      <dgm:prSet presAssocID="{F8549FCB-6AC8-4F65-9E6B-997CB3A6BC44}" presName="childText" presStyleLbl="conFgAcc1" presStyleIdx="5" presStyleCnt="8">
        <dgm:presLayoutVars>
          <dgm:bulletEnabled val="1"/>
        </dgm:presLayoutVars>
      </dgm:prSet>
      <dgm:spPr/>
    </dgm:pt>
    <dgm:pt modelId="{CC3ECB8B-E443-4E3C-8FA7-429416C99E6E}" type="pres">
      <dgm:prSet presAssocID="{AD2CF417-A8E8-4467-989E-70A5164CDA9C}" presName="spaceBetweenRectangles" presStyleCnt="0"/>
      <dgm:spPr/>
    </dgm:pt>
    <dgm:pt modelId="{8CBA7CE2-3858-4B4B-8F57-650AC2F08A4E}" type="pres">
      <dgm:prSet presAssocID="{3E718598-93E3-4E92-A343-7BF17FA2C279}" presName="parentLin" presStyleCnt="0"/>
      <dgm:spPr/>
    </dgm:pt>
    <dgm:pt modelId="{0C7CD2BA-BC97-4B66-AEFA-55BDBEE3F887}" type="pres">
      <dgm:prSet presAssocID="{3E718598-93E3-4E92-A343-7BF17FA2C279}" presName="parentLeftMargin" presStyleLbl="node1" presStyleIdx="5" presStyleCnt="8"/>
      <dgm:spPr/>
      <dgm:t>
        <a:bodyPr/>
        <a:lstStyle/>
        <a:p>
          <a:endParaRPr lang="en-US"/>
        </a:p>
      </dgm:t>
    </dgm:pt>
    <dgm:pt modelId="{87D4C973-E72B-4915-930C-5F6C650FC6C3}" type="pres">
      <dgm:prSet presAssocID="{3E718598-93E3-4E92-A343-7BF17FA2C279}" presName="parentText" presStyleLbl="node1" presStyleIdx="6" presStyleCnt="8">
        <dgm:presLayoutVars>
          <dgm:chMax val="0"/>
          <dgm:bulletEnabled val="1"/>
        </dgm:presLayoutVars>
      </dgm:prSet>
      <dgm:spPr/>
      <dgm:t>
        <a:bodyPr/>
        <a:lstStyle/>
        <a:p>
          <a:endParaRPr lang="en-US"/>
        </a:p>
      </dgm:t>
    </dgm:pt>
    <dgm:pt modelId="{4A10E3C5-015C-44E1-816F-7D089D06E5E4}" type="pres">
      <dgm:prSet presAssocID="{3E718598-93E3-4E92-A343-7BF17FA2C279}" presName="negativeSpace" presStyleCnt="0"/>
      <dgm:spPr/>
    </dgm:pt>
    <dgm:pt modelId="{13A4B566-FCE6-432E-BD3F-895430B05FF5}" type="pres">
      <dgm:prSet presAssocID="{3E718598-93E3-4E92-A343-7BF17FA2C279}" presName="childText" presStyleLbl="conFgAcc1" presStyleIdx="6" presStyleCnt="8">
        <dgm:presLayoutVars>
          <dgm:bulletEnabled val="1"/>
        </dgm:presLayoutVars>
      </dgm:prSet>
      <dgm:spPr/>
    </dgm:pt>
    <dgm:pt modelId="{65410D95-035C-4E2E-B8EE-CED5C0083679}" type="pres">
      <dgm:prSet presAssocID="{9778B310-D59E-4823-9A81-4AF07A5A7CE8}" presName="spaceBetweenRectangles" presStyleCnt="0"/>
      <dgm:spPr/>
    </dgm:pt>
    <dgm:pt modelId="{F044D444-DFD2-40B5-9280-0C1ECED405D2}" type="pres">
      <dgm:prSet presAssocID="{7CB9FFD8-849A-42A1-9796-405C2479A46A}" presName="parentLin" presStyleCnt="0"/>
      <dgm:spPr/>
    </dgm:pt>
    <dgm:pt modelId="{CA3F8995-E775-4018-A55E-945127B7DF56}" type="pres">
      <dgm:prSet presAssocID="{7CB9FFD8-849A-42A1-9796-405C2479A46A}" presName="parentLeftMargin" presStyleLbl="node1" presStyleIdx="6" presStyleCnt="8"/>
      <dgm:spPr/>
      <dgm:t>
        <a:bodyPr/>
        <a:lstStyle/>
        <a:p>
          <a:endParaRPr lang="en-US"/>
        </a:p>
      </dgm:t>
    </dgm:pt>
    <dgm:pt modelId="{D1DFC6B5-719B-4627-8E64-CD31AECC113B}" type="pres">
      <dgm:prSet presAssocID="{7CB9FFD8-849A-42A1-9796-405C2479A46A}" presName="parentText" presStyleLbl="node1" presStyleIdx="7" presStyleCnt="8">
        <dgm:presLayoutVars>
          <dgm:chMax val="0"/>
          <dgm:bulletEnabled val="1"/>
        </dgm:presLayoutVars>
      </dgm:prSet>
      <dgm:spPr/>
      <dgm:t>
        <a:bodyPr/>
        <a:lstStyle/>
        <a:p>
          <a:endParaRPr lang="en-US"/>
        </a:p>
      </dgm:t>
    </dgm:pt>
    <dgm:pt modelId="{BAEFE0BD-5DB9-4934-BFFA-7334EBF11D90}" type="pres">
      <dgm:prSet presAssocID="{7CB9FFD8-849A-42A1-9796-405C2479A46A}" presName="negativeSpace" presStyleCnt="0"/>
      <dgm:spPr/>
    </dgm:pt>
    <dgm:pt modelId="{6FB8AC0C-2778-46B2-A974-0D1D3B611908}" type="pres">
      <dgm:prSet presAssocID="{7CB9FFD8-849A-42A1-9796-405C2479A46A}" presName="childText" presStyleLbl="conFgAcc1" presStyleIdx="7" presStyleCnt="8">
        <dgm:presLayoutVars>
          <dgm:bulletEnabled val="1"/>
        </dgm:presLayoutVars>
      </dgm:prSet>
      <dgm:spPr/>
    </dgm:pt>
  </dgm:ptLst>
  <dgm:cxnLst>
    <dgm:cxn modelId="{A5CA34B8-8E48-497E-8F80-393C7A47DE85}" srcId="{1FBC83FD-E1FF-48B5-BC0F-5EC815190E10}" destId="{7CB9FFD8-849A-42A1-9796-405C2479A46A}" srcOrd="7" destOrd="0" parTransId="{184D82FC-9C87-45E0-9BF3-442F692E1E4F}" sibTransId="{886E996B-3102-4D1C-868D-CECBB6A46977}"/>
    <dgm:cxn modelId="{D6FE0ABC-25E4-4ECA-9103-EC09DC3335C2}" srcId="{1FBC83FD-E1FF-48B5-BC0F-5EC815190E10}" destId="{AE56D3D3-C029-4B2B-BFFC-68ABEB643F30}" srcOrd="4" destOrd="0" parTransId="{BEE1DD3B-AEE0-4F81-9316-52EA3E4F6149}" sibTransId="{8C961F90-5C67-4201-B6CA-FC151B6E9969}"/>
    <dgm:cxn modelId="{94A824B9-9761-4CB0-A056-E97DD65DDAF9}" srcId="{1FBC83FD-E1FF-48B5-BC0F-5EC815190E10}" destId="{CCDA896B-084B-4A3B-80B8-9533AB0CE248}" srcOrd="0" destOrd="0" parTransId="{B1B4AE19-AA8D-4F2D-A48D-3A68531E2B55}" sibTransId="{5FF9EFE8-9D4B-4323-AB33-1A03C00678AB}"/>
    <dgm:cxn modelId="{F4F90DB4-67F9-4400-B88A-9074124E21E6}" type="presOf" srcId="{F8549FCB-6AC8-4F65-9E6B-997CB3A6BC44}" destId="{62B48305-5CF7-440E-9607-01BE07F36CF5}" srcOrd="0" destOrd="0" presId="urn:microsoft.com/office/officeart/2005/8/layout/list1"/>
    <dgm:cxn modelId="{FED6C18A-66B6-4D33-9A9F-69E25424263B}" type="presOf" srcId="{6CFF7B3A-2EF0-42FC-B1A3-AFEBE6C2FA5B}" destId="{8994ADB0-C27B-4582-89DA-D739A5112CA0}" srcOrd="0" destOrd="0" presId="urn:microsoft.com/office/officeart/2005/8/layout/list1"/>
    <dgm:cxn modelId="{3D51B390-6A54-45A5-B66F-2AE2773597C4}" type="presOf" srcId="{AE56D3D3-C029-4B2B-BFFC-68ABEB643F30}" destId="{F002CF7F-7B6E-4973-B956-C32D94B9CEB2}" srcOrd="0" destOrd="0" presId="urn:microsoft.com/office/officeart/2005/8/layout/list1"/>
    <dgm:cxn modelId="{865A7A8F-2DB2-4249-9E81-5741461DC4B9}" type="presOf" srcId="{1FBC83FD-E1FF-48B5-BC0F-5EC815190E10}" destId="{07ABD99B-3DDD-4915-B65B-F208822ADE7F}" srcOrd="0" destOrd="0" presId="urn:microsoft.com/office/officeart/2005/8/layout/list1"/>
    <dgm:cxn modelId="{3C139027-9C69-4BFB-B3F5-876043D2DB53}" srcId="{1FBC83FD-E1FF-48B5-BC0F-5EC815190E10}" destId="{ED108FF9-0D68-4373-AE5C-94A447E74F98}" srcOrd="1" destOrd="0" parTransId="{C73BE5DD-176E-46C9-B592-D8D54FADF9B6}" sibTransId="{3B35C370-64B3-4EC6-B681-1411E4410F6E}"/>
    <dgm:cxn modelId="{4684A998-A91A-43EB-B0FB-E8C37E54D558}" type="presOf" srcId="{ED108FF9-0D68-4373-AE5C-94A447E74F98}" destId="{1C613E59-BBA6-4594-BDF9-66E33926EF41}" srcOrd="1" destOrd="0" presId="urn:microsoft.com/office/officeart/2005/8/layout/list1"/>
    <dgm:cxn modelId="{DDDF5FB2-86CF-42BF-A6AB-69C4C6477145}" type="presOf" srcId="{3E718598-93E3-4E92-A343-7BF17FA2C279}" destId="{0C7CD2BA-BC97-4B66-AEFA-55BDBEE3F887}" srcOrd="0" destOrd="0" presId="urn:microsoft.com/office/officeart/2005/8/layout/list1"/>
    <dgm:cxn modelId="{8A213CE4-48B7-419F-8915-4379C8F3E7CA}" type="presOf" srcId="{6CFF7B3A-2EF0-42FC-B1A3-AFEBE6C2FA5B}" destId="{7F9566B3-9BF3-4A8C-B814-5881B0680D3F}" srcOrd="1" destOrd="0" presId="urn:microsoft.com/office/officeart/2005/8/layout/list1"/>
    <dgm:cxn modelId="{FEC9ED15-6F74-4401-8EDA-DADCD4C71507}" type="presOf" srcId="{AE56D3D3-C029-4B2B-BFFC-68ABEB643F30}" destId="{6EE95E7C-7F30-4CF1-AE07-259CDA48CD70}" srcOrd="1" destOrd="0" presId="urn:microsoft.com/office/officeart/2005/8/layout/list1"/>
    <dgm:cxn modelId="{62DEEB5C-A38C-40FE-9F9F-C938E3860ABC}" type="presOf" srcId="{406ABE72-7BBD-46D7-ADB9-4EF1F4785526}" destId="{158CA6E1-9E41-4ED7-B0F4-A85A8B0B5353}" srcOrd="1" destOrd="0" presId="urn:microsoft.com/office/officeart/2005/8/layout/list1"/>
    <dgm:cxn modelId="{AC09B3CC-5387-49DE-AB0F-CFD1634BC455}" type="presOf" srcId="{CCDA896B-084B-4A3B-80B8-9533AB0CE248}" destId="{EE51094D-89FE-4E1F-97B5-12B921A46E6A}" srcOrd="1" destOrd="0" presId="urn:microsoft.com/office/officeart/2005/8/layout/list1"/>
    <dgm:cxn modelId="{5869FCB8-37D4-4CBA-90F7-378AB12DAFE4}" type="presOf" srcId="{7CB9FFD8-849A-42A1-9796-405C2479A46A}" destId="{CA3F8995-E775-4018-A55E-945127B7DF56}" srcOrd="0" destOrd="0" presId="urn:microsoft.com/office/officeart/2005/8/layout/list1"/>
    <dgm:cxn modelId="{59A8C378-A051-4ECB-B019-C40B1D202B93}" type="presOf" srcId="{ED108FF9-0D68-4373-AE5C-94A447E74F98}" destId="{ED7C63DD-56C0-4D9B-B5E2-57C936FC8BFF}" srcOrd="0" destOrd="0" presId="urn:microsoft.com/office/officeart/2005/8/layout/list1"/>
    <dgm:cxn modelId="{8F50A2EA-C607-4348-A925-FD902E047BB7}" type="presOf" srcId="{7CB9FFD8-849A-42A1-9796-405C2479A46A}" destId="{D1DFC6B5-719B-4627-8E64-CD31AECC113B}" srcOrd="1" destOrd="0" presId="urn:microsoft.com/office/officeart/2005/8/layout/list1"/>
    <dgm:cxn modelId="{DBB93770-A659-45AB-A2E1-E44C9FAED3B7}" srcId="{1FBC83FD-E1FF-48B5-BC0F-5EC815190E10}" destId="{3E718598-93E3-4E92-A343-7BF17FA2C279}" srcOrd="6" destOrd="0" parTransId="{E649D540-AFD2-41FC-B74E-49B19ABA4961}" sibTransId="{9778B310-D59E-4823-9A81-4AF07A5A7CE8}"/>
    <dgm:cxn modelId="{AC60B4C7-05BD-4DF1-AE9B-3028C23D8437}" srcId="{1FBC83FD-E1FF-48B5-BC0F-5EC815190E10}" destId="{6CFF7B3A-2EF0-42FC-B1A3-AFEBE6C2FA5B}" srcOrd="2" destOrd="0" parTransId="{2FE4D9E5-CC75-4E82-A4EB-8439F7B849BE}" sibTransId="{2351D02B-50A0-4A99-8AED-B28DA1E0A8EC}"/>
    <dgm:cxn modelId="{7730353C-A0E3-4E53-BBFA-7A98E3E869D1}" type="presOf" srcId="{406ABE72-7BBD-46D7-ADB9-4EF1F4785526}" destId="{60A2C9F7-6A5D-4DBB-8DDF-EBB3203819A8}" srcOrd="0" destOrd="0" presId="urn:microsoft.com/office/officeart/2005/8/layout/list1"/>
    <dgm:cxn modelId="{8670EA4D-F8F2-495A-BD8B-BF0B4832D2CF}" srcId="{1FBC83FD-E1FF-48B5-BC0F-5EC815190E10}" destId="{406ABE72-7BBD-46D7-ADB9-4EF1F4785526}" srcOrd="3" destOrd="0" parTransId="{FA72E8BF-2DA5-4625-9495-120FAB682A39}" sibTransId="{44FE74E8-26AF-4D43-BF51-AD7A9A1591D4}"/>
    <dgm:cxn modelId="{00B109A7-BA8F-4C4B-A30C-FF511528C2EE}" type="presOf" srcId="{3E718598-93E3-4E92-A343-7BF17FA2C279}" destId="{87D4C973-E72B-4915-930C-5F6C650FC6C3}" srcOrd="1" destOrd="0" presId="urn:microsoft.com/office/officeart/2005/8/layout/list1"/>
    <dgm:cxn modelId="{8D1863DF-45A6-4BF6-99D1-3099119C940D}" type="presOf" srcId="{CCDA896B-084B-4A3B-80B8-9533AB0CE248}" destId="{9D9C108B-932C-49C8-B9E1-F6A75BD71571}" srcOrd="0" destOrd="0" presId="urn:microsoft.com/office/officeart/2005/8/layout/list1"/>
    <dgm:cxn modelId="{5B8F124F-AE19-42FD-AC15-15C2D7B2CF9C}" type="presOf" srcId="{F8549FCB-6AC8-4F65-9E6B-997CB3A6BC44}" destId="{8260AE7D-C979-4AB4-B673-42C000BC31B8}" srcOrd="1" destOrd="0" presId="urn:microsoft.com/office/officeart/2005/8/layout/list1"/>
    <dgm:cxn modelId="{0D1403B2-F560-4DB3-B4C7-0141BCD32F6A}" srcId="{1FBC83FD-E1FF-48B5-BC0F-5EC815190E10}" destId="{F8549FCB-6AC8-4F65-9E6B-997CB3A6BC44}" srcOrd="5" destOrd="0" parTransId="{1F08DACC-936B-44E7-AE7D-C232D48BDBD8}" sibTransId="{AD2CF417-A8E8-4467-989E-70A5164CDA9C}"/>
    <dgm:cxn modelId="{DBA1F830-2178-4D87-88EA-3E46CAB39717}" type="presParOf" srcId="{07ABD99B-3DDD-4915-B65B-F208822ADE7F}" destId="{AD719082-C594-4768-A97F-D7FA05CDE2B6}" srcOrd="0" destOrd="0" presId="urn:microsoft.com/office/officeart/2005/8/layout/list1"/>
    <dgm:cxn modelId="{C1C3A44B-F8FE-4DF0-A6B8-D22EB0B07ED3}" type="presParOf" srcId="{AD719082-C594-4768-A97F-D7FA05CDE2B6}" destId="{9D9C108B-932C-49C8-B9E1-F6A75BD71571}" srcOrd="0" destOrd="0" presId="urn:microsoft.com/office/officeart/2005/8/layout/list1"/>
    <dgm:cxn modelId="{85ED325A-3CA1-40B2-BEE0-5FB1E11DB7D8}" type="presParOf" srcId="{AD719082-C594-4768-A97F-D7FA05CDE2B6}" destId="{EE51094D-89FE-4E1F-97B5-12B921A46E6A}" srcOrd="1" destOrd="0" presId="urn:microsoft.com/office/officeart/2005/8/layout/list1"/>
    <dgm:cxn modelId="{D5C221EF-6C5F-48FA-8450-10FE22EB5562}" type="presParOf" srcId="{07ABD99B-3DDD-4915-B65B-F208822ADE7F}" destId="{0D9F6781-FC6B-4938-8630-52519A42A3CF}" srcOrd="1" destOrd="0" presId="urn:microsoft.com/office/officeart/2005/8/layout/list1"/>
    <dgm:cxn modelId="{D4596B48-D13B-4E39-855C-160A4D400286}" type="presParOf" srcId="{07ABD99B-3DDD-4915-B65B-F208822ADE7F}" destId="{EC09E353-9CE0-49D0-9952-58F27A3E1051}" srcOrd="2" destOrd="0" presId="urn:microsoft.com/office/officeart/2005/8/layout/list1"/>
    <dgm:cxn modelId="{B15A8FAC-6E17-46FE-989B-84AA6A269F1E}" type="presParOf" srcId="{07ABD99B-3DDD-4915-B65B-F208822ADE7F}" destId="{1E1959A5-7988-42D2-A23F-29BDC29775BE}" srcOrd="3" destOrd="0" presId="urn:microsoft.com/office/officeart/2005/8/layout/list1"/>
    <dgm:cxn modelId="{A00950F7-36D4-4192-9FE5-9BAACE71A105}" type="presParOf" srcId="{07ABD99B-3DDD-4915-B65B-F208822ADE7F}" destId="{71CB3B3A-EECA-40FE-B740-FE09B253428C}" srcOrd="4" destOrd="0" presId="urn:microsoft.com/office/officeart/2005/8/layout/list1"/>
    <dgm:cxn modelId="{9926A692-0CF1-45F9-98AD-3CC84E5DB014}" type="presParOf" srcId="{71CB3B3A-EECA-40FE-B740-FE09B253428C}" destId="{ED7C63DD-56C0-4D9B-B5E2-57C936FC8BFF}" srcOrd="0" destOrd="0" presId="urn:microsoft.com/office/officeart/2005/8/layout/list1"/>
    <dgm:cxn modelId="{51517222-3402-413A-8102-A5AADBBAF60C}" type="presParOf" srcId="{71CB3B3A-EECA-40FE-B740-FE09B253428C}" destId="{1C613E59-BBA6-4594-BDF9-66E33926EF41}" srcOrd="1" destOrd="0" presId="urn:microsoft.com/office/officeart/2005/8/layout/list1"/>
    <dgm:cxn modelId="{281A700B-4CCC-49D1-9B31-221460DC696A}" type="presParOf" srcId="{07ABD99B-3DDD-4915-B65B-F208822ADE7F}" destId="{924EC886-9D90-4592-AD59-8C83BC62371E}" srcOrd="5" destOrd="0" presId="urn:microsoft.com/office/officeart/2005/8/layout/list1"/>
    <dgm:cxn modelId="{AC59A664-CBE8-4D69-8C20-976B4C47F3D9}" type="presParOf" srcId="{07ABD99B-3DDD-4915-B65B-F208822ADE7F}" destId="{922E04A6-1C02-449E-BE51-40203864A255}" srcOrd="6" destOrd="0" presId="urn:microsoft.com/office/officeart/2005/8/layout/list1"/>
    <dgm:cxn modelId="{D216F43F-71D6-47BF-9B70-2EA764FBEE3A}" type="presParOf" srcId="{07ABD99B-3DDD-4915-B65B-F208822ADE7F}" destId="{29C48AF1-CDCA-405C-84E0-A7D8B8027850}" srcOrd="7" destOrd="0" presId="urn:microsoft.com/office/officeart/2005/8/layout/list1"/>
    <dgm:cxn modelId="{6B6F6548-DEE3-4C4D-9D57-1730D180F103}" type="presParOf" srcId="{07ABD99B-3DDD-4915-B65B-F208822ADE7F}" destId="{6E08B1F8-1646-4381-AA88-2EB21FC4FD4B}" srcOrd="8" destOrd="0" presId="urn:microsoft.com/office/officeart/2005/8/layout/list1"/>
    <dgm:cxn modelId="{2A40D9C0-6577-4213-B92B-5CC1F39A0F3B}" type="presParOf" srcId="{6E08B1F8-1646-4381-AA88-2EB21FC4FD4B}" destId="{8994ADB0-C27B-4582-89DA-D739A5112CA0}" srcOrd="0" destOrd="0" presId="urn:microsoft.com/office/officeart/2005/8/layout/list1"/>
    <dgm:cxn modelId="{B82258EF-A707-483F-9A65-5E47268E81F6}" type="presParOf" srcId="{6E08B1F8-1646-4381-AA88-2EB21FC4FD4B}" destId="{7F9566B3-9BF3-4A8C-B814-5881B0680D3F}" srcOrd="1" destOrd="0" presId="urn:microsoft.com/office/officeart/2005/8/layout/list1"/>
    <dgm:cxn modelId="{FE0646ED-4F54-40F7-BD97-591AE61E8C65}" type="presParOf" srcId="{07ABD99B-3DDD-4915-B65B-F208822ADE7F}" destId="{59459CB5-83F5-477E-BBB7-E811810EAD4E}" srcOrd="9" destOrd="0" presId="urn:microsoft.com/office/officeart/2005/8/layout/list1"/>
    <dgm:cxn modelId="{E48AC29C-53DB-4FDC-ACEF-D6CD5C252AEF}" type="presParOf" srcId="{07ABD99B-3DDD-4915-B65B-F208822ADE7F}" destId="{6C7F047E-E800-4AAD-897C-7C9B8D2F201F}" srcOrd="10" destOrd="0" presId="urn:microsoft.com/office/officeart/2005/8/layout/list1"/>
    <dgm:cxn modelId="{0F8BE972-7447-4C23-99A1-6DB4FDDD8818}" type="presParOf" srcId="{07ABD99B-3DDD-4915-B65B-F208822ADE7F}" destId="{12C5EB06-2A00-4A2D-A077-04F081CA5987}" srcOrd="11" destOrd="0" presId="urn:microsoft.com/office/officeart/2005/8/layout/list1"/>
    <dgm:cxn modelId="{231710E3-5375-48E1-8B5A-A0B7E7BE076F}" type="presParOf" srcId="{07ABD99B-3DDD-4915-B65B-F208822ADE7F}" destId="{AC5186DD-5B1C-4190-94CC-DB6ECC903412}" srcOrd="12" destOrd="0" presId="urn:microsoft.com/office/officeart/2005/8/layout/list1"/>
    <dgm:cxn modelId="{B2802A57-8708-41F2-A657-BA895DADC878}" type="presParOf" srcId="{AC5186DD-5B1C-4190-94CC-DB6ECC903412}" destId="{60A2C9F7-6A5D-4DBB-8DDF-EBB3203819A8}" srcOrd="0" destOrd="0" presId="urn:microsoft.com/office/officeart/2005/8/layout/list1"/>
    <dgm:cxn modelId="{E83A6071-63D6-40F4-A175-AB014C4FC073}" type="presParOf" srcId="{AC5186DD-5B1C-4190-94CC-DB6ECC903412}" destId="{158CA6E1-9E41-4ED7-B0F4-A85A8B0B5353}" srcOrd="1" destOrd="0" presId="urn:microsoft.com/office/officeart/2005/8/layout/list1"/>
    <dgm:cxn modelId="{AC2604F2-D739-43DA-9E16-9B675659B3FD}" type="presParOf" srcId="{07ABD99B-3DDD-4915-B65B-F208822ADE7F}" destId="{34D25AC7-A597-4CAD-BA7E-09D66DAAD59E}" srcOrd="13" destOrd="0" presId="urn:microsoft.com/office/officeart/2005/8/layout/list1"/>
    <dgm:cxn modelId="{A3DBA468-F8E3-4202-BD36-D9012BA98321}" type="presParOf" srcId="{07ABD99B-3DDD-4915-B65B-F208822ADE7F}" destId="{4A0248DD-4600-4BB8-8D67-DDD50AB188C1}" srcOrd="14" destOrd="0" presId="urn:microsoft.com/office/officeart/2005/8/layout/list1"/>
    <dgm:cxn modelId="{21B31CD8-9BFB-4A81-94FD-1A13CE46B2E9}" type="presParOf" srcId="{07ABD99B-3DDD-4915-B65B-F208822ADE7F}" destId="{0154D740-5BFC-4748-9B38-9A5532B5CB5F}" srcOrd="15" destOrd="0" presId="urn:microsoft.com/office/officeart/2005/8/layout/list1"/>
    <dgm:cxn modelId="{29E2B6D2-0418-4163-AB9E-12D4BE1BB8CE}" type="presParOf" srcId="{07ABD99B-3DDD-4915-B65B-F208822ADE7F}" destId="{05CDE3BB-71AC-44D1-B737-CB9E4346C193}" srcOrd="16" destOrd="0" presId="urn:microsoft.com/office/officeart/2005/8/layout/list1"/>
    <dgm:cxn modelId="{80348E19-C043-473F-8C8D-01D713084A08}" type="presParOf" srcId="{05CDE3BB-71AC-44D1-B737-CB9E4346C193}" destId="{F002CF7F-7B6E-4973-B956-C32D94B9CEB2}" srcOrd="0" destOrd="0" presId="urn:microsoft.com/office/officeart/2005/8/layout/list1"/>
    <dgm:cxn modelId="{AF3B6659-4C1E-4B1A-B00A-36B18FBFF8C2}" type="presParOf" srcId="{05CDE3BB-71AC-44D1-B737-CB9E4346C193}" destId="{6EE95E7C-7F30-4CF1-AE07-259CDA48CD70}" srcOrd="1" destOrd="0" presId="urn:microsoft.com/office/officeart/2005/8/layout/list1"/>
    <dgm:cxn modelId="{1B16C198-E10D-48DE-A936-2164688E74FC}" type="presParOf" srcId="{07ABD99B-3DDD-4915-B65B-F208822ADE7F}" destId="{40BA253D-177E-4E8C-8FDB-97725ADA1407}" srcOrd="17" destOrd="0" presId="urn:microsoft.com/office/officeart/2005/8/layout/list1"/>
    <dgm:cxn modelId="{F5F3DFA6-7F66-407B-A671-9429D8723A7D}" type="presParOf" srcId="{07ABD99B-3DDD-4915-B65B-F208822ADE7F}" destId="{253E47F6-9D9A-4726-960D-D56BA8498512}" srcOrd="18" destOrd="0" presId="urn:microsoft.com/office/officeart/2005/8/layout/list1"/>
    <dgm:cxn modelId="{487D47FD-F0B7-40FA-A075-7BAB5C0359C4}" type="presParOf" srcId="{07ABD99B-3DDD-4915-B65B-F208822ADE7F}" destId="{88BD30EA-2156-48DA-9C04-C59CEB151261}" srcOrd="19" destOrd="0" presId="urn:microsoft.com/office/officeart/2005/8/layout/list1"/>
    <dgm:cxn modelId="{9D5DDAE5-D4DE-4C00-ABC9-27EE286FBF40}" type="presParOf" srcId="{07ABD99B-3DDD-4915-B65B-F208822ADE7F}" destId="{E6512DDB-E958-47D9-A42C-76AE094816AC}" srcOrd="20" destOrd="0" presId="urn:microsoft.com/office/officeart/2005/8/layout/list1"/>
    <dgm:cxn modelId="{2B146899-997B-415B-9BAB-626C3A0E0F04}" type="presParOf" srcId="{E6512DDB-E958-47D9-A42C-76AE094816AC}" destId="{62B48305-5CF7-440E-9607-01BE07F36CF5}" srcOrd="0" destOrd="0" presId="urn:microsoft.com/office/officeart/2005/8/layout/list1"/>
    <dgm:cxn modelId="{ED01B4C1-71FE-444B-94A0-B88E2F9DC808}" type="presParOf" srcId="{E6512DDB-E958-47D9-A42C-76AE094816AC}" destId="{8260AE7D-C979-4AB4-B673-42C000BC31B8}" srcOrd="1" destOrd="0" presId="urn:microsoft.com/office/officeart/2005/8/layout/list1"/>
    <dgm:cxn modelId="{52B6DCB6-5DDD-4693-BA3E-E1E81C6D7BAE}" type="presParOf" srcId="{07ABD99B-3DDD-4915-B65B-F208822ADE7F}" destId="{A0389A97-39D5-4659-862F-58433608D098}" srcOrd="21" destOrd="0" presId="urn:microsoft.com/office/officeart/2005/8/layout/list1"/>
    <dgm:cxn modelId="{6DD7ECA6-4EBB-4DF7-B176-C5EE75992168}" type="presParOf" srcId="{07ABD99B-3DDD-4915-B65B-F208822ADE7F}" destId="{F7CBE9E0-C1AD-45E5-9A07-B4593113664F}" srcOrd="22" destOrd="0" presId="urn:microsoft.com/office/officeart/2005/8/layout/list1"/>
    <dgm:cxn modelId="{9C7454A3-03E7-412D-B3EF-2F1E0A64C768}" type="presParOf" srcId="{07ABD99B-3DDD-4915-B65B-F208822ADE7F}" destId="{CC3ECB8B-E443-4E3C-8FA7-429416C99E6E}" srcOrd="23" destOrd="0" presId="urn:microsoft.com/office/officeart/2005/8/layout/list1"/>
    <dgm:cxn modelId="{75F4E030-55DA-44DC-A5F9-BD3C21AC9D8A}" type="presParOf" srcId="{07ABD99B-3DDD-4915-B65B-F208822ADE7F}" destId="{8CBA7CE2-3858-4B4B-8F57-650AC2F08A4E}" srcOrd="24" destOrd="0" presId="urn:microsoft.com/office/officeart/2005/8/layout/list1"/>
    <dgm:cxn modelId="{87EBB76F-E97F-4470-987B-F957569A285D}" type="presParOf" srcId="{8CBA7CE2-3858-4B4B-8F57-650AC2F08A4E}" destId="{0C7CD2BA-BC97-4B66-AEFA-55BDBEE3F887}" srcOrd="0" destOrd="0" presId="urn:microsoft.com/office/officeart/2005/8/layout/list1"/>
    <dgm:cxn modelId="{AF1673F7-0C55-469F-8A50-506EB5123177}" type="presParOf" srcId="{8CBA7CE2-3858-4B4B-8F57-650AC2F08A4E}" destId="{87D4C973-E72B-4915-930C-5F6C650FC6C3}" srcOrd="1" destOrd="0" presId="urn:microsoft.com/office/officeart/2005/8/layout/list1"/>
    <dgm:cxn modelId="{5B430D00-0BCA-4756-819F-785393CB7075}" type="presParOf" srcId="{07ABD99B-3DDD-4915-B65B-F208822ADE7F}" destId="{4A10E3C5-015C-44E1-816F-7D089D06E5E4}" srcOrd="25" destOrd="0" presId="urn:microsoft.com/office/officeart/2005/8/layout/list1"/>
    <dgm:cxn modelId="{35D6A92C-4273-48CA-ADB8-9B003CABF24C}" type="presParOf" srcId="{07ABD99B-3DDD-4915-B65B-F208822ADE7F}" destId="{13A4B566-FCE6-432E-BD3F-895430B05FF5}" srcOrd="26" destOrd="0" presId="urn:microsoft.com/office/officeart/2005/8/layout/list1"/>
    <dgm:cxn modelId="{D6A57134-9DE1-46F2-A43A-BCFE84ACAAEA}" type="presParOf" srcId="{07ABD99B-3DDD-4915-B65B-F208822ADE7F}" destId="{65410D95-035C-4E2E-B8EE-CED5C0083679}" srcOrd="27" destOrd="0" presId="urn:microsoft.com/office/officeart/2005/8/layout/list1"/>
    <dgm:cxn modelId="{CE2D5671-6935-45C7-98B3-23FE6BA4F6E3}" type="presParOf" srcId="{07ABD99B-3DDD-4915-B65B-F208822ADE7F}" destId="{F044D444-DFD2-40B5-9280-0C1ECED405D2}" srcOrd="28" destOrd="0" presId="urn:microsoft.com/office/officeart/2005/8/layout/list1"/>
    <dgm:cxn modelId="{869A688F-F4F4-4957-B1F1-BBEBCBEE997B}" type="presParOf" srcId="{F044D444-DFD2-40B5-9280-0C1ECED405D2}" destId="{CA3F8995-E775-4018-A55E-945127B7DF56}" srcOrd="0" destOrd="0" presId="urn:microsoft.com/office/officeart/2005/8/layout/list1"/>
    <dgm:cxn modelId="{01E36925-D8B3-456A-9429-6483736B3D61}" type="presParOf" srcId="{F044D444-DFD2-40B5-9280-0C1ECED405D2}" destId="{D1DFC6B5-719B-4627-8E64-CD31AECC113B}" srcOrd="1" destOrd="0" presId="urn:microsoft.com/office/officeart/2005/8/layout/list1"/>
    <dgm:cxn modelId="{7E2571C4-FEC6-4A3B-9D3C-DF21CC52DF87}" type="presParOf" srcId="{07ABD99B-3DDD-4915-B65B-F208822ADE7F}" destId="{BAEFE0BD-5DB9-4934-BFFA-7334EBF11D90}" srcOrd="29" destOrd="0" presId="urn:microsoft.com/office/officeart/2005/8/layout/list1"/>
    <dgm:cxn modelId="{12DF947B-B7F0-4EC5-9E9A-7724B5BACB98}" type="presParOf" srcId="{07ABD99B-3DDD-4915-B65B-F208822ADE7F}" destId="{6FB8AC0C-2778-46B2-A974-0D1D3B611908}" srcOrd="3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4D10860-DCB1-4EF7-9A3B-2667D631761E}" type="doc">
      <dgm:prSet loTypeId="urn:microsoft.com/office/officeart/2005/8/layout/list1" loCatId="list" qsTypeId="urn:microsoft.com/office/officeart/2005/8/quickstyle/simple3" qsCatId="simple" csTypeId="urn:microsoft.com/office/officeart/2005/8/colors/accent5_1" csCatId="accent5" phldr="1"/>
      <dgm:spPr/>
      <dgm:t>
        <a:bodyPr/>
        <a:lstStyle/>
        <a:p>
          <a:endParaRPr lang="en-US"/>
        </a:p>
      </dgm:t>
    </dgm:pt>
    <dgm:pt modelId="{CBB506EC-146F-459F-97D5-7CC8E7D05319}">
      <dgm:prSet custT="1"/>
      <dgm:spPr/>
      <dgm:t>
        <a:bodyPr/>
        <a:lstStyle/>
        <a:p>
          <a:pPr rtl="0"/>
          <a:r>
            <a:rPr lang="en-US" altLang="en-US" sz="2000" dirty="0" smtClean="0"/>
            <a:t>Verify the facts about a student’s or staff member’s death with family members and, as appropriate, law enforcement personnel.</a:t>
          </a:r>
          <a:endParaRPr lang="en-US" sz="2000" b="0" dirty="0">
            <a:effectLst/>
          </a:endParaRPr>
        </a:p>
      </dgm:t>
      <dgm:extLst>
        <a:ext uri="{E40237B7-FDA0-4F09-8148-C483321AD2D9}">
          <dgm14:cNvPr xmlns:dgm14="http://schemas.microsoft.com/office/drawing/2010/diagram" id="0" name="" descr="&#10;"/>
        </a:ext>
      </dgm:extLst>
    </dgm:pt>
    <dgm:pt modelId="{47F9034F-1ECD-40D8-96BC-BEDD5CD3ED03}" type="parTrans" cxnId="{08CF4253-EF45-42A6-B805-662C53452FF8}">
      <dgm:prSet/>
      <dgm:spPr/>
      <dgm:t>
        <a:bodyPr/>
        <a:lstStyle/>
        <a:p>
          <a:endParaRPr lang="en-US" sz="1800" b="1"/>
        </a:p>
      </dgm:t>
    </dgm:pt>
    <dgm:pt modelId="{1250E038-6321-49F1-B659-12886025CC34}" type="sibTrans" cxnId="{08CF4253-EF45-42A6-B805-662C53452FF8}">
      <dgm:prSet/>
      <dgm:spPr/>
      <dgm:t>
        <a:bodyPr/>
        <a:lstStyle/>
        <a:p>
          <a:endParaRPr lang="en-US" sz="1800" b="1"/>
        </a:p>
      </dgm:t>
    </dgm:pt>
    <dgm:pt modelId="{27C044B0-EDF9-4770-AACE-99C84D8598EB}">
      <dgm:prSet custT="1"/>
      <dgm:spPr/>
      <dgm:t>
        <a:bodyPr/>
        <a:lstStyle/>
        <a:p>
          <a:pPr rtl="0"/>
          <a:r>
            <a:rPr lang="en-US" altLang="en-US" sz="2000" dirty="0" smtClean="0"/>
            <a:t>Work with the family of the deceased to determine which details surrounding the death should be made public.</a:t>
          </a:r>
          <a:endParaRPr lang="en-US" sz="2000" b="0" dirty="0"/>
        </a:p>
      </dgm:t>
      <dgm:extLst>
        <a:ext uri="{E40237B7-FDA0-4F09-8148-C483321AD2D9}">
          <dgm14:cNvPr xmlns:dgm14="http://schemas.microsoft.com/office/drawing/2010/diagram" id="0" name="" descr="&#10;"/>
        </a:ext>
      </dgm:extLst>
    </dgm:pt>
    <dgm:pt modelId="{557F4D6C-491A-43B9-8F2E-46481A56D5F6}" type="parTrans" cxnId="{85C805EB-FAA9-4E27-99C2-268B307A3A61}">
      <dgm:prSet/>
      <dgm:spPr/>
      <dgm:t>
        <a:bodyPr/>
        <a:lstStyle/>
        <a:p>
          <a:endParaRPr lang="en-US" sz="1800" b="1"/>
        </a:p>
      </dgm:t>
    </dgm:pt>
    <dgm:pt modelId="{8E7401ED-B906-46D4-9DC4-380513B71066}" type="sibTrans" cxnId="{85C805EB-FAA9-4E27-99C2-268B307A3A61}">
      <dgm:prSet/>
      <dgm:spPr/>
      <dgm:t>
        <a:bodyPr/>
        <a:lstStyle/>
        <a:p>
          <a:endParaRPr lang="en-US" sz="1800" b="1"/>
        </a:p>
      </dgm:t>
    </dgm:pt>
    <dgm:pt modelId="{81EEF93F-7A4A-4515-A312-1EAEBFEA57DF}">
      <dgm:prSet custT="1"/>
      <dgm:spPr/>
      <dgm:t>
        <a:bodyPr/>
        <a:lstStyle/>
        <a:p>
          <a:pPr rtl="0"/>
          <a:r>
            <a:rPr lang="en-US" altLang="en-US" sz="2000" dirty="0" smtClean="0"/>
            <a:t>Determine the details that are appropriate to share with your school community (especially when the death is a suicide).</a:t>
          </a:r>
          <a:endParaRPr lang="en-US" sz="2000" b="0" dirty="0"/>
        </a:p>
      </dgm:t>
      <dgm:extLst>
        <a:ext uri="{E40237B7-FDA0-4F09-8148-C483321AD2D9}">
          <dgm14:cNvPr xmlns:dgm14="http://schemas.microsoft.com/office/drawing/2010/diagram" id="0" name="" descr="&#10;"/>
        </a:ext>
      </dgm:extLst>
    </dgm:pt>
    <dgm:pt modelId="{40278B9D-368D-4C38-A474-EBB8F807EDF8}" type="parTrans" cxnId="{C168185F-4213-48A3-A9DB-432875DFCF3A}">
      <dgm:prSet/>
      <dgm:spPr/>
      <dgm:t>
        <a:bodyPr/>
        <a:lstStyle/>
        <a:p>
          <a:endParaRPr lang="en-US" sz="1800" b="1"/>
        </a:p>
      </dgm:t>
    </dgm:pt>
    <dgm:pt modelId="{50DE0BA8-91A5-4AA6-932C-5CC1157E1DC8}" type="sibTrans" cxnId="{C168185F-4213-48A3-A9DB-432875DFCF3A}">
      <dgm:prSet/>
      <dgm:spPr/>
      <dgm:t>
        <a:bodyPr/>
        <a:lstStyle/>
        <a:p>
          <a:endParaRPr lang="en-US" sz="1800" b="1"/>
        </a:p>
      </dgm:t>
    </dgm:pt>
    <dgm:pt modelId="{AE9E6E78-826C-483F-912B-2CB7CBB8F4E6}">
      <dgm:prSet custT="1"/>
      <dgm:spPr/>
      <dgm:t>
        <a:bodyPr/>
        <a:lstStyle/>
        <a:p>
          <a:pPr rtl="0"/>
          <a:endParaRPr lang="en-US" sz="1800" b="1" dirty="0"/>
        </a:p>
      </dgm:t>
      <dgm:extLst>
        <a:ext uri="{E40237B7-FDA0-4F09-8148-C483321AD2D9}">
          <dgm14:cNvPr xmlns:dgm14="http://schemas.microsoft.com/office/drawing/2010/diagram" id="0" name="" descr="decoration"/>
        </a:ext>
      </dgm:extLst>
    </dgm:pt>
    <dgm:pt modelId="{A119C5F9-6D90-4A96-9B90-481A70653073}" type="parTrans" cxnId="{88857400-84CE-4E86-8C92-7CB903F67E5F}">
      <dgm:prSet/>
      <dgm:spPr/>
      <dgm:t>
        <a:bodyPr/>
        <a:lstStyle/>
        <a:p>
          <a:endParaRPr lang="en-US" sz="1800" b="1"/>
        </a:p>
      </dgm:t>
    </dgm:pt>
    <dgm:pt modelId="{0985BEC1-4D45-47E8-9619-3638598DA110}" type="sibTrans" cxnId="{88857400-84CE-4E86-8C92-7CB903F67E5F}">
      <dgm:prSet/>
      <dgm:spPr/>
      <dgm:t>
        <a:bodyPr/>
        <a:lstStyle/>
        <a:p>
          <a:endParaRPr lang="en-US" sz="1800" b="1"/>
        </a:p>
      </dgm:t>
    </dgm:pt>
    <dgm:pt modelId="{E962DEAF-3C34-48D1-A2F5-50CFABABC015}" type="pres">
      <dgm:prSet presAssocID="{14D10860-DCB1-4EF7-9A3B-2667D631761E}" presName="linear" presStyleCnt="0">
        <dgm:presLayoutVars>
          <dgm:dir/>
          <dgm:animLvl val="lvl"/>
          <dgm:resizeHandles val="exact"/>
        </dgm:presLayoutVars>
      </dgm:prSet>
      <dgm:spPr/>
      <dgm:t>
        <a:bodyPr/>
        <a:lstStyle/>
        <a:p>
          <a:endParaRPr lang="en-US"/>
        </a:p>
      </dgm:t>
    </dgm:pt>
    <dgm:pt modelId="{8B219E80-7191-4976-8B13-55F4479599E5}" type="pres">
      <dgm:prSet presAssocID="{CBB506EC-146F-459F-97D5-7CC8E7D05319}" presName="parentLin" presStyleCnt="0"/>
      <dgm:spPr/>
      <dgm:t>
        <a:bodyPr/>
        <a:lstStyle/>
        <a:p>
          <a:endParaRPr lang="en-US"/>
        </a:p>
      </dgm:t>
    </dgm:pt>
    <dgm:pt modelId="{69A3FDF8-8E22-4785-BBEE-A13C9A346825}" type="pres">
      <dgm:prSet presAssocID="{CBB506EC-146F-459F-97D5-7CC8E7D05319}" presName="parentLeftMargin" presStyleLbl="node1" presStyleIdx="0" presStyleCnt="3"/>
      <dgm:spPr/>
      <dgm:t>
        <a:bodyPr/>
        <a:lstStyle/>
        <a:p>
          <a:endParaRPr lang="en-US"/>
        </a:p>
      </dgm:t>
    </dgm:pt>
    <dgm:pt modelId="{8676CE17-61C0-4189-B31D-F4A53542118A}" type="pres">
      <dgm:prSet presAssocID="{CBB506EC-146F-459F-97D5-7CC8E7D05319}" presName="parentText" presStyleLbl="node1" presStyleIdx="0" presStyleCnt="3" custScaleY="120825">
        <dgm:presLayoutVars>
          <dgm:chMax val="0"/>
          <dgm:bulletEnabled val="1"/>
        </dgm:presLayoutVars>
      </dgm:prSet>
      <dgm:spPr/>
      <dgm:t>
        <a:bodyPr/>
        <a:lstStyle/>
        <a:p>
          <a:endParaRPr lang="en-US"/>
        </a:p>
      </dgm:t>
    </dgm:pt>
    <dgm:pt modelId="{26DF7678-B435-4B22-94FF-CA95DD5DCB09}" type="pres">
      <dgm:prSet presAssocID="{CBB506EC-146F-459F-97D5-7CC8E7D05319}" presName="negativeSpace" presStyleCnt="0"/>
      <dgm:spPr/>
      <dgm:t>
        <a:bodyPr/>
        <a:lstStyle/>
        <a:p>
          <a:endParaRPr lang="en-US"/>
        </a:p>
      </dgm:t>
    </dgm:pt>
    <dgm:pt modelId="{E0E25FB4-5266-47B4-A089-9A097D66F847}" type="pres">
      <dgm:prSet presAssocID="{CBB506EC-146F-459F-97D5-7CC8E7D05319}" presName="childText" presStyleLbl="conFgAcc1" presStyleIdx="0" presStyleCnt="3">
        <dgm:presLayoutVars>
          <dgm:bulletEnabled val="1"/>
        </dgm:presLayoutVars>
      </dgm:prSet>
      <dgm:spPr/>
      <dgm:t>
        <a:bodyPr/>
        <a:lstStyle/>
        <a:p>
          <a:endParaRPr lang="en-US"/>
        </a:p>
      </dgm:t>
      <dgm:extLst>
        <a:ext uri="{E40237B7-FDA0-4F09-8148-C483321AD2D9}">
          <dgm14:cNvPr xmlns:dgm14="http://schemas.microsoft.com/office/drawing/2010/diagram" id="0" name="" descr="decoration"/>
        </a:ext>
      </dgm:extLst>
    </dgm:pt>
    <dgm:pt modelId="{ADE45F12-9778-47F7-932E-9898C214A31A}" type="pres">
      <dgm:prSet presAssocID="{1250E038-6321-49F1-B659-12886025CC34}" presName="spaceBetweenRectangles" presStyleCnt="0"/>
      <dgm:spPr/>
      <dgm:t>
        <a:bodyPr/>
        <a:lstStyle/>
        <a:p>
          <a:endParaRPr lang="en-US"/>
        </a:p>
      </dgm:t>
    </dgm:pt>
    <dgm:pt modelId="{1D00D0F6-2AD2-4161-97D8-AAFC1CD7B203}" type="pres">
      <dgm:prSet presAssocID="{27C044B0-EDF9-4770-AACE-99C84D8598EB}" presName="parentLin" presStyleCnt="0"/>
      <dgm:spPr/>
      <dgm:t>
        <a:bodyPr/>
        <a:lstStyle/>
        <a:p>
          <a:endParaRPr lang="en-US"/>
        </a:p>
      </dgm:t>
    </dgm:pt>
    <dgm:pt modelId="{DF93B624-5D41-4C37-A43B-9B99F3E36296}" type="pres">
      <dgm:prSet presAssocID="{27C044B0-EDF9-4770-AACE-99C84D8598EB}" presName="parentLeftMargin" presStyleLbl="node1" presStyleIdx="0" presStyleCnt="3"/>
      <dgm:spPr/>
      <dgm:t>
        <a:bodyPr/>
        <a:lstStyle/>
        <a:p>
          <a:endParaRPr lang="en-US"/>
        </a:p>
      </dgm:t>
    </dgm:pt>
    <dgm:pt modelId="{17F112F7-906E-46D4-8482-E4FB609236B7}" type="pres">
      <dgm:prSet presAssocID="{27C044B0-EDF9-4770-AACE-99C84D8598EB}" presName="parentText" presStyleLbl="node1" presStyleIdx="1" presStyleCnt="3" custScaleY="117048">
        <dgm:presLayoutVars>
          <dgm:chMax val="0"/>
          <dgm:bulletEnabled val="1"/>
        </dgm:presLayoutVars>
      </dgm:prSet>
      <dgm:spPr/>
      <dgm:t>
        <a:bodyPr/>
        <a:lstStyle/>
        <a:p>
          <a:endParaRPr lang="en-US"/>
        </a:p>
      </dgm:t>
    </dgm:pt>
    <dgm:pt modelId="{BCAD35FD-A76B-47A4-9B2D-F8F91B8AF554}" type="pres">
      <dgm:prSet presAssocID="{27C044B0-EDF9-4770-AACE-99C84D8598EB}" presName="negativeSpace" presStyleCnt="0"/>
      <dgm:spPr/>
      <dgm:t>
        <a:bodyPr/>
        <a:lstStyle/>
        <a:p>
          <a:endParaRPr lang="en-US"/>
        </a:p>
      </dgm:t>
    </dgm:pt>
    <dgm:pt modelId="{670EC7F6-8A12-4388-833E-19570493C57A}" type="pres">
      <dgm:prSet presAssocID="{27C044B0-EDF9-4770-AACE-99C84D8598EB}" presName="childText" presStyleLbl="conFgAcc1" presStyleIdx="1" presStyleCnt="3">
        <dgm:presLayoutVars>
          <dgm:bulletEnabled val="1"/>
        </dgm:presLayoutVars>
      </dgm:prSet>
      <dgm:spPr/>
      <dgm:t>
        <a:bodyPr/>
        <a:lstStyle/>
        <a:p>
          <a:endParaRPr lang="en-US"/>
        </a:p>
      </dgm:t>
      <dgm:extLst>
        <a:ext uri="{E40237B7-FDA0-4F09-8148-C483321AD2D9}">
          <dgm14:cNvPr xmlns:dgm14="http://schemas.microsoft.com/office/drawing/2010/diagram" id="0" name="" descr="decoration"/>
        </a:ext>
      </dgm:extLst>
    </dgm:pt>
    <dgm:pt modelId="{51DBA1F7-20B6-4C95-A120-EF7FF2C66DF4}" type="pres">
      <dgm:prSet presAssocID="{8E7401ED-B906-46D4-9DC4-380513B71066}" presName="spaceBetweenRectangles" presStyleCnt="0"/>
      <dgm:spPr/>
      <dgm:t>
        <a:bodyPr/>
        <a:lstStyle/>
        <a:p>
          <a:endParaRPr lang="en-US"/>
        </a:p>
      </dgm:t>
    </dgm:pt>
    <dgm:pt modelId="{E14C7033-357E-4172-A4AD-FF237720F68E}" type="pres">
      <dgm:prSet presAssocID="{81EEF93F-7A4A-4515-A312-1EAEBFEA57DF}" presName="parentLin" presStyleCnt="0"/>
      <dgm:spPr/>
      <dgm:t>
        <a:bodyPr/>
        <a:lstStyle/>
        <a:p>
          <a:endParaRPr lang="en-US"/>
        </a:p>
      </dgm:t>
    </dgm:pt>
    <dgm:pt modelId="{7996AF7F-4C21-4780-BD11-40C3B7E5378F}" type="pres">
      <dgm:prSet presAssocID="{81EEF93F-7A4A-4515-A312-1EAEBFEA57DF}" presName="parentLeftMargin" presStyleLbl="node1" presStyleIdx="1" presStyleCnt="3"/>
      <dgm:spPr/>
      <dgm:t>
        <a:bodyPr/>
        <a:lstStyle/>
        <a:p>
          <a:endParaRPr lang="en-US"/>
        </a:p>
      </dgm:t>
    </dgm:pt>
    <dgm:pt modelId="{E0F48154-224A-4993-B1F0-238F3D2ACE18}" type="pres">
      <dgm:prSet presAssocID="{81EEF93F-7A4A-4515-A312-1EAEBFEA57DF}" presName="parentText" presStyleLbl="node1" presStyleIdx="2" presStyleCnt="3" custScaleY="114436">
        <dgm:presLayoutVars>
          <dgm:chMax val="0"/>
          <dgm:bulletEnabled val="1"/>
        </dgm:presLayoutVars>
      </dgm:prSet>
      <dgm:spPr/>
      <dgm:t>
        <a:bodyPr/>
        <a:lstStyle/>
        <a:p>
          <a:endParaRPr lang="en-US"/>
        </a:p>
      </dgm:t>
    </dgm:pt>
    <dgm:pt modelId="{77B1ABB5-AAC3-46F5-A883-D0FC6D4A4CED}" type="pres">
      <dgm:prSet presAssocID="{81EEF93F-7A4A-4515-A312-1EAEBFEA57DF}" presName="negativeSpace" presStyleCnt="0"/>
      <dgm:spPr/>
      <dgm:t>
        <a:bodyPr/>
        <a:lstStyle/>
        <a:p>
          <a:endParaRPr lang="en-US"/>
        </a:p>
      </dgm:t>
    </dgm:pt>
    <dgm:pt modelId="{35EF385E-E642-4F15-A19E-D8109C42719F}" type="pres">
      <dgm:prSet presAssocID="{81EEF93F-7A4A-4515-A312-1EAEBFEA57DF}" presName="childText" presStyleLbl="conFgAcc1" presStyleIdx="2" presStyleCnt="3">
        <dgm:presLayoutVars>
          <dgm:bulletEnabled val="1"/>
        </dgm:presLayoutVars>
      </dgm:prSet>
      <dgm:spPr/>
      <dgm:t>
        <a:bodyPr/>
        <a:lstStyle/>
        <a:p>
          <a:endParaRPr lang="en-US"/>
        </a:p>
      </dgm:t>
    </dgm:pt>
  </dgm:ptLst>
  <dgm:cxnLst>
    <dgm:cxn modelId="{C168185F-4213-48A3-A9DB-432875DFCF3A}" srcId="{14D10860-DCB1-4EF7-9A3B-2667D631761E}" destId="{81EEF93F-7A4A-4515-A312-1EAEBFEA57DF}" srcOrd="2" destOrd="0" parTransId="{40278B9D-368D-4C38-A474-EBB8F807EDF8}" sibTransId="{50DE0BA8-91A5-4AA6-932C-5CC1157E1DC8}"/>
    <dgm:cxn modelId="{9AA17CAE-B28A-4A20-87B2-551E01EEBEF4}" type="presOf" srcId="{81EEF93F-7A4A-4515-A312-1EAEBFEA57DF}" destId="{7996AF7F-4C21-4780-BD11-40C3B7E5378F}" srcOrd="0" destOrd="0" presId="urn:microsoft.com/office/officeart/2005/8/layout/list1"/>
    <dgm:cxn modelId="{10199306-D967-4358-AF3F-4FFA5178851C}" type="presOf" srcId="{AE9E6E78-826C-483F-912B-2CB7CBB8F4E6}" destId="{35EF385E-E642-4F15-A19E-D8109C42719F}" srcOrd="0" destOrd="0" presId="urn:microsoft.com/office/officeart/2005/8/layout/list1"/>
    <dgm:cxn modelId="{CFB71309-75A2-4A72-A906-2D39A6AE2E24}" type="presOf" srcId="{81EEF93F-7A4A-4515-A312-1EAEBFEA57DF}" destId="{E0F48154-224A-4993-B1F0-238F3D2ACE18}" srcOrd="1" destOrd="0" presId="urn:microsoft.com/office/officeart/2005/8/layout/list1"/>
    <dgm:cxn modelId="{70C17C3B-614D-4528-9134-76EE2C67F6C3}" type="presOf" srcId="{CBB506EC-146F-459F-97D5-7CC8E7D05319}" destId="{69A3FDF8-8E22-4785-BBEE-A13C9A346825}" srcOrd="0" destOrd="0" presId="urn:microsoft.com/office/officeart/2005/8/layout/list1"/>
    <dgm:cxn modelId="{5DA5ADD5-FF81-41B8-B4C0-2DC1AD1881F1}" type="presOf" srcId="{CBB506EC-146F-459F-97D5-7CC8E7D05319}" destId="{8676CE17-61C0-4189-B31D-F4A53542118A}" srcOrd="1" destOrd="0" presId="urn:microsoft.com/office/officeart/2005/8/layout/list1"/>
    <dgm:cxn modelId="{EE515E83-4E0E-4BAC-ABF1-120F93E100E2}" type="presOf" srcId="{14D10860-DCB1-4EF7-9A3B-2667D631761E}" destId="{E962DEAF-3C34-48D1-A2F5-50CFABABC015}" srcOrd="0" destOrd="0" presId="urn:microsoft.com/office/officeart/2005/8/layout/list1"/>
    <dgm:cxn modelId="{08CF4253-EF45-42A6-B805-662C53452FF8}" srcId="{14D10860-DCB1-4EF7-9A3B-2667D631761E}" destId="{CBB506EC-146F-459F-97D5-7CC8E7D05319}" srcOrd="0" destOrd="0" parTransId="{47F9034F-1ECD-40D8-96BC-BEDD5CD3ED03}" sibTransId="{1250E038-6321-49F1-B659-12886025CC34}"/>
    <dgm:cxn modelId="{15A1828A-E73E-4E1B-86FD-3D8440E98939}" type="presOf" srcId="{27C044B0-EDF9-4770-AACE-99C84D8598EB}" destId="{17F112F7-906E-46D4-8482-E4FB609236B7}" srcOrd="1" destOrd="0" presId="urn:microsoft.com/office/officeart/2005/8/layout/list1"/>
    <dgm:cxn modelId="{85C805EB-FAA9-4E27-99C2-268B307A3A61}" srcId="{14D10860-DCB1-4EF7-9A3B-2667D631761E}" destId="{27C044B0-EDF9-4770-AACE-99C84D8598EB}" srcOrd="1" destOrd="0" parTransId="{557F4D6C-491A-43B9-8F2E-46481A56D5F6}" sibTransId="{8E7401ED-B906-46D4-9DC4-380513B71066}"/>
    <dgm:cxn modelId="{EA6C909A-6099-4CA4-BDFA-3E52E1CE3CF0}" type="presOf" srcId="{27C044B0-EDF9-4770-AACE-99C84D8598EB}" destId="{DF93B624-5D41-4C37-A43B-9B99F3E36296}" srcOrd="0" destOrd="0" presId="urn:microsoft.com/office/officeart/2005/8/layout/list1"/>
    <dgm:cxn modelId="{88857400-84CE-4E86-8C92-7CB903F67E5F}" srcId="{81EEF93F-7A4A-4515-A312-1EAEBFEA57DF}" destId="{AE9E6E78-826C-483F-912B-2CB7CBB8F4E6}" srcOrd="0" destOrd="0" parTransId="{A119C5F9-6D90-4A96-9B90-481A70653073}" sibTransId="{0985BEC1-4D45-47E8-9619-3638598DA110}"/>
    <dgm:cxn modelId="{715B61C4-4F9A-4408-8D95-2CCE929816D2}" type="presParOf" srcId="{E962DEAF-3C34-48D1-A2F5-50CFABABC015}" destId="{8B219E80-7191-4976-8B13-55F4479599E5}" srcOrd="0" destOrd="0" presId="urn:microsoft.com/office/officeart/2005/8/layout/list1"/>
    <dgm:cxn modelId="{60B625ED-1500-46FD-9AE0-4E4CA05E1671}" type="presParOf" srcId="{8B219E80-7191-4976-8B13-55F4479599E5}" destId="{69A3FDF8-8E22-4785-BBEE-A13C9A346825}" srcOrd="0" destOrd="0" presId="urn:microsoft.com/office/officeart/2005/8/layout/list1"/>
    <dgm:cxn modelId="{1895830D-860D-44CF-A23B-D273A55B8EA8}" type="presParOf" srcId="{8B219E80-7191-4976-8B13-55F4479599E5}" destId="{8676CE17-61C0-4189-B31D-F4A53542118A}" srcOrd="1" destOrd="0" presId="urn:microsoft.com/office/officeart/2005/8/layout/list1"/>
    <dgm:cxn modelId="{F327AC62-AE0C-4EE3-BC70-21B0BC91AAE1}" type="presParOf" srcId="{E962DEAF-3C34-48D1-A2F5-50CFABABC015}" destId="{26DF7678-B435-4B22-94FF-CA95DD5DCB09}" srcOrd="1" destOrd="0" presId="urn:microsoft.com/office/officeart/2005/8/layout/list1"/>
    <dgm:cxn modelId="{9C783CAE-D442-4148-8FF8-55309AB1F897}" type="presParOf" srcId="{E962DEAF-3C34-48D1-A2F5-50CFABABC015}" destId="{E0E25FB4-5266-47B4-A089-9A097D66F847}" srcOrd="2" destOrd="0" presId="urn:microsoft.com/office/officeart/2005/8/layout/list1"/>
    <dgm:cxn modelId="{0FD2D4A8-F207-4DC9-A8D5-83227BC4C86D}" type="presParOf" srcId="{E962DEAF-3C34-48D1-A2F5-50CFABABC015}" destId="{ADE45F12-9778-47F7-932E-9898C214A31A}" srcOrd="3" destOrd="0" presId="urn:microsoft.com/office/officeart/2005/8/layout/list1"/>
    <dgm:cxn modelId="{F4246B58-9704-45D3-BCE7-DD51FF7A223C}" type="presParOf" srcId="{E962DEAF-3C34-48D1-A2F5-50CFABABC015}" destId="{1D00D0F6-2AD2-4161-97D8-AAFC1CD7B203}" srcOrd="4" destOrd="0" presId="urn:microsoft.com/office/officeart/2005/8/layout/list1"/>
    <dgm:cxn modelId="{F614544D-E743-4432-97B7-180E6D167F5A}" type="presParOf" srcId="{1D00D0F6-2AD2-4161-97D8-AAFC1CD7B203}" destId="{DF93B624-5D41-4C37-A43B-9B99F3E36296}" srcOrd="0" destOrd="0" presId="urn:microsoft.com/office/officeart/2005/8/layout/list1"/>
    <dgm:cxn modelId="{65B6BCF1-42F8-48D8-A85B-01BC50AAA77C}" type="presParOf" srcId="{1D00D0F6-2AD2-4161-97D8-AAFC1CD7B203}" destId="{17F112F7-906E-46D4-8482-E4FB609236B7}" srcOrd="1" destOrd="0" presId="urn:microsoft.com/office/officeart/2005/8/layout/list1"/>
    <dgm:cxn modelId="{22C122F2-15B3-4548-82E1-57EA694B801C}" type="presParOf" srcId="{E962DEAF-3C34-48D1-A2F5-50CFABABC015}" destId="{BCAD35FD-A76B-47A4-9B2D-F8F91B8AF554}" srcOrd="5" destOrd="0" presId="urn:microsoft.com/office/officeart/2005/8/layout/list1"/>
    <dgm:cxn modelId="{542DADDE-0E2D-46ED-A21D-14DF46EA3868}" type="presParOf" srcId="{E962DEAF-3C34-48D1-A2F5-50CFABABC015}" destId="{670EC7F6-8A12-4388-833E-19570493C57A}" srcOrd="6" destOrd="0" presId="urn:microsoft.com/office/officeart/2005/8/layout/list1"/>
    <dgm:cxn modelId="{426BA493-5FE3-4BEE-A735-A343A4F480F1}" type="presParOf" srcId="{E962DEAF-3C34-48D1-A2F5-50CFABABC015}" destId="{51DBA1F7-20B6-4C95-A120-EF7FF2C66DF4}" srcOrd="7" destOrd="0" presId="urn:microsoft.com/office/officeart/2005/8/layout/list1"/>
    <dgm:cxn modelId="{A71084CE-B9DA-4046-A928-D4DA213907E0}" type="presParOf" srcId="{E962DEAF-3C34-48D1-A2F5-50CFABABC015}" destId="{E14C7033-357E-4172-A4AD-FF237720F68E}" srcOrd="8" destOrd="0" presId="urn:microsoft.com/office/officeart/2005/8/layout/list1"/>
    <dgm:cxn modelId="{17C416D2-7EB2-489E-A1A0-BB17117DE9B8}" type="presParOf" srcId="{E14C7033-357E-4172-A4AD-FF237720F68E}" destId="{7996AF7F-4C21-4780-BD11-40C3B7E5378F}" srcOrd="0" destOrd="0" presId="urn:microsoft.com/office/officeart/2005/8/layout/list1"/>
    <dgm:cxn modelId="{9F336C93-8AAD-463E-910D-A1C908B3D7A7}" type="presParOf" srcId="{E14C7033-357E-4172-A4AD-FF237720F68E}" destId="{E0F48154-224A-4993-B1F0-238F3D2ACE18}" srcOrd="1" destOrd="0" presId="urn:microsoft.com/office/officeart/2005/8/layout/list1"/>
    <dgm:cxn modelId="{E6422239-5300-49AC-8366-BC5DB5455722}" type="presParOf" srcId="{E962DEAF-3C34-48D1-A2F5-50CFABABC015}" destId="{77B1ABB5-AAC3-46F5-A883-D0FC6D4A4CED}" srcOrd="9" destOrd="0" presId="urn:microsoft.com/office/officeart/2005/8/layout/list1"/>
    <dgm:cxn modelId="{CD33421C-712E-47A6-A42D-64394414A281}" type="presParOf" srcId="{E962DEAF-3C34-48D1-A2F5-50CFABABC015}" destId="{35EF385E-E642-4F15-A19E-D8109C42719F}"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7004908-274A-4BDE-8F05-FB631A473C41}" type="doc">
      <dgm:prSet loTypeId="urn:microsoft.com/office/officeart/2005/8/layout/vList2" loCatId="list" qsTypeId="urn:microsoft.com/office/officeart/2005/8/quickstyle/simple1" qsCatId="simple" csTypeId="urn:microsoft.com/office/officeart/2005/8/colors/accent1_3" csCatId="accent1" phldr="1"/>
      <dgm:spPr/>
      <dgm:t>
        <a:bodyPr/>
        <a:lstStyle/>
        <a:p>
          <a:endParaRPr lang="en-US"/>
        </a:p>
      </dgm:t>
    </dgm:pt>
    <dgm:pt modelId="{44238F4A-6610-45AF-864A-97AF04852B09}">
      <dgm:prSet/>
      <dgm:spPr>
        <a:ln w="9525"/>
      </dgm:spPr>
      <dgm:t>
        <a:bodyPr/>
        <a:lstStyle/>
        <a:p>
          <a:pPr rtl="0"/>
          <a:r>
            <a:rPr lang="en-US" b="1" dirty="0" smtClean="0"/>
            <a:t>Keep media away from on-campus students.</a:t>
          </a:r>
          <a:endParaRPr lang="en-US" b="1" dirty="0"/>
        </a:p>
      </dgm:t>
    </dgm:pt>
    <dgm:pt modelId="{F9F3C59A-9863-42D0-920B-3262D649023D}" type="parTrans" cxnId="{99A89EE7-70DC-4525-9FDB-98A442A7E76E}">
      <dgm:prSet/>
      <dgm:spPr/>
      <dgm:t>
        <a:bodyPr/>
        <a:lstStyle/>
        <a:p>
          <a:endParaRPr lang="en-US"/>
        </a:p>
      </dgm:t>
    </dgm:pt>
    <dgm:pt modelId="{EB1A7AC1-B875-454E-8245-E24DA1EEB331}" type="sibTrans" cxnId="{99A89EE7-70DC-4525-9FDB-98A442A7E76E}">
      <dgm:prSet/>
      <dgm:spPr/>
      <dgm:t>
        <a:bodyPr/>
        <a:lstStyle/>
        <a:p>
          <a:endParaRPr lang="en-US"/>
        </a:p>
      </dgm:t>
    </dgm:pt>
    <dgm:pt modelId="{49A6AABD-E160-49E6-8E1B-699135BE7B1D}">
      <dgm:prSet/>
      <dgm:spPr>
        <a:ln w="9525"/>
      </dgm:spPr>
      <dgm:t>
        <a:bodyPr/>
        <a:lstStyle/>
        <a:p>
          <a:pPr rtl="0"/>
          <a:r>
            <a:rPr lang="en-US" b="1" dirty="0" smtClean="0"/>
            <a:t>Manage the media’s access to your campus.</a:t>
          </a:r>
          <a:endParaRPr lang="en-US" b="1" dirty="0"/>
        </a:p>
      </dgm:t>
    </dgm:pt>
    <dgm:pt modelId="{2681BB11-56D3-421B-BC8E-77DFA0307C9E}" type="parTrans" cxnId="{1648C5F5-8B43-4F56-9B60-3BB1C7C6D6C2}">
      <dgm:prSet/>
      <dgm:spPr/>
      <dgm:t>
        <a:bodyPr/>
        <a:lstStyle/>
        <a:p>
          <a:endParaRPr lang="en-US"/>
        </a:p>
      </dgm:t>
    </dgm:pt>
    <dgm:pt modelId="{5C024E7D-1FED-4491-AEA6-29FF376CA768}" type="sibTrans" cxnId="{1648C5F5-8B43-4F56-9B60-3BB1C7C6D6C2}">
      <dgm:prSet/>
      <dgm:spPr/>
      <dgm:t>
        <a:bodyPr/>
        <a:lstStyle/>
        <a:p>
          <a:endParaRPr lang="en-US"/>
        </a:p>
      </dgm:t>
    </dgm:pt>
    <dgm:pt modelId="{4D601C00-BC74-4742-8D02-00AA4E2494D0}">
      <dgm:prSet/>
      <dgm:spPr>
        <a:ln w="9525"/>
      </dgm:spPr>
      <dgm:t>
        <a:bodyPr/>
        <a:lstStyle/>
        <a:p>
          <a:pPr rtl="0"/>
          <a:r>
            <a:rPr lang="en-US" b="1" dirty="0" smtClean="0"/>
            <a:t>Use the single point of contact that was created for your school site or district to exchange information and address media relations issues.</a:t>
          </a:r>
          <a:endParaRPr lang="en-US" b="1" dirty="0"/>
        </a:p>
      </dgm:t>
    </dgm:pt>
    <dgm:pt modelId="{E1BC6800-96D8-4E3C-8CDF-2D8C522E634E}" type="parTrans" cxnId="{B45AD335-967D-42B8-BF19-FA0EC4969EFD}">
      <dgm:prSet/>
      <dgm:spPr/>
      <dgm:t>
        <a:bodyPr/>
        <a:lstStyle/>
        <a:p>
          <a:endParaRPr lang="en-US"/>
        </a:p>
      </dgm:t>
    </dgm:pt>
    <dgm:pt modelId="{F851D2E3-52D8-45AF-B170-BF0E6D9B1FBF}" type="sibTrans" cxnId="{B45AD335-967D-42B8-BF19-FA0EC4969EFD}">
      <dgm:prSet/>
      <dgm:spPr/>
      <dgm:t>
        <a:bodyPr/>
        <a:lstStyle/>
        <a:p>
          <a:endParaRPr lang="en-US"/>
        </a:p>
      </dgm:t>
    </dgm:pt>
    <dgm:pt modelId="{C6890F56-0706-4BB9-B1F8-E91E1BDFE97A}">
      <dgm:prSet/>
      <dgm:spPr>
        <a:ln w="9525"/>
      </dgm:spPr>
      <dgm:t>
        <a:bodyPr/>
        <a:lstStyle/>
        <a:p>
          <a:pPr rtl="0"/>
          <a:r>
            <a:rPr lang="en-US" b="1" dirty="0" smtClean="0"/>
            <a:t>Ensure that you adhere to all privacy laws.</a:t>
          </a:r>
          <a:endParaRPr lang="en-US" b="1" dirty="0"/>
        </a:p>
      </dgm:t>
    </dgm:pt>
    <dgm:pt modelId="{1F7F633C-C63A-47FB-ABBB-579AA733D531}" type="parTrans" cxnId="{D453755F-AB16-42DD-8574-D58E1332E608}">
      <dgm:prSet/>
      <dgm:spPr/>
      <dgm:t>
        <a:bodyPr/>
        <a:lstStyle/>
        <a:p>
          <a:endParaRPr lang="en-US"/>
        </a:p>
      </dgm:t>
    </dgm:pt>
    <dgm:pt modelId="{2953F6E2-1832-48FA-B399-89C1BE56B199}" type="sibTrans" cxnId="{D453755F-AB16-42DD-8574-D58E1332E608}">
      <dgm:prSet/>
      <dgm:spPr/>
      <dgm:t>
        <a:bodyPr/>
        <a:lstStyle/>
        <a:p>
          <a:endParaRPr lang="en-US"/>
        </a:p>
      </dgm:t>
    </dgm:pt>
    <dgm:pt modelId="{E131279D-4347-4389-A09A-A450E2227B3F}" type="pres">
      <dgm:prSet presAssocID="{B7004908-274A-4BDE-8F05-FB631A473C41}" presName="linear" presStyleCnt="0">
        <dgm:presLayoutVars>
          <dgm:animLvl val="lvl"/>
          <dgm:resizeHandles val="exact"/>
        </dgm:presLayoutVars>
      </dgm:prSet>
      <dgm:spPr/>
      <dgm:t>
        <a:bodyPr/>
        <a:lstStyle/>
        <a:p>
          <a:endParaRPr lang="en-US"/>
        </a:p>
      </dgm:t>
    </dgm:pt>
    <dgm:pt modelId="{CF3507C8-D3A1-4B96-83C9-0E0D91EEDEFB}" type="pres">
      <dgm:prSet presAssocID="{44238F4A-6610-45AF-864A-97AF04852B09}" presName="parentText" presStyleLbl="node1" presStyleIdx="0" presStyleCnt="4">
        <dgm:presLayoutVars>
          <dgm:chMax val="0"/>
          <dgm:bulletEnabled val="1"/>
        </dgm:presLayoutVars>
      </dgm:prSet>
      <dgm:spPr/>
      <dgm:t>
        <a:bodyPr/>
        <a:lstStyle/>
        <a:p>
          <a:endParaRPr lang="en-US"/>
        </a:p>
      </dgm:t>
    </dgm:pt>
    <dgm:pt modelId="{25535F89-2180-4C82-A135-8E17CA713659}" type="pres">
      <dgm:prSet presAssocID="{EB1A7AC1-B875-454E-8245-E24DA1EEB331}" presName="spacer" presStyleCnt="0"/>
      <dgm:spPr/>
    </dgm:pt>
    <dgm:pt modelId="{FF584DBA-147F-4EAE-AF68-5745A0ABBD92}" type="pres">
      <dgm:prSet presAssocID="{49A6AABD-E160-49E6-8E1B-699135BE7B1D}" presName="parentText" presStyleLbl="node1" presStyleIdx="1" presStyleCnt="4">
        <dgm:presLayoutVars>
          <dgm:chMax val="0"/>
          <dgm:bulletEnabled val="1"/>
        </dgm:presLayoutVars>
      </dgm:prSet>
      <dgm:spPr/>
      <dgm:t>
        <a:bodyPr/>
        <a:lstStyle/>
        <a:p>
          <a:endParaRPr lang="en-US"/>
        </a:p>
      </dgm:t>
    </dgm:pt>
    <dgm:pt modelId="{65C30EA0-5441-4D10-A450-313CC5080FFD}" type="pres">
      <dgm:prSet presAssocID="{5C024E7D-1FED-4491-AEA6-29FF376CA768}" presName="spacer" presStyleCnt="0"/>
      <dgm:spPr/>
    </dgm:pt>
    <dgm:pt modelId="{532F9086-306C-4A8C-92E6-3DEFF5A17872}" type="pres">
      <dgm:prSet presAssocID="{4D601C00-BC74-4742-8D02-00AA4E2494D0}" presName="parentText" presStyleLbl="node1" presStyleIdx="2" presStyleCnt="4">
        <dgm:presLayoutVars>
          <dgm:chMax val="0"/>
          <dgm:bulletEnabled val="1"/>
        </dgm:presLayoutVars>
      </dgm:prSet>
      <dgm:spPr/>
      <dgm:t>
        <a:bodyPr/>
        <a:lstStyle/>
        <a:p>
          <a:endParaRPr lang="en-US"/>
        </a:p>
      </dgm:t>
    </dgm:pt>
    <dgm:pt modelId="{3710BA65-C372-408C-A794-2CC0B0BC0F9B}" type="pres">
      <dgm:prSet presAssocID="{F851D2E3-52D8-45AF-B170-BF0E6D9B1FBF}" presName="spacer" presStyleCnt="0"/>
      <dgm:spPr/>
    </dgm:pt>
    <dgm:pt modelId="{345FF5E1-AF75-4384-B8D6-7068D297DCBE}" type="pres">
      <dgm:prSet presAssocID="{C6890F56-0706-4BB9-B1F8-E91E1BDFE97A}" presName="parentText" presStyleLbl="node1" presStyleIdx="3" presStyleCnt="4">
        <dgm:presLayoutVars>
          <dgm:chMax val="0"/>
          <dgm:bulletEnabled val="1"/>
        </dgm:presLayoutVars>
      </dgm:prSet>
      <dgm:spPr/>
      <dgm:t>
        <a:bodyPr/>
        <a:lstStyle/>
        <a:p>
          <a:endParaRPr lang="en-US"/>
        </a:p>
      </dgm:t>
    </dgm:pt>
  </dgm:ptLst>
  <dgm:cxnLst>
    <dgm:cxn modelId="{99A89EE7-70DC-4525-9FDB-98A442A7E76E}" srcId="{B7004908-274A-4BDE-8F05-FB631A473C41}" destId="{44238F4A-6610-45AF-864A-97AF04852B09}" srcOrd="0" destOrd="0" parTransId="{F9F3C59A-9863-42D0-920B-3262D649023D}" sibTransId="{EB1A7AC1-B875-454E-8245-E24DA1EEB331}"/>
    <dgm:cxn modelId="{47BDFAD3-0E13-40E8-8428-ACB8137DFB12}" type="presOf" srcId="{49A6AABD-E160-49E6-8E1B-699135BE7B1D}" destId="{FF584DBA-147F-4EAE-AF68-5745A0ABBD92}" srcOrd="0" destOrd="0" presId="urn:microsoft.com/office/officeart/2005/8/layout/vList2"/>
    <dgm:cxn modelId="{B45AD335-967D-42B8-BF19-FA0EC4969EFD}" srcId="{B7004908-274A-4BDE-8F05-FB631A473C41}" destId="{4D601C00-BC74-4742-8D02-00AA4E2494D0}" srcOrd="2" destOrd="0" parTransId="{E1BC6800-96D8-4E3C-8CDF-2D8C522E634E}" sibTransId="{F851D2E3-52D8-45AF-B170-BF0E6D9B1FBF}"/>
    <dgm:cxn modelId="{4A966167-B8FB-4B30-A76E-128AF12742D1}" type="presOf" srcId="{4D601C00-BC74-4742-8D02-00AA4E2494D0}" destId="{532F9086-306C-4A8C-92E6-3DEFF5A17872}" srcOrd="0" destOrd="0" presId="urn:microsoft.com/office/officeart/2005/8/layout/vList2"/>
    <dgm:cxn modelId="{A505EA8A-E7BD-4D7F-8825-FD04532D90C0}" type="presOf" srcId="{44238F4A-6610-45AF-864A-97AF04852B09}" destId="{CF3507C8-D3A1-4B96-83C9-0E0D91EEDEFB}" srcOrd="0" destOrd="0" presId="urn:microsoft.com/office/officeart/2005/8/layout/vList2"/>
    <dgm:cxn modelId="{A99707E9-9A66-462F-910B-E1F7992C7AFD}" type="presOf" srcId="{B7004908-274A-4BDE-8F05-FB631A473C41}" destId="{E131279D-4347-4389-A09A-A450E2227B3F}" srcOrd="0" destOrd="0" presId="urn:microsoft.com/office/officeart/2005/8/layout/vList2"/>
    <dgm:cxn modelId="{1648C5F5-8B43-4F56-9B60-3BB1C7C6D6C2}" srcId="{B7004908-274A-4BDE-8F05-FB631A473C41}" destId="{49A6AABD-E160-49E6-8E1B-699135BE7B1D}" srcOrd="1" destOrd="0" parTransId="{2681BB11-56D3-421B-BC8E-77DFA0307C9E}" sibTransId="{5C024E7D-1FED-4491-AEA6-29FF376CA768}"/>
    <dgm:cxn modelId="{ADC4CCDD-B901-473A-8DAB-588F20361351}" type="presOf" srcId="{C6890F56-0706-4BB9-B1F8-E91E1BDFE97A}" destId="{345FF5E1-AF75-4384-B8D6-7068D297DCBE}" srcOrd="0" destOrd="0" presId="urn:microsoft.com/office/officeart/2005/8/layout/vList2"/>
    <dgm:cxn modelId="{D453755F-AB16-42DD-8574-D58E1332E608}" srcId="{B7004908-274A-4BDE-8F05-FB631A473C41}" destId="{C6890F56-0706-4BB9-B1F8-E91E1BDFE97A}" srcOrd="3" destOrd="0" parTransId="{1F7F633C-C63A-47FB-ABBB-579AA733D531}" sibTransId="{2953F6E2-1832-48FA-B399-89C1BE56B199}"/>
    <dgm:cxn modelId="{DDBAC7BA-2822-4D59-BA29-DAA099908F42}" type="presParOf" srcId="{E131279D-4347-4389-A09A-A450E2227B3F}" destId="{CF3507C8-D3A1-4B96-83C9-0E0D91EEDEFB}" srcOrd="0" destOrd="0" presId="urn:microsoft.com/office/officeart/2005/8/layout/vList2"/>
    <dgm:cxn modelId="{0C0F57D9-F4AD-4F23-9017-4238865D088D}" type="presParOf" srcId="{E131279D-4347-4389-A09A-A450E2227B3F}" destId="{25535F89-2180-4C82-A135-8E17CA713659}" srcOrd="1" destOrd="0" presId="urn:microsoft.com/office/officeart/2005/8/layout/vList2"/>
    <dgm:cxn modelId="{8D7E5B82-39FC-463A-8AFF-49F794942B4F}" type="presParOf" srcId="{E131279D-4347-4389-A09A-A450E2227B3F}" destId="{FF584DBA-147F-4EAE-AF68-5745A0ABBD92}" srcOrd="2" destOrd="0" presId="urn:microsoft.com/office/officeart/2005/8/layout/vList2"/>
    <dgm:cxn modelId="{39467695-89E2-4EB8-BD77-48C7040D22BA}" type="presParOf" srcId="{E131279D-4347-4389-A09A-A450E2227B3F}" destId="{65C30EA0-5441-4D10-A450-313CC5080FFD}" srcOrd="3" destOrd="0" presId="urn:microsoft.com/office/officeart/2005/8/layout/vList2"/>
    <dgm:cxn modelId="{317420ED-3DDA-49E6-8C61-02A6D89E0977}" type="presParOf" srcId="{E131279D-4347-4389-A09A-A450E2227B3F}" destId="{532F9086-306C-4A8C-92E6-3DEFF5A17872}" srcOrd="4" destOrd="0" presId="urn:microsoft.com/office/officeart/2005/8/layout/vList2"/>
    <dgm:cxn modelId="{46A4F472-EC2E-4CC2-8FA8-ADF093497670}" type="presParOf" srcId="{E131279D-4347-4389-A09A-A450E2227B3F}" destId="{3710BA65-C372-408C-A794-2CC0B0BC0F9B}" srcOrd="5" destOrd="0" presId="urn:microsoft.com/office/officeart/2005/8/layout/vList2"/>
    <dgm:cxn modelId="{8E53D709-6D60-4A6B-9571-02D893FCE4A9}" type="presParOf" srcId="{E131279D-4347-4389-A09A-A450E2227B3F}" destId="{345FF5E1-AF75-4384-B8D6-7068D297DCBE}"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34E84DD-6B48-4EC3-8038-DB1F4D365044}" type="doc">
      <dgm:prSet loTypeId="urn:microsoft.com/office/officeart/2005/8/layout/target3" loCatId="relationship" qsTypeId="urn:microsoft.com/office/officeart/2005/8/quickstyle/simple4" qsCatId="simple" csTypeId="urn:microsoft.com/office/officeart/2005/8/colors/colorful3" csCatId="colorful" phldr="1"/>
      <dgm:spPr/>
      <dgm:t>
        <a:bodyPr/>
        <a:lstStyle/>
        <a:p>
          <a:endParaRPr lang="en-US"/>
        </a:p>
      </dgm:t>
    </dgm:pt>
    <dgm:pt modelId="{93E9B2D1-6B5D-4DE7-A0AE-2F13BDAFFA15}">
      <dgm:prSet custT="1"/>
      <dgm:spPr/>
      <dgm:t>
        <a:bodyPr/>
        <a:lstStyle/>
        <a:p>
          <a:pPr rtl="0"/>
          <a:r>
            <a:rPr lang="en-US" altLang="en-US" sz="2000" b="1" dirty="0" smtClean="0">
              <a:effectLst/>
            </a:rPr>
            <a:t>A planned response to bereavement and loss should be part of a high-quality school EOP.</a:t>
          </a:r>
          <a:endParaRPr lang="en-US" sz="2000" b="1" dirty="0">
            <a:effectLst/>
          </a:endParaRPr>
        </a:p>
      </dgm:t>
      <dgm:extLst>
        <a:ext uri="{E40237B7-FDA0-4F09-8148-C483321AD2D9}">
          <dgm14:cNvPr xmlns:dgm14="http://schemas.microsoft.com/office/drawing/2010/diagram" id="0" name="" descr="A planned response to bereavement and loss should be part of a high-quality school EOP.&#10;Schools should become familiar with the cognitive, emotional, behavioral, and physical manifestations of loss, as well as with the factors that impact bereavement.&#10;"/>
        </a:ext>
      </dgm:extLst>
    </dgm:pt>
    <dgm:pt modelId="{CA57FD29-37CC-4073-B20D-ADA3F4366195}" type="parTrans" cxnId="{AD43A620-501E-48F5-9601-E7C3D3C58410}">
      <dgm:prSet/>
      <dgm:spPr/>
      <dgm:t>
        <a:bodyPr/>
        <a:lstStyle/>
        <a:p>
          <a:endParaRPr lang="en-US" sz="1800" b="0">
            <a:effectLst>
              <a:outerShdw blurRad="38100" dist="38100" dir="2700000" algn="tl">
                <a:srgbClr val="000000">
                  <a:alpha val="43137"/>
                </a:srgbClr>
              </a:outerShdw>
            </a:effectLst>
          </a:endParaRPr>
        </a:p>
      </dgm:t>
    </dgm:pt>
    <dgm:pt modelId="{3CDA4E7E-0202-4D8A-AFC9-7D88D685616C}" type="sibTrans" cxnId="{AD43A620-501E-48F5-9601-E7C3D3C58410}">
      <dgm:prSet/>
      <dgm:spPr/>
      <dgm:t>
        <a:bodyPr/>
        <a:lstStyle/>
        <a:p>
          <a:endParaRPr lang="en-US" sz="1800" b="0">
            <a:effectLst>
              <a:outerShdw blurRad="38100" dist="38100" dir="2700000" algn="tl">
                <a:srgbClr val="000000">
                  <a:alpha val="43137"/>
                </a:srgbClr>
              </a:outerShdw>
            </a:effectLst>
          </a:endParaRPr>
        </a:p>
      </dgm:t>
    </dgm:pt>
    <dgm:pt modelId="{C62208DA-E290-480D-9C35-F41AD8508CCF}">
      <dgm:prSet custT="1"/>
      <dgm:spPr/>
      <dgm:t>
        <a:bodyPr/>
        <a:lstStyle/>
        <a:p>
          <a:pPr rtl="0"/>
          <a:r>
            <a:rPr lang="en-US" altLang="en-US" sz="2000" b="1" dirty="0" smtClean="0">
              <a:effectLst/>
            </a:rPr>
            <a:t>Schools should become familiar with the cognitive, emotional, behavioral, and physical manifestations of loss, as well as with the factors that impact bereavement.</a:t>
          </a:r>
          <a:endParaRPr lang="en-US" sz="2000" b="1" dirty="0">
            <a:effectLst/>
          </a:endParaRPr>
        </a:p>
      </dgm:t>
      <dgm:extLst>
        <a:ext uri="{E40237B7-FDA0-4F09-8148-C483321AD2D9}">
          <dgm14:cNvPr xmlns:dgm14="http://schemas.microsoft.com/office/drawing/2010/diagram" id="0" name="" descr="A planned response to bereavement and loss should be part of a high-quality school EOP.&#10;Schools should become familiar with the cognitive, emotional, behavioral, and physical manifestations of loss, as well as with the factors that impact bereavement.&#10;"/>
        </a:ext>
      </dgm:extLst>
    </dgm:pt>
    <dgm:pt modelId="{74E8D928-FF08-42C4-A1C8-7349867DCB82}" type="sibTrans" cxnId="{067A851D-0DFD-4AD4-B3E6-86B602D0AD18}">
      <dgm:prSet/>
      <dgm:spPr/>
      <dgm:t>
        <a:bodyPr/>
        <a:lstStyle/>
        <a:p>
          <a:endParaRPr lang="en-US" sz="1800" b="0">
            <a:effectLst>
              <a:outerShdw blurRad="38100" dist="38100" dir="2700000" algn="tl">
                <a:srgbClr val="000000">
                  <a:alpha val="43137"/>
                </a:srgbClr>
              </a:outerShdw>
            </a:effectLst>
          </a:endParaRPr>
        </a:p>
      </dgm:t>
    </dgm:pt>
    <dgm:pt modelId="{5D119CE8-6BF8-4160-860C-74BA86153DE4}" type="parTrans" cxnId="{067A851D-0DFD-4AD4-B3E6-86B602D0AD18}">
      <dgm:prSet/>
      <dgm:spPr/>
      <dgm:t>
        <a:bodyPr/>
        <a:lstStyle/>
        <a:p>
          <a:endParaRPr lang="en-US" sz="1800" b="0">
            <a:effectLst>
              <a:outerShdw blurRad="38100" dist="38100" dir="2700000" algn="tl">
                <a:srgbClr val="000000">
                  <a:alpha val="43137"/>
                </a:srgbClr>
              </a:outerShdw>
            </a:effectLst>
          </a:endParaRPr>
        </a:p>
      </dgm:t>
    </dgm:pt>
    <dgm:pt modelId="{4FCBEF11-3795-4A94-8FD6-DDAC0CEDAB66}" type="pres">
      <dgm:prSet presAssocID="{434E84DD-6B48-4EC3-8038-DB1F4D365044}" presName="Name0" presStyleCnt="0">
        <dgm:presLayoutVars>
          <dgm:chMax val="7"/>
          <dgm:dir/>
          <dgm:animLvl val="lvl"/>
          <dgm:resizeHandles val="exact"/>
        </dgm:presLayoutVars>
      </dgm:prSet>
      <dgm:spPr/>
      <dgm:t>
        <a:bodyPr/>
        <a:lstStyle/>
        <a:p>
          <a:endParaRPr lang="en-US"/>
        </a:p>
      </dgm:t>
    </dgm:pt>
    <dgm:pt modelId="{7398C90B-5CC6-4B26-A6FC-D1D3612DF49C}" type="pres">
      <dgm:prSet presAssocID="{93E9B2D1-6B5D-4DE7-A0AE-2F13BDAFFA15}" presName="circle1" presStyleLbl="node1" presStyleIdx="0" presStyleCnt="2"/>
      <dgm:spPr/>
      <dgm:t>
        <a:bodyPr/>
        <a:lstStyle/>
        <a:p>
          <a:endParaRPr lang="en-US"/>
        </a:p>
      </dgm:t>
    </dgm:pt>
    <dgm:pt modelId="{C48E43FD-B7E0-4CBC-BD3A-1E5A9F1F052F}" type="pres">
      <dgm:prSet presAssocID="{93E9B2D1-6B5D-4DE7-A0AE-2F13BDAFFA15}" presName="space" presStyleCnt="0"/>
      <dgm:spPr/>
      <dgm:t>
        <a:bodyPr/>
        <a:lstStyle/>
        <a:p>
          <a:endParaRPr lang="en-US"/>
        </a:p>
      </dgm:t>
    </dgm:pt>
    <dgm:pt modelId="{E35FFD38-F867-4379-93CD-D0A92D30EFEB}" type="pres">
      <dgm:prSet presAssocID="{93E9B2D1-6B5D-4DE7-A0AE-2F13BDAFFA15}" presName="rect1" presStyleLbl="alignAcc1" presStyleIdx="0" presStyleCnt="2" custLinFactNeighborX="7165" custLinFactNeighborY="-19014"/>
      <dgm:spPr/>
      <dgm:t>
        <a:bodyPr/>
        <a:lstStyle/>
        <a:p>
          <a:endParaRPr lang="en-US"/>
        </a:p>
      </dgm:t>
    </dgm:pt>
    <dgm:pt modelId="{DA40A3F8-EF4C-42F9-B11C-0899D0CE6E2E}" type="pres">
      <dgm:prSet presAssocID="{C62208DA-E290-480D-9C35-F41AD8508CCF}" presName="vertSpace2" presStyleLbl="node1" presStyleIdx="0" presStyleCnt="2"/>
      <dgm:spPr/>
      <dgm:t>
        <a:bodyPr/>
        <a:lstStyle/>
        <a:p>
          <a:endParaRPr lang="en-US"/>
        </a:p>
      </dgm:t>
    </dgm:pt>
    <dgm:pt modelId="{EEF918B2-8B8F-4458-B7A9-D48679889805}" type="pres">
      <dgm:prSet presAssocID="{C62208DA-E290-480D-9C35-F41AD8508CCF}" presName="circle2" presStyleLbl="node1" presStyleIdx="1" presStyleCnt="2"/>
      <dgm:spPr/>
      <dgm:t>
        <a:bodyPr/>
        <a:lstStyle/>
        <a:p>
          <a:endParaRPr lang="en-US"/>
        </a:p>
      </dgm:t>
    </dgm:pt>
    <dgm:pt modelId="{120751F3-9AD4-4F55-BA17-428D29267413}" type="pres">
      <dgm:prSet presAssocID="{C62208DA-E290-480D-9C35-F41AD8508CCF}" presName="rect2" presStyleLbl="alignAcc1" presStyleIdx="1" presStyleCnt="2"/>
      <dgm:spPr/>
      <dgm:t>
        <a:bodyPr/>
        <a:lstStyle/>
        <a:p>
          <a:endParaRPr lang="en-US"/>
        </a:p>
      </dgm:t>
    </dgm:pt>
    <dgm:pt modelId="{61CA327D-BBC5-44CF-8BC7-C75B836B2914}" type="pres">
      <dgm:prSet presAssocID="{93E9B2D1-6B5D-4DE7-A0AE-2F13BDAFFA15}" presName="rect1ParTxNoCh" presStyleLbl="alignAcc1" presStyleIdx="1" presStyleCnt="2">
        <dgm:presLayoutVars>
          <dgm:chMax val="1"/>
          <dgm:bulletEnabled val="1"/>
        </dgm:presLayoutVars>
      </dgm:prSet>
      <dgm:spPr/>
      <dgm:t>
        <a:bodyPr/>
        <a:lstStyle/>
        <a:p>
          <a:endParaRPr lang="en-US"/>
        </a:p>
      </dgm:t>
    </dgm:pt>
    <dgm:pt modelId="{326A6060-AE69-43D2-B5BD-7C34AC2338EA}" type="pres">
      <dgm:prSet presAssocID="{C62208DA-E290-480D-9C35-F41AD8508CCF}" presName="rect2ParTxNoCh" presStyleLbl="alignAcc1" presStyleIdx="1" presStyleCnt="2">
        <dgm:presLayoutVars>
          <dgm:chMax val="1"/>
          <dgm:bulletEnabled val="1"/>
        </dgm:presLayoutVars>
      </dgm:prSet>
      <dgm:spPr/>
      <dgm:t>
        <a:bodyPr/>
        <a:lstStyle/>
        <a:p>
          <a:endParaRPr lang="en-US"/>
        </a:p>
      </dgm:t>
    </dgm:pt>
  </dgm:ptLst>
  <dgm:cxnLst>
    <dgm:cxn modelId="{EA453D1C-A229-4E38-949D-048AE1303EFF}" type="presOf" srcId="{434E84DD-6B48-4EC3-8038-DB1F4D365044}" destId="{4FCBEF11-3795-4A94-8FD6-DDAC0CEDAB66}" srcOrd="0" destOrd="0" presId="urn:microsoft.com/office/officeart/2005/8/layout/target3"/>
    <dgm:cxn modelId="{067A851D-0DFD-4AD4-B3E6-86B602D0AD18}" srcId="{434E84DD-6B48-4EC3-8038-DB1F4D365044}" destId="{C62208DA-E290-480D-9C35-F41AD8508CCF}" srcOrd="1" destOrd="0" parTransId="{5D119CE8-6BF8-4160-860C-74BA86153DE4}" sibTransId="{74E8D928-FF08-42C4-A1C8-7349867DCB82}"/>
    <dgm:cxn modelId="{2B082787-0B63-4CEC-8BEE-F21E857576AF}" type="presOf" srcId="{C62208DA-E290-480D-9C35-F41AD8508CCF}" destId="{120751F3-9AD4-4F55-BA17-428D29267413}" srcOrd="0" destOrd="0" presId="urn:microsoft.com/office/officeart/2005/8/layout/target3"/>
    <dgm:cxn modelId="{AD43A620-501E-48F5-9601-E7C3D3C58410}" srcId="{434E84DD-6B48-4EC3-8038-DB1F4D365044}" destId="{93E9B2D1-6B5D-4DE7-A0AE-2F13BDAFFA15}" srcOrd="0" destOrd="0" parTransId="{CA57FD29-37CC-4073-B20D-ADA3F4366195}" sibTransId="{3CDA4E7E-0202-4D8A-AFC9-7D88D685616C}"/>
    <dgm:cxn modelId="{EEE1A53C-0B12-48D6-A614-814B608A9E16}" type="presOf" srcId="{93E9B2D1-6B5D-4DE7-A0AE-2F13BDAFFA15}" destId="{61CA327D-BBC5-44CF-8BC7-C75B836B2914}" srcOrd="1" destOrd="0" presId="urn:microsoft.com/office/officeart/2005/8/layout/target3"/>
    <dgm:cxn modelId="{73CB9400-BBB2-42F0-9773-4A4735141A41}" type="presOf" srcId="{C62208DA-E290-480D-9C35-F41AD8508CCF}" destId="{326A6060-AE69-43D2-B5BD-7C34AC2338EA}" srcOrd="1" destOrd="0" presId="urn:microsoft.com/office/officeart/2005/8/layout/target3"/>
    <dgm:cxn modelId="{F26B2578-FA56-4C5C-8853-04A920E07224}" type="presOf" srcId="{93E9B2D1-6B5D-4DE7-A0AE-2F13BDAFFA15}" destId="{E35FFD38-F867-4379-93CD-D0A92D30EFEB}" srcOrd="0" destOrd="0" presId="urn:microsoft.com/office/officeart/2005/8/layout/target3"/>
    <dgm:cxn modelId="{2F538FAE-72F0-437F-80E7-F0AA6B5087CC}" type="presParOf" srcId="{4FCBEF11-3795-4A94-8FD6-DDAC0CEDAB66}" destId="{7398C90B-5CC6-4B26-A6FC-D1D3612DF49C}" srcOrd="0" destOrd="0" presId="urn:microsoft.com/office/officeart/2005/8/layout/target3"/>
    <dgm:cxn modelId="{10879C0C-E290-463B-AD4B-E8799AAFC78A}" type="presParOf" srcId="{4FCBEF11-3795-4A94-8FD6-DDAC0CEDAB66}" destId="{C48E43FD-B7E0-4CBC-BD3A-1E5A9F1F052F}" srcOrd="1" destOrd="0" presId="urn:microsoft.com/office/officeart/2005/8/layout/target3"/>
    <dgm:cxn modelId="{32558C01-E5AB-463D-8B90-B50CD65C724A}" type="presParOf" srcId="{4FCBEF11-3795-4A94-8FD6-DDAC0CEDAB66}" destId="{E35FFD38-F867-4379-93CD-D0A92D30EFEB}" srcOrd="2" destOrd="0" presId="urn:microsoft.com/office/officeart/2005/8/layout/target3"/>
    <dgm:cxn modelId="{215B103C-009D-4EE8-8001-68AE56638BCB}" type="presParOf" srcId="{4FCBEF11-3795-4A94-8FD6-DDAC0CEDAB66}" destId="{DA40A3F8-EF4C-42F9-B11C-0899D0CE6E2E}" srcOrd="3" destOrd="0" presId="urn:microsoft.com/office/officeart/2005/8/layout/target3"/>
    <dgm:cxn modelId="{9A49844C-9D86-40A2-8851-C04999B7440D}" type="presParOf" srcId="{4FCBEF11-3795-4A94-8FD6-DDAC0CEDAB66}" destId="{EEF918B2-8B8F-4458-B7A9-D48679889805}" srcOrd="4" destOrd="0" presId="urn:microsoft.com/office/officeart/2005/8/layout/target3"/>
    <dgm:cxn modelId="{48219450-6B4C-44B9-86DF-BB816FB09DC6}" type="presParOf" srcId="{4FCBEF11-3795-4A94-8FD6-DDAC0CEDAB66}" destId="{120751F3-9AD4-4F55-BA17-428D29267413}" srcOrd="5" destOrd="0" presId="urn:microsoft.com/office/officeart/2005/8/layout/target3"/>
    <dgm:cxn modelId="{FC1E2182-65B0-4AAE-94BD-9874A00F2AF8}" type="presParOf" srcId="{4FCBEF11-3795-4A94-8FD6-DDAC0CEDAB66}" destId="{61CA327D-BBC5-44CF-8BC7-C75B836B2914}" srcOrd="6" destOrd="0" presId="urn:microsoft.com/office/officeart/2005/8/layout/target3"/>
    <dgm:cxn modelId="{3649EEFA-88C6-4B71-8A5C-FC98ACE5CF04}" type="presParOf" srcId="{4FCBEF11-3795-4A94-8FD6-DDAC0CEDAB66}" destId="{326A6060-AE69-43D2-B5BD-7C34AC2338EA}" srcOrd="7"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0C2295E-7ED8-4763-9279-48CC9B33F92E}" type="doc">
      <dgm:prSet loTypeId="urn:microsoft.com/office/officeart/2005/8/layout/process4" loCatId="list" qsTypeId="urn:microsoft.com/office/officeart/2005/8/quickstyle/simple3" qsCatId="simple" csTypeId="urn:microsoft.com/office/officeart/2005/8/colors/colorful3" csCatId="colorful" phldr="1"/>
      <dgm:spPr/>
      <dgm:t>
        <a:bodyPr/>
        <a:lstStyle/>
        <a:p>
          <a:endParaRPr lang="en-US"/>
        </a:p>
      </dgm:t>
    </dgm:pt>
    <dgm:pt modelId="{9EC2FB01-D450-4D33-A2FD-77FA57029ACE}">
      <dgm:prSet phldrT="[Text]"/>
      <dgm:spPr/>
      <dgm:t>
        <a:bodyPr/>
        <a:lstStyle/>
        <a:p>
          <a:r>
            <a:rPr lang="en-US" b="1" dirty="0" smtClean="0">
              <a:effectLst/>
            </a:rPr>
            <a:t>What are three things I learned from this presentation?</a:t>
          </a:r>
          <a:endParaRPr lang="en-US" b="1" dirty="0">
            <a:effectLst/>
          </a:endParaRPr>
        </a:p>
      </dgm:t>
    </dgm:pt>
    <dgm:pt modelId="{388E8E43-C3CF-4A2D-B93F-4704FF4E39AE}" type="parTrans" cxnId="{85849B38-A2AC-462B-8640-5AB88F4EA94D}">
      <dgm:prSet/>
      <dgm:spPr/>
      <dgm:t>
        <a:bodyPr/>
        <a:lstStyle/>
        <a:p>
          <a:endParaRPr lang="en-US" b="0">
            <a:effectLst>
              <a:outerShdw blurRad="38100" dist="38100" dir="2700000" algn="tl">
                <a:srgbClr val="000000">
                  <a:alpha val="43137"/>
                </a:srgbClr>
              </a:outerShdw>
            </a:effectLst>
          </a:endParaRPr>
        </a:p>
      </dgm:t>
    </dgm:pt>
    <dgm:pt modelId="{9390082B-7CF5-4D93-ABDB-76CA49B64F62}" type="sibTrans" cxnId="{85849B38-A2AC-462B-8640-5AB88F4EA94D}">
      <dgm:prSet/>
      <dgm:spPr/>
      <dgm:t>
        <a:bodyPr/>
        <a:lstStyle/>
        <a:p>
          <a:endParaRPr lang="en-US" b="0">
            <a:effectLst>
              <a:outerShdw blurRad="38100" dist="38100" dir="2700000" algn="tl">
                <a:srgbClr val="000000">
                  <a:alpha val="43137"/>
                </a:srgbClr>
              </a:outerShdw>
            </a:effectLst>
          </a:endParaRPr>
        </a:p>
      </dgm:t>
    </dgm:pt>
    <dgm:pt modelId="{A0636648-3D32-4F50-A9E7-63AA9A11DF51}">
      <dgm:prSet phldrT="[Text]"/>
      <dgm:spPr/>
      <dgm:t>
        <a:bodyPr/>
        <a:lstStyle/>
        <a:p>
          <a:r>
            <a:rPr lang="en-US" b="1" dirty="0" smtClean="0">
              <a:effectLst/>
            </a:rPr>
            <a:t>How can I implement these at my school or in my district?</a:t>
          </a:r>
          <a:endParaRPr lang="en-US" b="1" dirty="0">
            <a:effectLst/>
          </a:endParaRPr>
        </a:p>
      </dgm:t>
    </dgm:pt>
    <dgm:pt modelId="{A346C03A-5ED2-4B41-872F-77B87ADA95D8}" type="parTrans" cxnId="{DB6DB97D-049A-41E4-8BAD-1DF27CA7F17A}">
      <dgm:prSet/>
      <dgm:spPr/>
      <dgm:t>
        <a:bodyPr/>
        <a:lstStyle/>
        <a:p>
          <a:endParaRPr lang="en-US" b="0">
            <a:effectLst>
              <a:outerShdw blurRad="38100" dist="38100" dir="2700000" algn="tl">
                <a:srgbClr val="000000">
                  <a:alpha val="43137"/>
                </a:srgbClr>
              </a:outerShdw>
            </a:effectLst>
          </a:endParaRPr>
        </a:p>
      </dgm:t>
    </dgm:pt>
    <dgm:pt modelId="{99BAAFF6-05C6-46BE-9C99-60577D90BCC8}" type="sibTrans" cxnId="{DB6DB97D-049A-41E4-8BAD-1DF27CA7F17A}">
      <dgm:prSet/>
      <dgm:spPr/>
      <dgm:t>
        <a:bodyPr/>
        <a:lstStyle/>
        <a:p>
          <a:endParaRPr lang="en-US" b="0">
            <a:effectLst>
              <a:outerShdw blurRad="38100" dist="38100" dir="2700000" algn="tl">
                <a:srgbClr val="000000">
                  <a:alpha val="43137"/>
                </a:srgbClr>
              </a:outerShdw>
            </a:effectLst>
          </a:endParaRPr>
        </a:p>
      </dgm:t>
    </dgm:pt>
    <dgm:pt modelId="{F335B23A-6ED0-4A9C-8606-435B36FB5F51}">
      <dgm:prSet phldrT="[Text]"/>
      <dgm:spPr/>
      <dgm:t>
        <a:bodyPr/>
        <a:lstStyle/>
        <a:p>
          <a:r>
            <a:rPr lang="en-US" b="1" dirty="0" smtClean="0">
              <a:effectLst/>
            </a:rPr>
            <a:t>What steps will I take to implement these changes in my school EOP?</a:t>
          </a:r>
          <a:endParaRPr lang="en-US" b="1" dirty="0">
            <a:effectLst/>
          </a:endParaRPr>
        </a:p>
      </dgm:t>
    </dgm:pt>
    <dgm:pt modelId="{5A5583B3-3A76-4AD2-97DB-2064011AF3C9}" type="sibTrans" cxnId="{978B62F1-8B15-4BCB-A961-D5E5B72550D8}">
      <dgm:prSet/>
      <dgm:spPr/>
      <dgm:t>
        <a:bodyPr/>
        <a:lstStyle/>
        <a:p>
          <a:endParaRPr lang="en-US" b="0">
            <a:effectLst>
              <a:outerShdw blurRad="38100" dist="38100" dir="2700000" algn="tl">
                <a:srgbClr val="000000">
                  <a:alpha val="43137"/>
                </a:srgbClr>
              </a:outerShdw>
            </a:effectLst>
          </a:endParaRPr>
        </a:p>
      </dgm:t>
    </dgm:pt>
    <dgm:pt modelId="{4C554033-7692-426D-846E-1A03E18D627E}" type="parTrans" cxnId="{978B62F1-8B15-4BCB-A961-D5E5B72550D8}">
      <dgm:prSet/>
      <dgm:spPr/>
      <dgm:t>
        <a:bodyPr/>
        <a:lstStyle/>
        <a:p>
          <a:endParaRPr lang="en-US" b="0">
            <a:effectLst>
              <a:outerShdw blurRad="38100" dist="38100" dir="2700000" algn="tl">
                <a:srgbClr val="000000">
                  <a:alpha val="43137"/>
                </a:srgbClr>
              </a:outerShdw>
            </a:effectLst>
          </a:endParaRPr>
        </a:p>
      </dgm:t>
    </dgm:pt>
    <dgm:pt modelId="{37ABFB0F-45DF-4E74-9CE4-738CF659F5E0}" type="pres">
      <dgm:prSet presAssocID="{40C2295E-7ED8-4763-9279-48CC9B33F92E}" presName="Name0" presStyleCnt="0">
        <dgm:presLayoutVars>
          <dgm:dir/>
          <dgm:animLvl val="lvl"/>
          <dgm:resizeHandles val="exact"/>
        </dgm:presLayoutVars>
      </dgm:prSet>
      <dgm:spPr/>
      <dgm:t>
        <a:bodyPr/>
        <a:lstStyle/>
        <a:p>
          <a:endParaRPr lang="en-US"/>
        </a:p>
      </dgm:t>
    </dgm:pt>
    <dgm:pt modelId="{801EBECC-2F16-4D92-8ED4-F6A496988966}" type="pres">
      <dgm:prSet presAssocID="{F335B23A-6ED0-4A9C-8606-435B36FB5F51}" presName="boxAndChildren" presStyleCnt="0"/>
      <dgm:spPr/>
      <dgm:t>
        <a:bodyPr/>
        <a:lstStyle/>
        <a:p>
          <a:endParaRPr lang="en-US"/>
        </a:p>
      </dgm:t>
    </dgm:pt>
    <dgm:pt modelId="{190A7B9B-0B55-47F1-8B0A-71BEBB686503}" type="pres">
      <dgm:prSet presAssocID="{F335B23A-6ED0-4A9C-8606-435B36FB5F51}" presName="parentTextBox" presStyleLbl="node1" presStyleIdx="0" presStyleCnt="3"/>
      <dgm:spPr/>
      <dgm:t>
        <a:bodyPr/>
        <a:lstStyle/>
        <a:p>
          <a:endParaRPr lang="en-US"/>
        </a:p>
      </dgm:t>
    </dgm:pt>
    <dgm:pt modelId="{9A362942-85E5-4E2B-A449-3970DA9A0B43}" type="pres">
      <dgm:prSet presAssocID="{99BAAFF6-05C6-46BE-9C99-60577D90BCC8}" presName="sp" presStyleCnt="0"/>
      <dgm:spPr/>
      <dgm:t>
        <a:bodyPr/>
        <a:lstStyle/>
        <a:p>
          <a:endParaRPr lang="en-US"/>
        </a:p>
      </dgm:t>
    </dgm:pt>
    <dgm:pt modelId="{AC0F995D-1824-41A4-A83E-E78FA4D61580}" type="pres">
      <dgm:prSet presAssocID="{A0636648-3D32-4F50-A9E7-63AA9A11DF51}" presName="arrowAndChildren" presStyleCnt="0"/>
      <dgm:spPr/>
      <dgm:t>
        <a:bodyPr/>
        <a:lstStyle/>
        <a:p>
          <a:endParaRPr lang="en-US"/>
        </a:p>
      </dgm:t>
    </dgm:pt>
    <dgm:pt modelId="{47CFA6BC-FC58-45AF-B60B-AFC85AE87C8C}" type="pres">
      <dgm:prSet presAssocID="{A0636648-3D32-4F50-A9E7-63AA9A11DF51}" presName="parentTextArrow" presStyleLbl="node1" presStyleIdx="1" presStyleCnt="3" custLinFactNeighborY="884"/>
      <dgm:spPr/>
      <dgm:t>
        <a:bodyPr/>
        <a:lstStyle/>
        <a:p>
          <a:endParaRPr lang="en-US"/>
        </a:p>
      </dgm:t>
    </dgm:pt>
    <dgm:pt modelId="{37DFD0A1-1805-4AF0-A19D-47D7A23D912C}" type="pres">
      <dgm:prSet presAssocID="{9390082B-7CF5-4D93-ABDB-76CA49B64F62}" presName="sp" presStyleCnt="0"/>
      <dgm:spPr/>
      <dgm:t>
        <a:bodyPr/>
        <a:lstStyle/>
        <a:p>
          <a:endParaRPr lang="en-US"/>
        </a:p>
      </dgm:t>
    </dgm:pt>
    <dgm:pt modelId="{12AA0041-3FED-4B31-85EC-EE23B7873E2B}" type="pres">
      <dgm:prSet presAssocID="{9EC2FB01-D450-4D33-A2FD-77FA57029ACE}" presName="arrowAndChildren" presStyleCnt="0"/>
      <dgm:spPr/>
      <dgm:t>
        <a:bodyPr/>
        <a:lstStyle/>
        <a:p>
          <a:endParaRPr lang="en-US"/>
        </a:p>
      </dgm:t>
    </dgm:pt>
    <dgm:pt modelId="{797704ED-E312-432F-9A83-157CFD723CD1}" type="pres">
      <dgm:prSet presAssocID="{9EC2FB01-D450-4D33-A2FD-77FA57029ACE}" presName="parentTextArrow" presStyleLbl="node1" presStyleIdx="2" presStyleCnt="3"/>
      <dgm:spPr/>
      <dgm:t>
        <a:bodyPr/>
        <a:lstStyle/>
        <a:p>
          <a:endParaRPr lang="en-US"/>
        </a:p>
      </dgm:t>
    </dgm:pt>
  </dgm:ptLst>
  <dgm:cxnLst>
    <dgm:cxn modelId="{5A9152B2-C438-4E1A-B126-9BD62FD87F88}" type="presOf" srcId="{40C2295E-7ED8-4763-9279-48CC9B33F92E}" destId="{37ABFB0F-45DF-4E74-9CE4-738CF659F5E0}" srcOrd="0" destOrd="0" presId="urn:microsoft.com/office/officeart/2005/8/layout/process4"/>
    <dgm:cxn modelId="{58BB781B-7240-4297-9A07-779D66FCD21B}" type="presOf" srcId="{A0636648-3D32-4F50-A9E7-63AA9A11DF51}" destId="{47CFA6BC-FC58-45AF-B60B-AFC85AE87C8C}" srcOrd="0" destOrd="0" presId="urn:microsoft.com/office/officeart/2005/8/layout/process4"/>
    <dgm:cxn modelId="{229A34CA-4207-4AF9-9540-2FF2B73FD12B}" type="presOf" srcId="{F335B23A-6ED0-4A9C-8606-435B36FB5F51}" destId="{190A7B9B-0B55-47F1-8B0A-71BEBB686503}" srcOrd="0" destOrd="0" presId="urn:microsoft.com/office/officeart/2005/8/layout/process4"/>
    <dgm:cxn modelId="{0A68F3A3-F0E6-4941-B711-6CD267BB689A}" type="presOf" srcId="{9EC2FB01-D450-4D33-A2FD-77FA57029ACE}" destId="{797704ED-E312-432F-9A83-157CFD723CD1}" srcOrd="0" destOrd="0" presId="urn:microsoft.com/office/officeart/2005/8/layout/process4"/>
    <dgm:cxn modelId="{978B62F1-8B15-4BCB-A961-D5E5B72550D8}" srcId="{40C2295E-7ED8-4763-9279-48CC9B33F92E}" destId="{F335B23A-6ED0-4A9C-8606-435B36FB5F51}" srcOrd="2" destOrd="0" parTransId="{4C554033-7692-426D-846E-1A03E18D627E}" sibTransId="{5A5583B3-3A76-4AD2-97DB-2064011AF3C9}"/>
    <dgm:cxn modelId="{DB6DB97D-049A-41E4-8BAD-1DF27CA7F17A}" srcId="{40C2295E-7ED8-4763-9279-48CC9B33F92E}" destId="{A0636648-3D32-4F50-A9E7-63AA9A11DF51}" srcOrd="1" destOrd="0" parTransId="{A346C03A-5ED2-4B41-872F-77B87ADA95D8}" sibTransId="{99BAAFF6-05C6-46BE-9C99-60577D90BCC8}"/>
    <dgm:cxn modelId="{85849B38-A2AC-462B-8640-5AB88F4EA94D}" srcId="{40C2295E-7ED8-4763-9279-48CC9B33F92E}" destId="{9EC2FB01-D450-4D33-A2FD-77FA57029ACE}" srcOrd="0" destOrd="0" parTransId="{388E8E43-C3CF-4A2D-B93F-4704FF4E39AE}" sibTransId="{9390082B-7CF5-4D93-ABDB-76CA49B64F62}"/>
    <dgm:cxn modelId="{6733BA85-9A9B-41BA-B0CC-80CFB357589E}" type="presParOf" srcId="{37ABFB0F-45DF-4E74-9CE4-738CF659F5E0}" destId="{801EBECC-2F16-4D92-8ED4-F6A496988966}" srcOrd="0" destOrd="0" presId="urn:microsoft.com/office/officeart/2005/8/layout/process4"/>
    <dgm:cxn modelId="{D99D7FE8-DCCC-4CD8-9F8E-60FB4ABD0C9B}" type="presParOf" srcId="{801EBECC-2F16-4D92-8ED4-F6A496988966}" destId="{190A7B9B-0B55-47F1-8B0A-71BEBB686503}" srcOrd="0" destOrd="0" presId="urn:microsoft.com/office/officeart/2005/8/layout/process4"/>
    <dgm:cxn modelId="{48EA2A8A-DF4B-4180-AA6E-ABEF185D28F8}" type="presParOf" srcId="{37ABFB0F-45DF-4E74-9CE4-738CF659F5E0}" destId="{9A362942-85E5-4E2B-A449-3970DA9A0B43}" srcOrd="1" destOrd="0" presId="urn:microsoft.com/office/officeart/2005/8/layout/process4"/>
    <dgm:cxn modelId="{83C82268-3DDA-4AFB-A38C-4E23E250D502}" type="presParOf" srcId="{37ABFB0F-45DF-4E74-9CE4-738CF659F5E0}" destId="{AC0F995D-1824-41A4-A83E-E78FA4D61580}" srcOrd="2" destOrd="0" presId="urn:microsoft.com/office/officeart/2005/8/layout/process4"/>
    <dgm:cxn modelId="{9401F63F-90D5-45FA-B60A-74E1BE15197E}" type="presParOf" srcId="{AC0F995D-1824-41A4-A83E-E78FA4D61580}" destId="{47CFA6BC-FC58-45AF-B60B-AFC85AE87C8C}" srcOrd="0" destOrd="0" presId="urn:microsoft.com/office/officeart/2005/8/layout/process4"/>
    <dgm:cxn modelId="{9997F101-361A-4CD5-87B7-98045994E5C5}" type="presParOf" srcId="{37ABFB0F-45DF-4E74-9CE4-738CF659F5E0}" destId="{37DFD0A1-1805-4AF0-A19D-47D7A23D912C}" srcOrd="3" destOrd="0" presId="urn:microsoft.com/office/officeart/2005/8/layout/process4"/>
    <dgm:cxn modelId="{E814DB4A-29E0-4926-8E96-8D55F55C5914}" type="presParOf" srcId="{37ABFB0F-45DF-4E74-9CE4-738CF659F5E0}" destId="{12AA0041-3FED-4B31-85EC-EE23B7873E2B}" srcOrd="4" destOrd="0" presId="urn:microsoft.com/office/officeart/2005/8/layout/process4"/>
    <dgm:cxn modelId="{D83764D5-604C-45D0-BE49-8D9887B30596}" type="presParOf" srcId="{12AA0041-3FED-4B31-85EC-EE23B7873E2B}" destId="{797704ED-E312-432F-9A83-157CFD723CD1}"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B019178-664E-4663-B40F-E6BFDCD0B627}" type="doc">
      <dgm:prSet loTypeId="urn:microsoft.com/office/officeart/2005/8/layout/hierarchy4" loCatId="relationship" qsTypeId="urn:microsoft.com/office/officeart/2005/8/quickstyle/simple1" qsCatId="simple" csTypeId="urn:microsoft.com/office/officeart/2005/8/colors/colorful3" csCatId="colorful" phldr="1"/>
      <dgm:spPr/>
      <dgm:t>
        <a:bodyPr/>
        <a:lstStyle/>
        <a:p>
          <a:endParaRPr lang="en-US"/>
        </a:p>
      </dgm:t>
    </dgm:pt>
    <dgm:pt modelId="{A0BFE573-C75A-4E55-A02F-0FCA5A614D43}">
      <dgm:prSet phldrT="[Text]"/>
      <dgm:spPr>
        <a:blipFill rotWithShape="0">
          <a:blip xmlns:r="http://schemas.openxmlformats.org/officeDocument/2006/relationships" r:embed="rId1"/>
          <a:stretch>
            <a:fillRect/>
          </a:stretch>
        </a:blipFill>
      </dgm:spPr>
      <dgm:t>
        <a:bodyPr/>
        <a:lstStyle/>
        <a:p>
          <a:r>
            <a:rPr lang="en-US" dirty="0" smtClean="0"/>
            <a:t> </a:t>
          </a:r>
          <a:endParaRPr lang="en-US" dirty="0"/>
        </a:p>
      </dgm:t>
    </dgm:pt>
    <dgm:pt modelId="{EEC1A8A3-2B70-450A-A42E-1008813D3DF4}" type="parTrans" cxnId="{C6F107B8-999F-479B-9F9C-546F0BCF2C84}">
      <dgm:prSet/>
      <dgm:spPr/>
      <dgm:t>
        <a:bodyPr/>
        <a:lstStyle/>
        <a:p>
          <a:endParaRPr lang="en-US"/>
        </a:p>
      </dgm:t>
    </dgm:pt>
    <dgm:pt modelId="{5FD7AD00-A99C-4A2E-8174-8D3D1143A93E}" type="sibTrans" cxnId="{C6F107B8-999F-479B-9F9C-546F0BCF2C84}">
      <dgm:prSet/>
      <dgm:spPr/>
      <dgm:t>
        <a:bodyPr/>
        <a:lstStyle/>
        <a:p>
          <a:endParaRPr lang="en-US"/>
        </a:p>
      </dgm:t>
    </dgm:pt>
    <dgm:pt modelId="{6B3C207E-E857-43A2-8A8D-CB58D2C46AC5}">
      <dgm:prSet phldrT="[Text]" custT="1"/>
      <dgm:spPr/>
      <dgm:t>
        <a:bodyPr/>
        <a:lstStyle/>
        <a:p>
          <a:pPr algn="ctr"/>
          <a:r>
            <a:rPr lang="en-US" sz="4000" dirty="0" smtClean="0">
              <a:solidFill>
                <a:schemeClr val="bg1"/>
              </a:solidFill>
            </a:rPr>
            <a:t>http://rems.ed.gov </a:t>
          </a:r>
          <a:endParaRPr lang="en-US" sz="4000" dirty="0">
            <a:solidFill>
              <a:schemeClr val="bg1"/>
            </a:solidFill>
          </a:endParaRPr>
        </a:p>
      </dgm:t>
    </dgm:pt>
    <dgm:pt modelId="{7C36788E-6416-4343-9007-8822DB320365}" type="parTrans" cxnId="{CACF43CD-D1E1-4207-BB9A-9756EDD115BD}">
      <dgm:prSet/>
      <dgm:spPr/>
      <dgm:t>
        <a:bodyPr/>
        <a:lstStyle/>
        <a:p>
          <a:endParaRPr lang="en-US"/>
        </a:p>
      </dgm:t>
    </dgm:pt>
    <dgm:pt modelId="{0C77E87C-151C-46F5-AA80-883D79C0338A}" type="sibTrans" cxnId="{CACF43CD-D1E1-4207-BB9A-9756EDD115BD}">
      <dgm:prSet/>
      <dgm:spPr/>
      <dgm:t>
        <a:bodyPr/>
        <a:lstStyle/>
        <a:p>
          <a:endParaRPr lang="en-US"/>
        </a:p>
      </dgm:t>
    </dgm:pt>
    <dgm:pt modelId="{D4509588-C741-489D-8FD9-C8247F254551}">
      <dgm:prSet phldrT="[Text]" custT="1"/>
      <dgm:spPr/>
      <dgm:t>
        <a:bodyPr/>
        <a:lstStyle/>
        <a:p>
          <a:pPr>
            <a:lnSpc>
              <a:spcPct val="100000"/>
            </a:lnSpc>
            <a:spcAft>
              <a:spcPts val="0"/>
            </a:spcAft>
          </a:pPr>
          <a:r>
            <a:rPr lang="en-US" sz="2800" b="1" dirty="0" smtClean="0">
              <a:hlinkClick xmlns:r="http://schemas.openxmlformats.org/officeDocument/2006/relationships" r:id="rId2"/>
            </a:rPr>
            <a:t>Join our Community of Practice!</a:t>
          </a:r>
          <a:endParaRPr lang="en-US" sz="2800" b="1" dirty="0"/>
        </a:p>
      </dgm:t>
    </dgm:pt>
    <dgm:pt modelId="{E4B29CFF-A3BD-4D2E-9D38-729E72FA435E}" type="parTrans" cxnId="{D658593C-45DC-4DB1-BA69-7A5F73CB81BF}">
      <dgm:prSet/>
      <dgm:spPr/>
      <dgm:t>
        <a:bodyPr/>
        <a:lstStyle/>
        <a:p>
          <a:endParaRPr lang="en-US"/>
        </a:p>
      </dgm:t>
    </dgm:pt>
    <dgm:pt modelId="{90C1F17C-02D1-4E34-B992-9FAC5E78935C}" type="sibTrans" cxnId="{D658593C-45DC-4DB1-BA69-7A5F73CB81BF}">
      <dgm:prSet/>
      <dgm:spPr/>
      <dgm:t>
        <a:bodyPr/>
        <a:lstStyle/>
        <a:p>
          <a:endParaRPr lang="en-US"/>
        </a:p>
      </dgm:t>
    </dgm:pt>
    <dgm:pt modelId="{9B9F7482-742B-4644-9F5F-3126F4E78DD3}">
      <dgm:prSet phldrT="[Text]" custT="1"/>
      <dgm:spPr>
        <a:solidFill>
          <a:srgbClr val="9BBB59"/>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800" b="1" dirty="0" smtClean="0">
              <a:hlinkClick xmlns:r="http://schemas.openxmlformats.org/officeDocument/2006/relationships" r:id="rId3"/>
            </a:rPr>
            <a:t>Access Virtual Trainings</a:t>
          </a:r>
          <a:endParaRPr lang="en-US" sz="2800" b="1" dirty="0" smtClean="0"/>
        </a:p>
        <a:p>
          <a:pPr defTabSz="1111250">
            <a:lnSpc>
              <a:spcPct val="90000"/>
            </a:lnSpc>
            <a:spcBef>
              <a:spcPct val="0"/>
            </a:spcBef>
            <a:spcAft>
              <a:spcPct val="35000"/>
            </a:spcAft>
          </a:pPr>
          <a:endParaRPr lang="en-US" sz="2000" b="1" dirty="0"/>
        </a:p>
      </dgm:t>
    </dgm:pt>
    <dgm:pt modelId="{A057114A-2E03-4612-850F-C5DFC4CD588D}" type="parTrans" cxnId="{131E7E16-3C94-4E17-8D02-4EA253FC7E29}">
      <dgm:prSet/>
      <dgm:spPr/>
      <dgm:t>
        <a:bodyPr/>
        <a:lstStyle/>
        <a:p>
          <a:endParaRPr lang="en-US"/>
        </a:p>
      </dgm:t>
    </dgm:pt>
    <dgm:pt modelId="{4C710DC2-2C01-4B2B-B813-22FB9E0486CD}" type="sibTrans" cxnId="{131E7E16-3C94-4E17-8D02-4EA253FC7E29}">
      <dgm:prSet/>
      <dgm:spPr/>
      <dgm:t>
        <a:bodyPr/>
        <a:lstStyle/>
        <a:p>
          <a:endParaRPr lang="en-US"/>
        </a:p>
      </dgm:t>
    </dgm:pt>
    <dgm:pt modelId="{2E1DE980-49FC-4CEC-8035-32010103A2D6}">
      <dgm:prSet phldrT="[Text]" custT="1"/>
      <dgm:spPr>
        <a:solidFill>
          <a:srgbClr val="9BBB59"/>
        </a:solidFill>
      </dgm:spPr>
      <dgm:t>
        <a:bodyPr/>
        <a:lstStyle/>
        <a:p>
          <a:r>
            <a:rPr lang="en-US" sz="3400" b="1" dirty="0" smtClean="0">
              <a:hlinkClick xmlns:r="http://schemas.openxmlformats.org/officeDocument/2006/relationships" r:id="rId4"/>
            </a:rPr>
            <a:t>Get the Guide</a:t>
          </a:r>
          <a:endParaRPr lang="en-US" sz="3400" b="1" i="1" dirty="0"/>
        </a:p>
      </dgm:t>
    </dgm:pt>
    <dgm:pt modelId="{0F5972AB-5A4F-4F0A-B8C5-9ADBBEB13557}" type="parTrans" cxnId="{040383D2-2C8A-44C2-9A1B-0799ECF029D6}">
      <dgm:prSet/>
      <dgm:spPr/>
      <dgm:t>
        <a:bodyPr/>
        <a:lstStyle/>
        <a:p>
          <a:endParaRPr lang="en-US"/>
        </a:p>
      </dgm:t>
    </dgm:pt>
    <dgm:pt modelId="{A79EA4D4-E2CD-4D26-A2D4-7EFDE716C777}" type="sibTrans" cxnId="{040383D2-2C8A-44C2-9A1B-0799ECF029D6}">
      <dgm:prSet/>
      <dgm:spPr/>
      <dgm:t>
        <a:bodyPr/>
        <a:lstStyle/>
        <a:p>
          <a:endParaRPr lang="en-US"/>
        </a:p>
      </dgm:t>
    </dgm:pt>
    <dgm:pt modelId="{F1936ED6-147C-4AC1-9281-5D25F1D8186B}">
      <dgm:prSet phldrT="[Text]" custT="1"/>
      <dgm:spPr/>
      <dgm:t>
        <a:bodyPr/>
        <a:lstStyle/>
        <a:p>
          <a:pPr>
            <a:spcAft>
              <a:spcPts val="0"/>
            </a:spcAft>
          </a:pPr>
          <a:r>
            <a:rPr lang="en-US" sz="2800" b="1" dirty="0" smtClean="0">
              <a:hlinkClick xmlns:r="http://schemas.openxmlformats.org/officeDocument/2006/relationships" r:id="rId5"/>
            </a:rPr>
            <a:t>Request an </a:t>
          </a:r>
        </a:p>
        <a:p>
          <a:pPr>
            <a:spcAft>
              <a:spcPts val="0"/>
            </a:spcAft>
          </a:pPr>
          <a:r>
            <a:rPr lang="en-US" sz="2800" b="1" dirty="0" smtClean="0">
              <a:hlinkClick xmlns:r="http://schemas.openxmlformats.org/officeDocument/2006/relationships" r:id="rId5"/>
            </a:rPr>
            <a:t>On-site </a:t>
          </a:r>
        </a:p>
        <a:p>
          <a:pPr>
            <a:spcAft>
              <a:spcPts val="0"/>
            </a:spcAft>
          </a:pPr>
          <a:r>
            <a:rPr lang="en-US" sz="2800" b="1" dirty="0" smtClean="0">
              <a:hlinkClick xmlns:r="http://schemas.openxmlformats.org/officeDocument/2006/relationships" r:id="rId5"/>
            </a:rPr>
            <a:t>Training </a:t>
          </a:r>
          <a:endParaRPr lang="en-US" sz="2800" b="1" dirty="0"/>
        </a:p>
      </dgm:t>
    </dgm:pt>
    <dgm:pt modelId="{ADBB9DEC-26AF-463E-BCB5-79493DDADADE}" type="parTrans" cxnId="{9E72E8AF-066D-4331-9996-CDC2DC9F9E80}">
      <dgm:prSet/>
      <dgm:spPr/>
      <dgm:t>
        <a:bodyPr/>
        <a:lstStyle/>
        <a:p>
          <a:endParaRPr lang="en-US"/>
        </a:p>
      </dgm:t>
    </dgm:pt>
    <dgm:pt modelId="{8D06899C-7284-45BF-8953-6A3E9C304235}" type="sibTrans" cxnId="{9E72E8AF-066D-4331-9996-CDC2DC9F9E80}">
      <dgm:prSet/>
      <dgm:spPr/>
      <dgm:t>
        <a:bodyPr/>
        <a:lstStyle/>
        <a:p>
          <a:endParaRPr lang="en-US"/>
        </a:p>
      </dgm:t>
    </dgm:pt>
    <dgm:pt modelId="{28DCA76C-5136-4BEF-BAC2-5D95B6B24E0F}" type="pres">
      <dgm:prSet presAssocID="{2B019178-664E-4663-B40F-E6BFDCD0B627}" presName="Name0" presStyleCnt="0">
        <dgm:presLayoutVars>
          <dgm:chPref val="1"/>
          <dgm:dir/>
          <dgm:animOne val="branch"/>
          <dgm:animLvl val="lvl"/>
          <dgm:resizeHandles/>
        </dgm:presLayoutVars>
      </dgm:prSet>
      <dgm:spPr/>
      <dgm:t>
        <a:bodyPr/>
        <a:lstStyle/>
        <a:p>
          <a:endParaRPr lang="en-US"/>
        </a:p>
      </dgm:t>
    </dgm:pt>
    <dgm:pt modelId="{9F4EEAD4-5550-425A-9B0F-69DDA658B720}" type="pres">
      <dgm:prSet presAssocID="{A0BFE573-C75A-4E55-A02F-0FCA5A614D43}" presName="vertOne" presStyleCnt="0"/>
      <dgm:spPr/>
    </dgm:pt>
    <dgm:pt modelId="{5B65649D-4FFD-4A7A-B4FF-7BD17AEEA1F2}" type="pres">
      <dgm:prSet presAssocID="{A0BFE573-C75A-4E55-A02F-0FCA5A614D43}" presName="txOne" presStyleLbl="node0" presStyleIdx="0" presStyleCnt="1" custScaleX="46822" custScaleY="75807" custLinFactNeighborX="-31531" custLinFactNeighborY="87059">
        <dgm:presLayoutVars>
          <dgm:chPref val="3"/>
        </dgm:presLayoutVars>
      </dgm:prSet>
      <dgm:spPr>
        <a:prstGeom prst="rect">
          <a:avLst/>
        </a:prstGeom>
      </dgm:spPr>
      <dgm:t>
        <a:bodyPr/>
        <a:lstStyle/>
        <a:p>
          <a:endParaRPr lang="en-US"/>
        </a:p>
      </dgm:t>
    </dgm:pt>
    <dgm:pt modelId="{409BC3E2-B4ED-4B2E-9E43-6F1BB63E4278}" type="pres">
      <dgm:prSet presAssocID="{A0BFE573-C75A-4E55-A02F-0FCA5A614D43}" presName="parTransOne" presStyleCnt="0"/>
      <dgm:spPr/>
    </dgm:pt>
    <dgm:pt modelId="{BFD38333-7443-4A5D-AAD0-7FF881F11846}" type="pres">
      <dgm:prSet presAssocID="{A0BFE573-C75A-4E55-A02F-0FCA5A614D43}" presName="horzOne" presStyleCnt="0"/>
      <dgm:spPr/>
    </dgm:pt>
    <dgm:pt modelId="{8223130E-969E-4CC8-8445-14EEB0E9E7B2}" type="pres">
      <dgm:prSet presAssocID="{6B3C207E-E857-43A2-8A8D-CB58D2C46AC5}" presName="vertTwo" presStyleCnt="0"/>
      <dgm:spPr/>
    </dgm:pt>
    <dgm:pt modelId="{4F5F2625-5B58-48D1-A9B2-C7F702598CC1}" type="pres">
      <dgm:prSet presAssocID="{6B3C207E-E857-43A2-8A8D-CB58D2C46AC5}" presName="txTwo" presStyleLbl="node2" presStyleIdx="0" presStyleCnt="2" custLinFactNeighborX="-18" custLinFactNeighborY="18203">
        <dgm:presLayoutVars>
          <dgm:chPref val="3"/>
        </dgm:presLayoutVars>
      </dgm:prSet>
      <dgm:spPr/>
      <dgm:t>
        <a:bodyPr/>
        <a:lstStyle/>
        <a:p>
          <a:endParaRPr lang="en-US"/>
        </a:p>
      </dgm:t>
    </dgm:pt>
    <dgm:pt modelId="{B3CA2576-29BA-4CE4-A4D7-801449C63485}" type="pres">
      <dgm:prSet presAssocID="{6B3C207E-E857-43A2-8A8D-CB58D2C46AC5}" presName="parTransTwo" presStyleCnt="0"/>
      <dgm:spPr/>
    </dgm:pt>
    <dgm:pt modelId="{C3DDE028-A053-4A66-A651-3A94C2A9B7BB}" type="pres">
      <dgm:prSet presAssocID="{6B3C207E-E857-43A2-8A8D-CB58D2C46AC5}" presName="horzTwo" presStyleCnt="0"/>
      <dgm:spPr/>
    </dgm:pt>
    <dgm:pt modelId="{82646165-8DF6-4C17-96E5-0206A257B74E}" type="pres">
      <dgm:prSet presAssocID="{D4509588-C741-489D-8FD9-C8247F254551}" presName="vertThree" presStyleCnt="0"/>
      <dgm:spPr/>
    </dgm:pt>
    <dgm:pt modelId="{3159B306-E9E6-4F25-8B4D-EBAE4D3CD632}" type="pres">
      <dgm:prSet presAssocID="{D4509588-C741-489D-8FD9-C8247F254551}" presName="txThree" presStyleLbl="node3" presStyleIdx="0" presStyleCnt="3">
        <dgm:presLayoutVars>
          <dgm:chPref val="3"/>
        </dgm:presLayoutVars>
      </dgm:prSet>
      <dgm:spPr/>
      <dgm:t>
        <a:bodyPr/>
        <a:lstStyle/>
        <a:p>
          <a:endParaRPr lang="en-US"/>
        </a:p>
      </dgm:t>
    </dgm:pt>
    <dgm:pt modelId="{02A624BE-F04D-44D5-A78E-56A038373334}" type="pres">
      <dgm:prSet presAssocID="{D4509588-C741-489D-8FD9-C8247F254551}" presName="horzThree" presStyleCnt="0"/>
      <dgm:spPr/>
    </dgm:pt>
    <dgm:pt modelId="{D5DC2784-3955-4DE5-B47A-B05B2E14A05C}" type="pres">
      <dgm:prSet presAssocID="{90C1F17C-02D1-4E34-B992-9FAC5E78935C}" presName="sibSpaceThree" presStyleCnt="0"/>
      <dgm:spPr/>
    </dgm:pt>
    <dgm:pt modelId="{26C69993-8517-4FF3-91A4-23E855844FB0}" type="pres">
      <dgm:prSet presAssocID="{9B9F7482-742B-4644-9F5F-3126F4E78DD3}" presName="vertThree" presStyleCnt="0"/>
      <dgm:spPr/>
    </dgm:pt>
    <dgm:pt modelId="{42A3D791-12CF-4DAF-AA2F-04180AD1DA23}" type="pres">
      <dgm:prSet presAssocID="{9B9F7482-742B-4644-9F5F-3126F4E78DD3}" presName="txThree" presStyleLbl="node3" presStyleIdx="1" presStyleCnt="3" custLinFactNeighborX="1810" custLinFactNeighborY="7521">
        <dgm:presLayoutVars>
          <dgm:chPref val="3"/>
        </dgm:presLayoutVars>
      </dgm:prSet>
      <dgm:spPr/>
      <dgm:t>
        <a:bodyPr/>
        <a:lstStyle/>
        <a:p>
          <a:endParaRPr lang="en-US"/>
        </a:p>
      </dgm:t>
    </dgm:pt>
    <dgm:pt modelId="{5E3C6A4F-5986-463C-B6F5-760A1833658E}" type="pres">
      <dgm:prSet presAssocID="{9B9F7482-742B-4644-9F5F-3126F4E78DD3}" presName="horzThree" presStyleCnt="0"/>
      <dgm:spPr/>
    </dgm:pt>
    <dgm:pt modelId="{104D5E9E-FD41-4312-9869-4AD86E6D43F2}" type="pres">
      <dgm:prSet presAssocID="{0C77E87C-151C-46F5-AA80-883D79C0338A}" presName="sibSpaceTwo" presStyleCnt="0"/>
      <dgm:spPr/>
    </dgm:pt>
    <dgm:pt modelId="{EB253F87-C9A0-4217-8FA7-1B7E76C71408}" type="pres">
      <dgm:prSet presAssocID="{2E1DE980-49FC-4CEC-8035-32010103A2D6}" presName="vertTwo" presStyleCnt="0"/>
      <dgm:spPr/>
    </dgm:pt>
    <dgm:pt modelId="{89D74893-BC86-4167-9411-5F74F3D03270}" type="pres">
      <dgm:prSet presAssocID="{2E1DE980-49FC-4CEC-8035-32010103A2D6}" presName="txTwo" presStyleLbl="node2" presStyleIdx="1" presStyleCnt="2" custLinFactNeighborX="-4063" custLinFactNeighborY="23161">
        <dgm:presLayoutVars>
          <dgm:chPref val="3"/>
        </dgm:presLayoutVars>
      </dgm:prSet>
      <dgm:spPr/>
      <dgm:t>
        <a:bodyPr/>
        <a:lstStyle/>
        <a:p>
          <a:endParaRPr lang="en-US"/>
        </a:p>
      </dgm:t>
    </dgm:pt>
    <dgm:pt modelId="{7B9FDE1C-D52A-46A4-A3AD-39E0F0474ECA}" type="pres">
      <dgm:prSet presAssocID="{2E1DE980-49FC-4CEC-8035-32010103A2D6}" presName="parTransTwo" presStyleCnt="0"/>
      <dgm:spPr/>
    </dgm:pt>
    <dgm:pt modelId="{2CFE1F84-4F43-4968-83E9-66DF51437028}" type="pres">
      <dgm:prSet presAssocID="{2E1DE980-49FC-4CEC-8035-32010103A2D6}" presName="horzTwo" presStyleCnt="0"/>
      <dgm:spPr/>
    </dgm:pt>
    <dgm:pt modelId="{06710402-A3FE-464D-A7F6-A8669C4EF19A}" type="pres">
      <dgm:prSet presAssocID="{F1936ED6-147C-4AC1-9281-5D25F1D8186B}" presName="vertThree" presStyleCnt="0"/>
      <dgm:spPr/>
    </dgm:pt>
    <dgm:pt modelId="{D5EF7F5A-4DE4-400A-A6CF-93C9A9F2E32A}" type="pres">
      <dgm:prSet presAssocID="{F1936ED6-147C-4AC1-9281-5D25F1D8186B}" presName="txThree" presStyleLbl="node3" presStyleIdx="2" presStyleCnt="3" custLinFactNeighborX="-2859" custLinFactNeighborY="2042">
        <dgm:presLayoutVars>
          <dgm:chPref val="3"/>
        </dgm:presLayoutVars>
      </dgm:prSet>
      <dgm:spPr/>
      <dgm:t>
        <a:bodyPr/>
        <a:lstStyle/>
        <a:p>
          <a:endParaRPr lang="en-US"/>
        </a:p>
      </dgm:t>
    </dgm:pt>
    <dgm:pt modelId="{06E759CC-09E8-4C44-B34E-6CEBE46124F2}" type="pres">
      <dgm:prSet presAssocID="{F1936ED6-147C-4AC1-9281-5D25F1D8186B}" presName="horzThree" presStyleCnt="0"/>
      <dgm:spPr/>
    </dgm:pt>
  </dgm:ptLst>
  <dgm:cxnLst>
    <dgm:cxn modelId="{B356AE11-3AFF-4A09-BB51-AF6C2DFBA305}" type="presOf" srcId="{A0BFE573-C75A-4E55-A02F-0FCA5A614D43}" destId="{5B65649D-4FFD-4A7A-B4FF-7BD17AEEA1F2}" srcOrd="0" destOrd="0" presId="urn:microsoft.com/office/officeart/2005/8/layout/hierarchy4"/>
    <dgm:cxn modelId="{E3E0C196-97A8-4DB0-AD10-66BFBE07B307}" type="presOf" srcId="{6B3C207E-E857-43A2-8A8D-CB58D2C46AC5}" destId="{4F5F2625-5B58-48D1-A9B2-C7F702598CC1}" srcOrd="0" destOrd="0" presId="urn:microsoft.com/office/officeart/2005/8/layout/hierarchy4"/>
    <dgm:cxn modelId="{494D8A04-C9AB-47A7-B8E7-BE420DADFFDE}" type="presOf" srcId="{F1936ED6-147C-4AC1-9281-5D25F1D8186B}" destId="{D5EF7F5A-4DE4-400A-A6CF-93C9A9F2E32A}" srcOrd="0" destOrd="0" presId="urn:microsoft.com/office/officeart/2005/8/layout/hierarchy4"/>
    <dgm:cxn modelId="{040383D2-2C8A-44C2-9A1B-0799ECF029D6}" srcId="{A0BFE573-C75A-4E55-A02F-0FCA5A614D43}" destId="{2E1DE980-49FC-4CEC-8035-32010103A2D6}" srcOrd="1" destOrd="0" parTransId="{0F5972AB-5A4F-4F0A-B8C5-9ADBBEB13557}" sibTransId="{A79EA4D4-E2CD-4D26-A2D4-7EFDE716C777}"/>
    <dgm:cxn modelId="{CACF43CD-D1E1-4207-BB9A-9756EDD115BD}" srcId="{A0BFE573-C75A-4E55-A02F-0FCA5A614D43}" destId="{6B3C207E-E857-43A2-8A8D-CB58D2C46AC5}" srcOrd="0" destOrd="0" parTransId="{7C36788E-6416-4343-9007-8822DB320365}" sibTransId="{0C77E87C-151C-46F5-AA80-883D79C0338A}"/>
    <dgm:cxn modelId="{9E72E8AF-066D-4331-9996-CDC2DC9F9E80}" srcId="{2E1DE980-49FC-4CEC-8035-32010103A2D6}" destId="{F1936ED6-147C-4AC1-9281-5D25F1D8186B}" srcOrd="0" destOrd="0" parTransId="{ADBB9DEC-26AF-463E-BCB5-79493DDADADE}" sibTransId="{8D06899C-7284-45BF-8953-6A3E9C304235}"/>
    <dgm:cxn modelId="{B497E71D-1825-4842-9320-6B6B50CDF0C9}" type="presOf" srcId="{2E1DE980-49FC-4CEC-8035-32010103A2D6}" destId="{89D74893-BC86-4167-9411-5F74F3D03270}" srcOrd="0" destOrd="0" presId="urn:microsoft.com/office/officeart/2005/8/layout/hierarchy4"/>
    <dgm:cxn modelId="{C6F107B8-999F-479B-9F9C-546F0BCF2C84}" srcId="{2B019178-664E-4663-B40F-E6BFDCD0B627}" destId="{A0BFE573-C75A-4E55-A02F-0FCA5A614D43}" srcOrd="0" destOrd="0" parTransId="{EEC1A8A3-2B70-450A-A42E-1008813D3DF4}" sibTransId="{5FD7AD00-A99C-4A2E-8174-8D3D1143A93E}"/>
    <dgm:cxn modelId="{D658593C-45DC-4DB1-BA69-7A5F73CB81BF}" srcId="{6B3C207E-E857-43A2-8A8D-CB58D2C46AC5}" destId="{D4509588-C741-489D-8FD9-C8247F254551}" srcOrd="0" destOrd="0" parTransId="{E4B29CFF-A3BD-4D2E-9D38-729E72FA435E}" sibTransId="{90C1F17C-02D1-4E34-B992-9FAC5E78935C}"/>
    <dgm:cxn modelId="{1D65DF05-E53A-4891-932D-A164A4BF28F9}" type="presOf" srcId="{2B019178-664E-4663-B40F-E6BFDCD0B627}" destId="{28DCA76C-5136-4BEF-BAC2-5D95B6B24E0F}" srcOrd="0" destOrd="0" presId="urn:microsoft.com/office/officeart/2005/8/layout/hierarchy4"/>
    <dgm:cxn modelId="{78D6B015-066E-41E0-B2A0-BB556C198B05}" type="presOf" srcId="{9B9F7482-742B-4644-9F5F-3126F4E78DD3}" destId="{42A3D791-12CF-4DAF-AA2F-04180AD1DA23}" srcOrd="0" destOrd="0" presId="urn:microsoft.com/office/officeart/2005/8/layout/hierarchy4"/>
    <dgm:cxn modelId="{131E7E16-3C94-4E17-8D02-4EA253FC7E29}" srcId="{6B3C207E-E857-43A2-8A8D-CB58D2C46AC5}" destId="{9B9F7482-742B-4644-9F5F-3126F4E78DD3}" srcOrd="1" destOrd="0" parTransId="{A057114A-2E03-4612-850F-C5DFC4CD588D}" sibTransId="{4C710DC2-2C01-4B2B-B813-22FB9E0486CD}"/>
    <dgm:cxn modelId="{CF4E1C14-9B2D-489C-AFC2-B9E5D53CC92F}" type="presOf" srcId="{D4509588-C741-489D-8FD9-C8247F254551}" destId="{3159B306-E9E6-4F25-8B4D-EBAE4D3CD632}" srcOrd="0" destOrd="0" presId="urn:microsoft.com/office/officeart/2005/8/layout/hierarchy4"/>
    <dgm:cxn modelId="{AB197972-8DBC-4077-A245-7097B7BEDB13}" type="presParOf" srcId="{28DCA76C-5136-4BEF-BAC2-5D95B6B24E0F}" destId="{9F4EEAD4-5550-425A-9B0F-69DDA658B720}" srcOrd="0" destOrd="0" presId="urn:microsoft.com/office/officeart/2005/8/layout/hierarchy4"/>
    <dgm:cxn modelId="{6A706164-BADF-464B-A43C-A5DF0D1137DC}" type="presParOf" srcId="{9F4EEAD4-5550-425A-9B0F-69DDA658B720}" destId="{5B65649D-4FFD-4A7A-B4FF-7BD17AEEA1F2}" srcOrd="0" destOrd="0" presId="urn:microsoft.com/office/officeart/2005/8/layout/hierarchy4"/>
    <dgm:cxn modelId="{8C7B049A-2209-4943-8130-01CE89EF2B6F}" type="presParOf" srcId="{9F4EEAD4-5550-425A-9B0F-69DDA658B720}" destId="{409BC3E2-B4ED-4B2E-9E43-6F1BB63E4278}" srcOrd="1" destOrd="0" presId="urn:microsoft.com/office/officeart/2005/8/layout/hierarchy4"/>
    <dgm:cxn modelId="{3EB3333B-B0A3-41CC-A1DB-FE21D80FA72B}" type="presParOf" srcId="{9F4EEAD4-5550-425A-9B0F-69DDA658B720}" destId="{BFD38333-7443-4A5D-AAD0-7FF881F11846}" srcOrd="2" destOrd="0" presId="urn:microsoft.com/office/officeart/2005/8/layout/hierarchy4"/>
    <dgm:cxn modelId="{C653A8AA-E5F0-4B64-BD15-20C70B3C160B}" type="presParOf" srcId="{BFD38333-7443-4A5D-AAD0-7FF881F11846}" destId="{8223130E-969E-4CC8-8445-14EEB0E9E7B2}" srcOrd="0" destOrd="0" presId="urn:microsoft.com/office/officeart/2005/8/layout/hierarchy4"/>
    <dgm:cxn modelId="{070ED496-8B40-4078-B0FD-399DCBFC2CDA}" type="presParOf" srcId="{8223130E-969E-4CC8-8445-14EEB0E9E7B2}" destId="{4F5F2625-5B58-48D1-A9B2-C7F702598CC1}" srcOrd="0" destOrd="0" presId="urn:microsoft.com/office/officeart/2005/8/layout/hierarchy4"/>
    <dgm:cxn modelId="{AF0EB619-D19E-4F51-8D93-371725B574C6}" type="presParOf" srcId="{8223130E-969E-4CC8-8445-14EEB0E9E7B2}" destId="{B3CA2576-29BA-4CE4-A4D7-801449C63485}" srcOrd="1" destOrd="0" presId="urn:microsoft.com/office/officeart/2005/8/layout/hierarchy4"/>
    <dgm:cxn modelId="{E11A32BF-0F64-43D5-9BD2-2FF3D3B20B03}" type="presParOf" srcId="{8223130E-969E-4CC8-8445-14EEB0E9E7B2}" destId="{C3DDE028-A053-4A66-A651-3A94C2A9B7BB}" srcOrd="2" destOrd="0" presId="urn:microsoft.com/office/officeart/2005/8/layout/hierarchy4"/>
    <dgm:cxn modelId="{BDA184A5-2BEA-4F3C-9C52-31CC96689513}" type="presParOf" srcId="{C3DDE028-A053-4A66-A651-3A94C2A9B7BB}" destId="{82646165-8DF6-4C17-96E5-0206A257B74E}" srcOrd="0" destOrd="0" presId="urn:microsoft.com/office/officeart/2005/8/layout/hierarchy4"/>
    <dgm:cxn modelId="{46D07039-BAE0-434D-BF1C-C55B971EF47F}" type="presParOf" srcId="{82646165-8DF6-4C17-96E5-0206A257B74E}" destId="{3159B306-E9E6-4F25-8B4D-EBAE4D3CD632}" srcOrd="0" destOrd="0" presId="urn:microsoft.com/office/officeart/2005/8/layout/hierarchy4"/>
    <dgm:cxn modelId="{5708F69F-589D-4817-8A18-F6948D72ADDA}" type="presParOf" srcId="{82646165-8DF6-4C17-96E5-0206A257B74E}" destId="{02A624BE-F04D-44D5-A78E-56A038373334}" srcOrd="1" destOrd="0" presId="urn:microsoft.com/office/officeart/2005/8/layout/hierarchy4"/>
    <dgm:cxn modelId="{468C3271-39A2-4CE1-9980-DB463B5E48AF}" type="presParOf" srcId="{C3DDE028-A053-4A66-A651-3A94C2A9B7BB}" destId="{D5DC2784-3955-4DE5-B47A-B05B2E14A05C}" srcOrd="1" destOrd="0" presId="urn:microsoft.com/office/officeart/2005/8/layout/hierarchy4"/>
    <dgm:cxn modelId="{BA71AC84-F74D-444B-92E7-88BEAF341CFD}" type="presParOf" srcId="{C3DDE028-A053-4A66-A651-3A94C2A9B7BB}" destId="{26C69993-8517-4FF3-91A4-23E855844FB0}" srcOrd="2" destOrd="0" presId="urn:microsoft.com/office/officeart/2005/8/layout/hierarchy4"/>
    <dgm:cxn modelId="{53EA36C1-5C27-4CD6-B39D-ABF3332874E6}" type="presParOf" srcId="{26C69993-8517-4FF3-91A4-23E855844FB0}" destId="{42A3D791-12CF-4DAF-AA2F-04180AD1DA23}" srcOrd="0" destOrd="0" presId="urn:microsoft.com/office/officeart/2005/8/layout/hierarchy4"/>
    <dgm:cxn modelId="{CDF7BB64-5763-488B-82E0-CB85D7FB4013}" type="presParOf" srcId="{26C69993-8517-4FF3-91A4-23E855844FB0}" destId="{5E3C6A4F-5986-463C-B6F5-760A1833658E}" srcOrd="1" destOrd="0" presId="urn:microsoft.com/office/officeart/2005/8/layout/hierarchy4"/>
    <dgm:cxn modelId="{4951F1C4-1D7C-4376-B14F-17399BDE4D10}" type="presParOf" srcId="{BFD38333-7443-4A5D-AAD0-7FF881F11846}" destId="{104D5E9E-FD41-4312-9869-4AD86E6D43F2}" srcOrd="1" destOrd="0" presId="urn:microsoft.com/office/officeart/2005/8/layout/hierarchy4"/>
    <dgm:cxn modelId="{0513009E-978D-401E-A1BB-57F24688FA2D}" type="presParOf" srcId="{BFD38333-7443-4A5D-AAD0-7FF881F11846}" destId="{EB253F87-C9A0-4217-8FA7-1B7E76C71408}" srcOrd="2" destOrd="0" presId="urn:microsoft.com/office/officeart/2005/8/layout/hierarchy4"/>
    <dgm:cxn modelId="{70C1140A-5F7D-41E2-A731-9BD89A7B8BA7}" type="presParOf" srcId="{EB253F87-C9A0-4217-8FA7-1B7E76C71408}" destId="{89D74893-BC86-4167-9411-5F74F3D03270}" srcOrd="0" destOrd="0" presId="urn:microsoft.com/office/officeart/2005/8/layout/hierarchy4"/>
    <dgm:cxn modelId="{817CA932-9E1D-457B-BB3F-C33336C73F64}" type="presParOf" srcId="{EB253F87-C9A0-4217-8FA7-1B7E76C71408}" destId="{7B9FDE1C-D52A-46A4-A3AD-39E0F0474ECA}" srcOrd="1" destOrd="0" presId="urn:microsoft.com/office/officeart/2005/8/layout/hierarchy4"/>
    <dgm:cxn modelId="{6E5884F3-6679-48C5-B19A-7D1099F7F0EC}" type="presParOf" srcId="{EB253F87-C9A0-4217-8FA7-1B7E76C71408}" destId="{2CFE1F84-4F43-4968-83E9-66DF51437028}" srcOrd="2" destOrd="0" presId="urn:microsoft.com/office/officeart/2005/8/layout/hierarchy4"/>
    <dgm:cxn modelId="{9D42AB90-B3D7-4DFA-A2EB-B70FF8CFEC05}" type="presParOf" srcId="{2CFE1F84-4F43-4968-83E9-66DF51437028}" destId="{06710402-A3FE-464D-A7F6-A8669C4EF19A}" srcOrd="0" destOrd="0" presId="urn:microsoft.com/office/officeart/2005/8/layout/hierarchy4"/>
    <dgm:cxn modelId="{1540E0C0-A40B-433A-BE64-45A1EFA57F55}" type="presParOf" srcId="{06710402-A3FE-464D-A7F6-A8669C4EF19A}" destId="{D5EF7F5A-4DE4-400A-A6CF-93C9A9F2E32A}" srcOrd="0" destOrd="0" presId="urn:microsoft.com/office/officeart/2005/8/layout/hierarchy4"/>
    <dgm:cxn modelId="{374B1593-086C-4FDB-871D-157D355D38F0}" type="presParOf" srcId="{06710402-A3FE-464D-A7F6-A8669C4EF19A}" destId="{06E759CC-09E8-4C44-B34E-6CEBE46124F2}"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78123D-EA72-4172-89C9-850D875F5776}"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en-US"/>
        </a:p>
      </dgm:t>
    </dgm:pt>
    <dgm:pt modelId="{8FBDB153-BF9A-4386-861E-B01DDDD28249}">
      <dgm:prSet phldrT="[Text]" custT="1"/>
      <dgm:spPr>
        <a:ln w="9525"/>
      </dgm:spPr>
      <dgm:t>
        <a:bodyPr/>
        <a:lstStyle/>
        <a:p>
          <a:r>
            <a:rPr lang="en-US" altLang="en-US" sz="1600" b="1" dirty="0" smtClean="0"/>
            <a:t>Provide a familiar environment, and because members of the school staff already have relationships with students;</a:t>
          </a:r>
          <a:endParaRPr lang="en-US" sz="1600" b="1" dirty="0">
            <a:effectLst/>
          </a:endParaRPr>
        </a:p>
      </dgm:t>
    </dgm:pt>
    <dgm:pt modelId="{7FDD32C0-C872-4382-8A05-76F9864152F0}" type="parTrans" cxnId="{7CE35FE5-D7F4-4FF4-BA2A-77449A1D3433}">
      <dgm:prSet/>
      <dgm:spPr/>
      <dgm:t>
        <a:bodyPr/>
        <a:lstStyle/>
        <a:p>
          <a:endParaRPr lang="en-US" sz="1600" b="1">
            <a:effectLst/>
          </a:endParaRPr>
        </a:p>
      </dgm:t>
    </dgm:pt>
    <dgm:pt modelId="{E7EE0056-3FED-4C9E-96F5-AC37E5C9F96A}" type="sibTrans" cxnId="{7CE35FE5-D7F4-4FF4-BA2A-77449A1D3433}">
      <dgm:prSet/>
      <dgm:spPr/>
      <dgm:t>
        <a:bodyPr/>
        <a:lstStyle/>
        <a:p>
          <a:endParaRPr lang="en-US" sz="1600" b="1">
            <a:effectLst/>
          </a:endParaRPr>
        </a:p>
      </dgm:t>
    </dgm:pt>
    <dgm:pt modelId="{652B3E6C-9A9D-4F80-85BE-1DFB93630399}">
      <dgm:prSet phldrT="[Text]" custT="1"/>
      <dgm:spPr>
        <a:solidFill>
          <a:schemeClr val="accent4">
            <a:lumMod val="75000"/>
          </a:schemeClr>
        </a:solidFill>
        <a:ln w="9525"/>
      </dgm:spPr>
      <dgm:t>
        <a:bodyPr/>
        <a:lstStyle/>
        <a:p>
          <a:r>
            <a:rPr lang="en-US" altLang="en-US" sz="1600" b="1" dirty="0" smtClean="0"/>
            <a:t>Serve large numbers of students;</a:t>
          </a:r>
          <a:endParaRPr lang="en-US" sz="1600" b="1" dirty="0">
            <a:effectLst/>
          </a:endParaRPr>
        </a:p>
      </dgm:t>
    </dgm:pt>
    <dgm:pt modelId="{2682A17E-32C5-4F29-8385-09F6405E45D8}" type="parTrans" cxnId="{5185F9CD-55D3-4DA8-A8F4-0DDD7B4600BC}">
      <dgm:prSet/>
      <dgm:spPr/>
      <dgm:t>
        <a:bodyPr/>
        <a:lstStyle/>
        <a:p>
          <a:endParaRPr lang="en-US" sz="1600" b="1">
            <a:effectLst/>
          </a:endParaRPr>
        </a:p>
      </dgm:t>
    </dgm:pt>
    <dgm:pt modelId="{D65210EF-DEBE-4F6C-9D05-C0C122AF2FD5}" type="sibTrans" cxnId="{5185F9CD-55D3-4DA8-A8F4-0DDD7B4600BC}">
      <dgm:prSet/>
      <dgm:spPr/>
      <dgm:t>
        <a:bodyPr/>
        <a:lstStyle/>
        <a:p>
          <a:endParaRPr lang="en-US" sz="1600" b="1">
            <a:effectLst/>
          </a:endParaRPr>
        </a:p>
      </dgm:t>
    </dgm:pt>
    <dgm:pt modelId="{CDD581AA-DF6D-4A83-8AB0-349C0F6620CE}">
      <dgm:prSet phldrT="[Text]" custT="1"/>
      <dgm:spPr>
        <a:ln w="9525"/>
      </dgm:spPr>
      <dgm:t>
        <a:bodyPr/>
        <a:lstStyle/>
        <a:p>
          <a:r>
            <a:rPr lang="en-US" altLang="en-US" sz="1600" b="1" dirty="0" smtClean="0"/>
            <a:t>Already offer a variety of support services with many trained staff;</a:t>
          </a:r>
          <a:endParaRPr lang="en-US" sz="1600" b="1" dirty="0">
            <a:effectLst/>
          </a:endParaRPr>
        </a:p>
      </dgm:t>
    </dgm:pt>
    <dgm:pt modelId="{E8F1FCDB-8FA8-466B-ACC4-20EF9D09E640}" type="parTrans" cxnId="{C4F3E15C-B1B9-4D17-A23C-B47C7BC96229}">
      <dgm:prSet/>
      <dgm:spPr/>
      <dgm:t>
        <a:bodyPr/>
        <a:lstStyle/>
        <a:p>
          <a:endParaRPr lang="en-US" sz="1600" b="1">
            <a:effectLst/>
          </a:endParaRPr>
        </a:p>
      </dgm:t>
    </dgm:pt>
    <dgm:pt modelId="{F2F486BE-636F-4016-A962-349A311B17C1}" type="sibTrans" cxnId="{C4F3E15C-B1B9-4D17-A23C-B47C7BC96229}">
      <dgm:prSet/>
      <dgm:spPr/>
      <dgm:t>
        <a:bodyPr/>
        <a:lstStyle/>
        <a:p>
          <a:endParaRPr lang="en-US" sz="1600" b="1">
            <a:effectLst/>
          </a:endParaRPr>
        </a:p>
      </dgm:t>
    </dgm:pt>
    <dgm:pt modelId="{4910C3E7-14A2-41B2-B0D0-DF8098304401}">
      <dgm:prSet phldrT="[Text]" custT="1"/>
      <dgm:spPr>
        <a:solidFill>
          <a:schemeClr val="accent4">
            <a:lumMod val="75000"/>
          </a:schemeClr>
        </a:solidFill>
        <a:ln w="9525"/>
      </dgm:spPr>
      <dgm:t>
        <a:bodyPr/>
        <a:lstStyle/>
        <a:p>
          <a:r>
            <a:rPr lang="en-US" altLang="en-US" sz="1600" b="1" dirty="0" smtClean="0"/>
            <a:t>Monitor students over time and refer them for services;</a:t>
          </a:r>
          <a:endParaRPr lang="en-US" sz="1600" b="1" dirty="0">
            <a:effectLst/>
          </a:endParaRPr>
        </a:p>
      </dgm:t>
    </dgm:pt>
    <dgm:pt modelId="{7475E430-8F41-405B-A1C0-D7A49808D4C6}" type="parTrans" cxnId="{91A436A6-AB7C-4DF1-9229-DD681762AFCF}">
      <dgm:prSet/>
      <dgm:spPr/>
      <dgm:t>
        <a:bodyPr/>
        <a:lstStyle/>
        <a:p>
          <a:endParaRPr lang="en-US" sz="1600" b="1">
            <a:effectLst/>
          </a:endParaRPr>
        </a:p>
      </dgm:t>
    </dgm:pt>
    <dgm:pt modelId="{CC91D3B7-1DA1-4DF8-A420-99C0AC7F5E79}" type="sibTrans" cxnId="{91A436A6-AB7C-4DF1-9229-DD681762AFCF}">
      <dgm:prSet/>
      <dgm:spPr/>
      <dgm:t>
        <a:bodyPr/>
        <a:lstStyle/>
        <a:p>
          <a:endParaRPr lang="en-US" sz="1600" b="1">
            <a:effectLst/>
          </a:endParaRPr>
        </a:p>
      </dgm:t>
    </dgm:pt>
    <dgm:pt modelId="{0F5739D7-3B4E-4B22-9F74-C47DE4DFD342}">
      <dgm:prSet phldrT="[Text]" custT="1"/>
      <dgm:spPr>
        <a:ln w="9525"/>
      </dgm:spPr>
      <dgm:t>
        <a:bodyPr/>
        <a:lstStyle/>
        <a:p>
          <a:r>
            <a:rPr lang="en-US" altLang="en-US" sz="1600" b="1" dirty="0" smtClean="0"/>
            <a:t>Can gauge whether or not certain losses will impact multiple groups of students; and</a:t>
          </a:r>
          <a:endParaRPr lang="en-US" sz="1600" b="1" dirty="0">
            <a:effectLst/>
          </a:endParaRPr>
        </a:p>
      </dgm:t>
    </dgm:pt>
    <dgm:pt modelId="{F0E8CCA1-4855-4E38-925C-2C1D72D0EC2F}" type="parTrans" cxnId="{7685F096-1350-4CC4-A160-A95E7426E0A2}">
      <dgm:prSet/>
      <dgm:spPr/>
      <dgm:t>
        <a:bodyPr/>
        <a:lstStyle/>
        <a:p>
          <a:endParaRPr lang="en-US" sz="1600" b="1">
            <a:effectLst/>
          </a:endParaRPr>
        </a:p>
      </dgm:t>
    </dgm:pt>
    <dgm:pt modelId="{02A64D4D-7361-423B-8250-654F08CBE7D0}" type="sibTrans" cxnId="{7685F096-1350-4CC4-A160-A95E7426E0A2}">
      <dgm:prSet/>
      <dgm:spPr/>
      <dgm:t>
        <a:bodyPr/>
        <a:lstStyle/>
        <a:p>
          <a:endParaRPr lang="en-US" sz="1600" b="1">
            <a:effectLst/>
          </a:endParaRPr>
        </a:p>
      </dgm:t>
    </dgm:pt>
    <dgm:pt modelId="{5D4BB1F8-9BBC-4C82-ACB0-8A732F22C617}">
      <dgm:prSet phldrT="[Text]" custT="1"/>
      <dgm:spPr>
        <a:solidFill>
          <a:schemeClr val="accent4">
            <a:lumMod val="75000"/>
          </a:schemeClr>
        </a:solidFill>
        <a:ln w="9525"/>
      </dgm:spPr>
      <dgm:t>
        <a:bodyPr/>
        <a:lstStyle/>
        <a:p>
          <a:r>
            <a:rPr lang="en-US" altLang="en-US" sz="1600" b="1" dirty="0" smtClean="0"/>
            <a:t>Are able to provide bereavement counseling, and parents may prefer to partake in counseling at their children’s school rather than at a community mental health facility.</a:t>
          </a:r>
          <a:endParaRPr lang="en-US" sz="1600" b="1" dirty="0">
            <a:effectLst/>
          </a:endParaRPr>
        </a:p>
      </dgm:t>
    </dgm:pt>
    <dgm:pt modelId="{2478ABA3-BAC0-4FB6-AC8C-51B1E600F2E9}" type="parTrans" cxnId="{FDCFE5FE-1ECA-43AD-8170-AA5290CF1A2A}">
      <dgm:prSet/>
      <dgm:spPr/>
      <dgm:t>
        <a:bodyPr/>
        <a:lstStyle/>
        <a:p>
          <a:endParaRPr lang="en-US" sz="1600" b="1">
            <a:effectLst/>
          </a:endParaRPr>
        </a:p>
      </dgm:t>
    </dgm:pt>
    <dgm:pt modelId="{A274B8A1-E9A1-4632-9C37-F8F46BAE8D32}" type="sibTrans" cxnId="{FDCFE5FE-1ECA-43AD-8170-AA5290CF1A2A}">
      <dgm:prSet/>
      <dgm:spPr/>
      <dgm:t>
        <a:bodyPr/>
        <a:lstStyle/>
        <a:p>
          <a:endParaRPr lang="en-US" sz="1600" b="1">
            <a:effectLst/>
          </a:endParaRPr>
        </a:p>
      </dgm:t>
    </dgm:pt>
    <dgm:pt modelId="{6B126852-1604-455A-901C-8A8BC3BB0BD5}" type="pres">
      <dgm:prSet presAssocID="{F878123D-EA72-4172-89C9-850D875F5776}" presName="linear" presStyleCnt="0">
        <dgm:presLayoutVars>
          <dgm:animLvl val="lvl"/>
          <dgm:resizeHandles val="exact"/>
        </dgm:presLayoutVars>
      </dgm:prSet>
      <dgm:spPr/>
      <dgm:t>
        <a:bodyPr/>
        <a:lstStyle/>
        <a:p>
          <a:endParaRPr lang="en-US"/>
        </a:p>
      </dgm:t>
    </dgm:pt>
    <dgm:pt modelId="{C868786B-DDE1-4E22-B6AD-DCEF5DD29445}" type="pres">
      <dgm:prSet presAssocID="{8FBDB153-BF9A-4386-861E-B01DDDD28249}" presName="parentText" presStyleLbl="node1" presStyleIdx="0" presStyleCnt="6">
        <dgm:presLayoutVars>
          <dgm:chMax val="0"/>
          <dgm:bulletEnabled val="1"/>
        </dgm:presLayoutVars>
      </dgm:prSet>
      <dgm:spPr/>
      <dgm:t>
        <a:bodyPr/>
        <a:lstStyle/>
        <a:p>
          <a:endParaRPr lang="en-US"/>
        </a:p>
      </dgm:t>
    </dgm:pt>
    <dgm:pt modelId="{C1883039-4843-4DC1-B99B-97EFA19CC9A8}" type="pres">
      <dgm:prSet presAssocID="{E7EE0056-3FED-4C9E-96F5-AC37E5C9F96A}" presName="spacer" presStyleCnt="0"/>
      <dgm:spPr/>
      <dgm:t>
        <a:bodyPr/>
        <a:lstStyle/>
        <a:p>
          <a:endParaRPr lang="en-US"/>
        </a:p>
      </dgm:t>
    </dgm:pt>
    <dgm:pt modelId="{314CCC8F-F5C2-4CDE-901E-C47272A8AEAF}" type="pres">
      <dgm:prSet presAssocID="{652B3E6C-9A9D-4F80-85BE-1DFB93630399}" presName="parentText" presStyleLbl="node1" presStyleIdx="1" presStyleCnt="6" custLinFactNeighborY="-36180">
        <dgm:presLayoutVars>
          <dgm:chMax val="0"/>
          <dgm:bulletEnabled val="1"/>
        </dgm:presLayoutVars>
      </dgm:prSet>
      <dgm:spPr/>
      <dgm:t>
        <a:bodyPr/>
        <a:lstStyle/>
        <a:p>
          <a:endParaRPr lang="en-US"/>
        </a:p>
      </dgm:t>
    </dgm:pt>
    <dgm:pt modelId="{796B3DB3-7542-4C27-B096-EB14DF34A106}" type="pres">
      <dgm:prSet presAssocID="{D65210EF-DEBE-4F6C-9D05-C0C122AF2FD5}" presName="spacer" presStyleCnt="0"/>
      <dgm:spPr/>
      <dgm:t>
        <a:bodyPr/>
        <a:lstStyle/>
        <a:p>
          <a:endParaRPr lang="en-US"/>
        </a:p>
      </dgm:t>
    </dgm:pt>
    <dgm:pt modelId="{CD6F42A4-10AF-4580-B49A-13F4F80F2FBC}" type="pres">
      <dgm:prSet presAssocID="{CDD581AA-DF6D-4A83-8AB0-349C0F6620CE}" presName="parentText" presStyleLbl="node1" presStyleIdx="2" presStyleCnt="6" custLinFactNeighborY="-71892">
        <dgm:presLayoutVars>
          <dgm:chMax val="0"/>
          <dgm:bulletEnabled val="1"/>
        </dgm:presLayoutVars>
      </dgm:prSet>
      <dgm:spPr/>
      <dgm:t>
        <a:bodyPr/>
        <a:lstStyle/>
        <a:p>
          <a:endParaRPr lang="en-US"/>
        </a:p>
      </dgm:t>
    </dgm:pt>
    <dgm:pt modelId="{9899B230-CF11-4AA0-A4CB-C40176CC8C07}" type="pres">
      <dgm:prSet presAssocID="{F2F486BE-636F-4016-A962-349A311B17C1}" presName="spacer" presStyleCnt="0"/>
      <dgm:spPr/>
      <dgm:t>
        <a:bodyPr/>
        <a:lstStyle/>
        <a:p>
          <a:endParaRPr lang="en-US"/>
        </a:p>
      </dgm:t>
    </dgm:pt>
    <dgm:pt modelId="{9BBC96DE-2FA4-4EB7-889A-D0E6FCF7B8A8}" type="pres">
      <dgm:prSet presAssocID="{4910C3E7-14A2-41B2-B0D0-DF8098304401}" presName="parentText" presStyleLbl="node1" presStyleIdx="3" presStyleCnt="6" custLinFactNeighborY="-86987">
        <dgm:presLayoutVars>
          <dgm:chMax val="0"/>
          <dgm:bulletEnabled val="1"/>
        </dgm:presLayoutVars>
      </dgm:prSet>
      <dgm:spPr/>
      <dgm:t>
        <a:bodyPr/>
        <a:lstStyle/>
        <a:p>
          <a:endParaRPr lang="en-US"/>
        </a:p>
      </dgm:t>
    </dgm:pt>
    <dgm:pt modelId="{56151979-1DB5-478B-9A78-B6B880DD0395}" type="pres">
      <dgm:prSet presAssocID="{CC91D3B7-1DA1-4DF8-A420-99C0AC7F5E79}" presName="spacer" presStyleCnt="0"/>
      <dgm:spPr/>
      <dgm:t>
        <a:bodyPr/>
        <a:lstStyle/>
        <a:p>
          <a:endParaRPr lang="en-US"/>
        </a:p>
      </dgm:t>
    </dgm:pt>
    <dgm:pt modelId="{FF259054-4442-4B66-AEE6-7CEE3F1D143F}" type="pres">
      <dgm:prSet presAssocID="{0F5739D7-3B4E-4B22-9F74-C47DE4DFD342}" presName="parentText" presStyleLbl="node1" presStyleIdx="4" presStyleCnt="6" custLinFactY="-355" custLinFactNeighborY="-100000">
        <dgm:presLayoutVars>
          <dgm:chMax val="0"/>
          <dgm:bulletEnabled val="1"/>
        </dgm:presLayoutVars>
      </dgm:prSet>
      <dgm:spPr/>
      <dgm:t>
        <a:bodyPr/>
        <a:lstStyle/>
        <a:p>
          <a:endParaRPr lang="en-US"/>
        </a:p>
      </dgm:t>
    </dgm:pt>
    <dgm:pt modelId="{47D34465-46A8-4BB8-A28B-29967A99B1F6}" type="pres">
      <dgm:prSet presAssocID="{02A64D4D-7361-423B-8250-654F08CBE7D0}" presName="spacer" presStyleCnt="0"/>
      <dgm:spPr/>
      <dgm:t>
        <a:bodyPr/>
        <a:lstStyle/>
        <a:p>
          <a:endParaRPr lang="en-US"/>
        </a:p>
      </dgm:t>
    </dgm:pt>
    <dgm:pt modelId="{F2996269-5819-430B-9A65-9E2E2B5B5C26}" type="pres">
      <dgm:prSet presAssocID="{5D4BB1F8-9BBC-4C82-ACB0-8A732F22C617}" presName="parentText" presStyleLbl="node1" presStyleIdx="5" presStyleCnt="6" custLinFactY="-3228" custLinFactNeighborY="-100000">
        <dgm:presLayoutVars>
          <dgm:chMax val="0"/>
          <dgm:bulletEnabled val="1"/>
        </dgm:presLayoutVars>
      </dgm:prSet>
      <dgm:spPr/>
      <dgm:t>
        <a:bodyPr/>
        <a:lstStyle/>
        <a:p>
          <a:endParaRPr lang="en-US"/>
        </a:p>
      </dgm:t>
    </dgm:pt>
  </dgm:ptLst>
  <dgm:cxnLst>
    <dgm:cxn modelId="{76C699F3-08D7-4877-8A50-45E7181E6A9A}" type="presOf" srcId="{0F5739D7-3B4E-4B22-9F74-C47DE4DFD342}" destId="{FF259054-4442-4B66-AEE6-7CEE3F1D143F}" srcOrd="0" destOrd="0" presId="urn:microsoft.com/office/officeart/2005/8/layout/vList2"/>
    <dgm:cxn modelId="{FDCFE5FE-1ECA-43AD-8170-AA5290CF1A2A}" srcId="{F878123D-EA72-4172-89C9-850D875F5776}" destId="{5D4BB1F8-9BBC-4C82-ACB0-8A732F22C617}" srcOrd="5" destOrd="0" parTransId="{2478ABA3-BAC0-4FB6-AC8C-51B1E600F2E9}" sibTransId="{A274B8A1-E9A1-4632-9C37-F8F46BAE8D32}"/>
    <dgm:cxn modelId="{6263EABD-D82F-4BD6-A45E-5D4D33AC20E0}" type="presOf" srcId="{8FBDB153-BF9A-4386-861E-B01DDDD28249}" destId="{C868786B-DDE1-4E22-B6AD-DCEF5DD29445}" srcOrd="0" destOrd="0" presId="urn:microsoft.com/office/officeart/2005/8/layout/vList2"/>
    <dgm:cxn modelId="{5185F9CD-55D3-4DA8-A8F4-0DDD7B4600BC}" srcId="{F878123D-EA72-4172-89C9-850D875F5776}" destId="{652B3E6C-9A9D-4F80-85BE-1DFB93630399}" srcOrd="1" destOrd="0" parTransId="{2682A17E-32C5-4F29-8385-09F6405E45D8}" sibTransId="{D65210EF-DEBE-4F6C-9D05-C0C122AF2FD5}"/>
    <dgm:cxn modelId="{A864CDD7-E39A-4507-8B53-00CDA7A4D971}" type="presOf" srcId="{4910C3E7-14A2-41B2-B0D0-DF8098304401}" destId="{9BBC96DE-2FA4-4EB7-889A-D0E6FCF7B8A8}" srcOrd="0" destOrd="0" presId="urn:microsoft.com/office/officeart/2005/8/layout/vList2"/>
    <dgm:cxn modelId="{9FD8DD64-5694-41DE-8B2F-5D5B10E68A6F}" type="presOf" srcId="{CDD581AA-DF6D-4A83-8AB0-349C0F6620CE}" destId="{CD6F42A4-10AF-4580-B49A-13F4F80F2FBC}" srcOrd="0" destOrd="0" presId="urn:microsoft.com/office/officeart/2005/8/layout/vList2"/>
    <dgm:cxn modelId="{91A436A6-AB7C-4DF1-9229-DD681762AFCF}" srcId="{F878123D-EA72-4172-89C9-850D875F5776}" destId="{4910C3E7-14A2-41B2-B0D0-DF8098304401}" srcOrd="3" destOrd="0" parTransId="{7475E430-8F41-405B-A1C0-D7A49808D4C6}" sibTransId="{CC91D3B7-1DA1-4DF8-A420-99C0AC7F5E79}"/>
    <dgm:cxn modelId="{9B921E10-EC80-43D7-AA1E-A413E4CFBDE2}" type="presOf" srcId="{F878123D-EA72-4172-89C9-850D875F5776}" destId="{6B126852-1604-455A-901C-8A8BC3BB0BD5}" srcOrd="0" destOrd="0" presId="urn:microsoft.com/office/officeart/2005/8/layout/vList2"/>
    <dgm:cxn modelId="{7685F096-1350-4CC4-A160-A95E7426E0A2}" srcId="{F878123D-EA72-4172-89C9-850D875F5776}" destId="{0F5739D7-3B4E-4B22-9F74-C47DE4DFD342}" srcOrd="4" destOrd="0" parTransId="{F0E8CCA1-4855-4E38-925C-2C1D72D0EC2F}" sibTransId="{02A64D4D-7361-423B-8250-654F08CBE7D0}"/>
    <dgm:cxn modelId="{C4F3E15C-B1B9-4D17-A23C-B47C7BC96229}" srcId="{F878123D-EA72-4172-89C9-850D875F5776}" destId="{CDD581AA-DF6D-4A83-8AB0-349C0F6620CE}" srcOrd="2" destOrd="0" parTransId="{E8F1FCDB-8FA8-466B-ACC4-20EF9D09E640}" sibTransId="{F2F486BE-636F-4016-A962-349A311B17C1}"/>
    <dgm:cxn modelId="{23124C5E-A8D6-489A-8BF6-7EE532D9C3D8}" type="presOf" srcId="{5D4BB1F8-9BBC-4C82-ACB0-8A732F22C617}" destId="{F2996269-5819-430B-9A65-9E2E2B5B5C26}" srcOrd="0" destOrd="0" presId="urn:microsoft.com/office/officeart/2005/8/layout/vList2"/>
    <dgm:cxn modelId="{3A632734-8703-436D-8D7B-F1FAF3EADD00}" type="presOf" srcId="{652B3E6C-9A9D-4F80-85BE-1DFB93630399}" destId="{314CCC8F-F5C2-4CDE-901E-C47272A8AEAF}" srcOrd="0" destOrd="0" presId="urn:microsoft.com/office/officeart/2005/8/layout/vList2"/>
    <dgm:cxn modelId="{7CE35FE5-D7F4-4FF4-BA2A-77449A1D3433}" srcId="{F878123D-EA72-4172-89C9-850D875F5776}" destId="{8FBDB153-BF9A-4386-861E-B01DDDD28249}" srcOrd="0" destOrd="0" parTransId="{7FDD32C0-C872-4382-8A05-76F9864152F0}" sibTransId="{E7EE0056-3FED-4C9E-96F5-AC37E5C9F96A}"/>
    <dgm:cxn modelId="{71872E77-539E-43D5-8604-0754E9693E4D}" type="presParOf" srcId="{6B126852-1604-455A-901C-8A8BC3BB0BD5}" destId="{C868786B-DDE1-4E22-B6AD-DCEF5DD29445}" srcOrd="0" destOrd="0" presId="urn:microsoft.com/office/officeart/2005/8/layout/vList2"/>
    <dgm:cxn modelId="{9840C118-CC76-47C2-9D9A-D4A700C84AF1}" type="presParOf" srcId="{6B126852-1604-455A-901C-8A8BC3BB0BD5}" destId="{C1883039-4843-4DC1-B99B-97EFA19CC9A8}" srcOrd="1" destOrd="0" presId="urn:microsoft.com/office/officeart/2005/8/layout/vList2"/>
    <dgm:cxn modelId="{26F23DF4-CB18-4D4E-BF88-D49016BA59F2}" type="presParOf" srcId="{6B126852-1604-455A-901C-8A8BC3BB0BD5}" destId="{314CCC8F-F5C2-4CDE-901E-C47272A8AEAF}" srcOrd="2" destOrd="0" presId="urn:microsoft.com/office/officeart/2005/8/layout/vList2"/>
    <dgm:cxn modelId="{BD249C35-D5D4-4F8C-97A6-E5C21D169004}" type="presParOf" srcId="{6B126852-1604-455A-901C-8A8BC3BB0BD5}" destId="{796B3DB3-7542-4C27-B096-EB14DF34A106}" srcOrd="3" destOrd="0" presId="urn:microsoft.com/office/officeart/2005/8/layout/vList2"/>
    <dgm:cxn modelId="{642E801E-A407-4961-B8BB-997B73AEC710}" type="presParOf" srcId="{6B126852-1604-455A-901C-8A8BC3BB0BD5}" destId="{CD6F42A4-10AF-4580-B49A-13F4F80F2FBC}" srcOrd="4" destOrd="0" presId="urn:microsoft.com/office/officeart/2005/8/layout/vList2"/>
    <dgm:cxn modelId="{A4A3E58B-E302-410C-9EFF-464E6963147A}" type="presParOf" srcId="{6B126852-1604-455A-901C-8A8BC3BB0BD5}" destId="{9899B230-CF11-4AA0-A4CB-C40176CC8C07}" srcOrd="5" destOrd="0" presId="urn:microsoft.com/office/officeart/2005/8/layout/vList2"/>
    <dgm:cxn modelId="{72CD4AE1-BA31-47DD-9F4E-B3FB2E9A0C11}" type="presParOf" srcId="{6B126852-1604-455A-901C-8A8BC3BB0BD5}" destId="{9BBC96DE-2FA4-4EB7-889A-D0E6FCF7B8A8}" srcOrd="6" destOrd="0" presId="urn:microsoft.com/office/officeart/2005/8/layout/vList2"/>
    <dgm:cxn modelId="{60B4219C-B7AE-440C-9DFE-5C47092FC754}" type="presParOf" srcId="{6B126852-1604-455A-901C-8A8BC3BB0BD5}" destId="{56151979-1DB5-478B-9A78-B6B880DD0395}" srcOrd="7" destOrd="0" presId="urn:microsoft.com/office/officeart/2005/8/layout/vList2"/>
    <dgm:cxn modelId="{FE074F47-852B-4AE7-9D2F-82D8208D8E05}" type="presParOf" srcId="{6B126852-1604-455A-901C-8A8BC3BB0BD5}" destId="{FF259054-4442-4B66-AEE6-7CEE3F1D143F}" srcOrd="8" destOrd="0" presId="urn:microsoft.com/office/officeart/2005/8/layout/vList2"/>
    <dgm:cxn modelId="{7BFF7EDA-53C9-46CE-BFA8-912B0000F513}" type="presParOf" srcId="{6B126852-1604-455A-901C-8A8BC3BB0BD5}" destId="{47D34465-46A8-4BB8-A28B-29967A99B1F6}" srcOrd="9" destOrd="0" presId="urn:microsoft.com/office/officeart/2005/8/layout/vList2"/>
    <dgm:cxn modelId="{DE1460D9-9255-4A58-9CFD-2541A56E916D}" type="presParOf" srcId="{6B126852-1604-455A-901C-8A8BC3BB0BD5}" destId="{F2996269-5819-430B-9A65-9E2E2B5B5C26}" srcOrd="10" destOrd="0" presId="urn:microsoft.com/office/officeart/2005/8/layout/vList2"/>
  </dgm:cxnLst>
  <dgm:bg/>
  <dgm:whole>
    <a:ln w="9525"/>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0504E0-7E2B-43AB-BED8-6625AAB06EBD}" type="doc">
      <dgm:prSet loTypeId="urn:microsoft.com/office/officeart/2005/8/layout/chevron1" loCatId="process" qsTypeId="urn:microsoft.com/office/officeart/2005/8/quickstyle/simple1" qsCatId="simple" csTypeId="urn:microsoft.com/office/officeart/2005/8/colors/colorful1#1" csCatId="colorful" phldr="1"/>
      <dgm:spPr/>
    </dgm:pt>
    <dgm:pt modelId="{21DDA060-B3DC-4816-9004-8B08E0EB6BF8}">
      <dgm:prSet phldrT="[Text]"/>
      <dgm:spPr/>
      <dgm:t>
        <a:bodyPr/>
        <a:lstStyle/>
        <a:p>
          <a:r>
            <a:rPr lang="en-US" b="1" dirty="0" smtClean="0"/>
            <a:t>Step 3: Determine Goals and Objectives</a:t>
          </a:r>
          <a:endParaRPr lang="en-US" b="1" dirty="0"/>
        </a:p>
      </dgm:t>
    </dgm:pt>
    <dgm:pt modelId="{92EB12C5-23D1-4200-854D-2987BACB5F87}" type="parTrans" cxnId="{051D8AF3-DEDF-45F2-AA37-01B97B1DA5FD}">
      <dgm:prSet/>
      <dgm:spPr/>
      <dgm:t>
        <a:bodyPr/>
        <a:lstStyle/>
        <a:p>
          <a:endParaRPr lang="en-US"/>
        </a:p>
      </dgm:t>
    </dgm:pt>
    <dgm:pt modelId="{6D156601-9956-4AB7-B716-53E12155FC5E}" type="sibTrans" cxnId="{051D8AF3-DEDF-45F2-AA37-01B97B1DA5FD}">
      <dgm:prSet/>
      <dgm:spPr/>
      <dgm:t>
        <a:bodyPr/>
        <a:lstStyle/>
        <a:p>
          <a:endParaRPr lang="en-US"/>
        </a:p>
      </dgm:t>
    </dgm:pt>
    <dgm:pt modelId="{C5309686-8629-467D-9DDC-6DBA2510D630}">
      <dgm:prSet phldrT="[Text]"/>
      <dgm:spPr/>
      <dgm:t>
        <a:bodyPr/>
        <a:lstStyle/>
        <a:p>
          <a:r>
            <a:rPr lang="en-US" b="1" dirty="0" smtClean="0"/>
            <a:t>Step 4: Plan Development (Identifying Courses of Action</a:t>
          </a:r>
          <a:endParaRPr lang="en-US" b="1" dirty="0"/>
        </a:p>
      </dgm:t>
    </dgm:pt>
    <dgm:pt modelId="{81C1494C-A706-4A95-BD90-8DD8D65C3CF3}" type="parTrans" cxnId="{1628A408-001C-4A41-A944-4E2C31A2DA7C}">
      <dgm:prSet/>
      <dgm:spPr/>
      <dgm:t>
        <a:bodyPr/>
        <a:lstStyle/>
        <a:p>
          <a:endParaRPr lang="en-US"/>
        </a:p>
      </dgm:t>
    </dgm:pt>
    <dgm:pt modelId="{5A39FFCD-E292-44E4-88DF-1D8213F28EFB}" type="sibTrans" cxnId="{1628A408-001C-4A41-A944-4E2C31A2DA7C}">
      <dgm:prSet/>
      <dgm:spPr/>
      <dgm:t>
        <a:bodyPr/>
        <a:lstStyle/>
        <a:p>
          <a:endParaRPr lang="en-US"/>
        </a:p>
      </dgm:t>
    </dgm:pt>
    <dgm:pt modelId="{DA366336-7976-4BB8-AD42-81E79DE6AEB2}">
      <dgm:prSet phldrT="[Text]"/>
      <dgm:spPr/>
      <dgm:t>
        <a:bodyPr/>
        <a:lstStyle/>
        <a:p>
          <a:r>
            <a:rPr lang="en-US" b="1" u="sng" dirty="0" smtClean="0"/>
            <a:t>Cross-cutting functions to address bereavement and loss</a:t>
          </a:r>
          <a:endParaRPr lang="en-US" b="1" u="sng" dirty="0"/>
        </a:p>
      </dgm:t>
    </dgm:pt>
    <dgm:pt modelId="{41173AC1-E4D6-49A4-BE89-35A7E8826369}" type="parTrans" cxnId="{18C159D1-4397-4518-8330-7A0DA8BA2199}">
      <dgm:prSet/>
      <dgm:spPr/>
      <dgm:t>
        <a:bodyPr/>
        <a:lstStyle/>
        <a:p>
          <a:endParaRPr lang="en-US"/>
        </a:p>
      </dgm:t>
    </dgm:pt>
    <dgm:pt modelId="{D2E54BE2-016E-4A56-8F00-8B1CD66A91B1}" type="sibTrans" cxnId="{18C159D1-4397-4518-8330-7A0DA8BA2199}">
      <dgm:prSet/>
      <dgm:spPr/>
      <dgm:t>
        <a:bodyPr/>
        <a:lstStyle/>
        <a:p>
          <a:endParaRPr lang="en-US"/>
        </a:p>
      </dgm:t>
    </dgm:pt>
    <dgm:pt modelId="{00746718-167B-410F-9B62-055D38D22C7A}" type="pres">
      <dgm:prSet presAssocID="{E40504E0-7E2B-43AB-BED8-6625AAB06EBD}" presName="Name0" presStyleCnt="0">
        <dgm:presLayoutVars>
          <dgm:dir/>
          <dgm:animLvl val="lvl"/>
          <dgm:resizeHandles val="exact"/>
        </dgm:presLayoutVars>
      </dgm:prSet>
      <dgm:spPr/>
    </dgm:pt>
    <dgm:pt modelId="{0D69E838-4418-4359-847D-EF9B0423A944}" type="pres">
      <dgm:prSet presAssocID="{21DDA060-B3DC-4816-9004-8B08E0EB6BF8}" presName="parTxOnly" presStyleLbl="node1" presStyleIdx="0" presStyleCnt="3">
        <dgm:presLayoutVars>
          <dgm:chMax val="0"/>
          <dgm:chPref val="0"/>
          <dgm:bulletEnabled val="1"/>
        </dgm:presLayoutVars>
      </dgm:prSet>
      <dgm:spPr/>
      <dgm:t>
        <a:bodyPr/>
        <a:lstStyle/>
        <a:p>
          <a:endParaRPr lang="en-US"/>
        </a:p>
      </dgm:t>
    </dgm:pt>
    <dgm:pt modelId="{C6AD8953-F8FE-447D-A48C-EDB478C4307E}" type="pres">
      <dgm:prSet presAssocID="{6D156601-9956-4AB7-B716-53E12155FC5E}" presName="parTxOnlySpace" presStyleCnt="0"/>
      <dgm:spPr/>
    </dgm:pt>
    <dgm:pt modelId="{052F4690-829F-4CA8-B71C-EEC43CC5C550}" type="pres">
      <dgm:prSet presAssocID="{C5309686-8629-467D-9DDC-6DBA2510D630}" presName="parTxOnly" presStyleLbl="node1" presStyleIdx="1" presStyleCnt="3">
        <dgm:presLayoutVars>
          <dgm:chMax val="0"/>
          <dgm:chPref val="0"/>
          <dgm:bulletEnabled val="1"/>
        </dgm:presLayoutVars>
      </dgm:prSet>
      <dgm:spPr/>
      <dgm:t>
        <a:bodyPr/>
        <a:lstStyle/>
        <a:p>
          <a:endParaRPr lang="en-US"/>
        </a:p>
      </dgm:t>
    </dgm:pt>
    <dgm:pt modelId="{6907CC98-9B0A-4BAC-88B3-E5E38E172176}" type="pres">
      <dgm:prSet presAssocID="{5A39FFCD-E292-44E4-88DF-1D8213F28EFB}" presName="parTxOnlySpace" presStyleCnt="0"/>
      <dgm:spPr/>
    </dgm:pt>
    <dgm:pt modelId="{22636A7D-8E50-44CB-AE72-8C3815EADEFF}" type="pres">
      <dgm:prSet presAssocID="{DA366336-7976-4BB8-AD42-81E79DE6AEB2}" presName="parTxOnly" presStyleLbl="node1" presStyleIdx="2" presStyleCnt="3">
        <dgm:presLayoutVars>
          <dgm:chMax val="0"/>
          <dgm:chPref val="0"/>
          <dgm:bulletEnabled val="1"/>
        </dgm:presLayoutVars>
      </dgm:prSet>
      <dgm:spPr/>
      <dgm:t>
        <a:bodyPr/>
        <a:lstStyle/>
        <a:p>
          <a:endParaRPr lang="en-US"/>
        </a:p>
      </dgm:t>
    </dgm:pt>
  </dgm:ptLst>
  <dgm:cxnLst>
    <dgm:cxn modelId="{677772E9-1517-4D1E-8837-17C0B4D67C7C}" type="presOf" srcId="{21DDA060-B3DC-4816-9004-8B08E0EB6BF8}" destId="{0D69E838-4418-4359-847D-EF9B0423A944}" srcOrd="0" destOrd="0" presId="urn:microsoft.com/office/officeart/2005/8/layout/chevron1"/>
    <dgm:cxn modelId="{051D8AF3-DEDF-45F2-AA37-01B97B1DA5FD}" srcId="{E40504E0-7E2B-43AB-BED8-6625AAB06EBD}" destId="{21DDA060-B3DC-4816-9004-8B08E0EB6BF8}" srcOrd="0" destOrd="0" parTransId="{92EB12C5-23D1-4200-854D-2987BACB5F87}" sibTransId="{6D156601-9956-4AB7-B716-53E12155FC5E}"/>
    <dgm:cxn modelId="{88FE8113-D5DE-4E7D-A390-E04E9E3BF119}" type="presOf" srcId="{E40504E0-7E2B-43AB-BED8-6625AAB06EBD}" destId="{00746718-167B-410F-9B62-055D38D22C7A}" srcOrd="0" destOrd="0" presId="urn:microsoft.com/office/officeart/2005/8/layout/chevron1"/>
    <dgm:cxn modelId="{508C98CA-C910-444D-929D-07A4C0F89A74}" type="presOf" srcId="{C5309686-8629-467D-9DDC-6DBA2510D630}" destId="{052F4690-829F-4CA8-B71C-EEC43CC5C550}" srcOrd="0" destOrd="0" presId="urn:microsoft.com/office/officeart/2005/8/layout/chevron1"/>
    <dgm:cxn modelId="{3C9EDD5C-FAA4-4C73-9308-C761B99D2438}" type="presOf" srcId="{DA366336-7976-4BB8-AD42-81E79DE6AEB2}" destId="{22636A7D-8E50-44CB-AE72-8C3815EADEFF}" srcOrd="0" destOrd="0" presId="urn:microsoft.com/office/officeart/2005/8/layout/chevron1"/>
    <dgm:cxn modelId="{1628A408-001C-4A41-A944-4E2C31A2DA7C}" srcId="{E40504E0-7E2B-43AB-BED8-6625AAB06EBD}" destId="{C5309686-8629-467D-9DDC-6DBA2510D630}" srcOrd="1" destOrd="0" parTransId="{81C1494C-A706-4A95-BD90-8DD8D65C3CF3}" sibTransId="{5A39FFCD-E292-44E4-88DF-1D8213F28EFB}"/>
    <dgm:cxn modelId="{18C159D1-4397-4518-8330-7A0DA8BA2199}" srcId="{E40504E0-7E2B-43AB-BED8-6625AAB06EBD}" destId="{DA366336-7976-4BB8-AD42-81E79DE6AEB2}" srcOrd="2" destOrd="0" parTransId="{41173AC1-E4D6-49A4-BE89-35A7E8826369}" sibTransId="{D2E54BE2-016E-4A56-8F00-8B1CD66A91B1}"/>
    <dgm:cxn modelId="{DEDC9BEE-106C-4192-BDE5-C9C9CEA6679D}" type="presParOf" srcId="{00746718-167B-410F-9B62-055D38D22C7A}" destId="{0D69E838-4418-4359-847D-EF9B0423A944}" srcOrd="0" destOrd="0" presId="urn:microsoft.com/office/officeart/2005/8/layout/chevron1"/>
    <dgm:cxn modelId="{8DBBE32A-4F64-4DC9-BF36-B8DCC039801B}" type="presParOf" srcId="{00746718-167B-410F-9B62-055D38D22C7A}" destId="{C6AD8953-F8FE-447D-A48C-EDB478C4307E}" srcOrd="1" destOrd="0" presId="urn:microsoft.com/office/officeart/2005/8/layout/chevron1"/>
    <dgm:cxn modelId="{47DA4F6F-8211-4F39-AD79-8A2564307620}" type="presParOf" srcId="{00746718-167B-410F-9B62-055D38D22C7A}" destId="{052F4690-829F-4CA8-B71C-EEC43CC5C550}" srcOrd="2" destOrd="0" presId="urn:microsoft.com/office/officeart/2005/8/layout/chevron1"/>
    <dgm:cxn modelId="{CC989F1D-96DF-44D9-9CDF-56065E84E5B3}" type="presParOf" srcId="{00746718-167B-410F-9B62-055D38D22C7A}" destId="{6907CC98-9B0A-4BAC-88B3-E5E38E172176}" srcOrd="3" destOrd="0" presId="urn:microsoft.com/office/officeart/2005/8/layout/chevron1"/>
    <dgm:cxn modelId="{D3324A49-FEB7-40E4-9E8C-9F34EC9CC9E6}" type="presParOf" srcId="{00746718-167B-410F-9B62-055D38D22C7A}" destId="{22636A7D-8E50-44CB-AE72-8C3815EADEFF}" srcOrd="4" destOrd="0" presId="urn:microsoft.com/office/officeart/2005/8/layout/chevron1"/>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F8C0CC0-1F36-46E0-B90A-68039D1A7C76}" type="doc">
      <dgm:prSet loTypeId="urn:microsoft.com/office/officeart/2005/8/layout/hierarchy1" loCatId="hierarchy" qsTypeId="urn:microsoft.com/office/officeart/2005/8/quickstyle/simple1" qsCatId="simple" csTypeId="urn:microsoft.com/office/officeart/2005/8/colors/colorful3" csCatId="colorful" phldr="1"/>
      <dgm:spPr/>
      <dgm:t>
        <a:bodyPr/>
        <a:lstStyle/>
        <a:p>
          <a:endParaRPr lang="en-US"/>
        </a:p>
      </dgm:t>
    </dgm:pt>
    <dgm:pt modelId="{F456B111-9F96-4364-AD30-FA8BC93FFC30}">
      <dgm:prSet phldrT="[Text]" custT="1"/>
      <dgm:spPr/>
      <dgm:t>
        <a:bodyPr/>
        <a:lstStyle/>
        <a:p>
          <a:r>
            <a:rPr lang="en-US" sz="1400" b="1" u="sng" dirty="0" smtClean="0"/>
            <a:t>FUNCTIONAL ANNEXES</a:t>
          </a:r>
        </a:p>
      </dgm:t>
    </dgm:pt>
    <dgm:pt modelId="{836CD709-CD39-42A7-A133-B8E03B88CB8C}" type="sibTrans" cxnId="{5AB20766-6B55-4B5B-B6CA-19E8BE764702}">
      <dgm:prSet/>
      <dgm:spPr/>
      <dgm:t>
        <a:bodyPr/>
        <a:lstStyle/>
        <a:p>
          <a:endParaRPr lang="en-US"/>
        </a:p>
      </dgm:t>
    </dgm:pt>
    <dgm:pt modelId="{97C4CE0F-F817-4E66-877D-75E496BD8E90}" type="parTrans" cxnId="{5AB20766-6B55-4B5B-B6CA-19E8BE764702}">
      <dgm:prSet/>
      <dgm:spPr/>
      <dgm:t>
        <a:bodyPr/>
        <a:lstStyle/>
        <a:p>
          <a:endParaRPr lang="en-US"/>
        </a:p>
      </dgm:t>
    </dgm:pt>
    <dgm:pt modelId="{5135B6F1-D5AE-41B5-A2E7-BE5D031FE6B1}">
      <dgm:prSet phldrT="[Text]"/>
      <dgm:spPr>
        <a:ln>
          <a:solidFill>
            <a:schemeClr val="accent3"/>
          </a:solidFill>
        </a:ln>
      </dgm:spPr>
      <dgm:t>
        <a:bodyPr/>
        <a:lstStyle/>
        <a:p>
          <a:r>
            <a:rPr lang="en-US" b="1" dirty="0" smtClean="0"/>
            <a:t>BASIC PLAN</a:t>
          </a:r>
          <a:endParaRPr lang="en-US" b="1" dirty="0"/>
        </a:p>
      </dgm:t>
    </dgm:pt>
    <dgm:pt modelId="{A499F5D8-8BA9-4B1C-A7E3-F3070BA53FB4}" type="parTrans" cxnId="{9C0C0D9A-17A8-4BD6-915B-210185DB6830}">
      <dgm:prSet/>
      <dgm:spPr/>
      <dgm:t>
        <a:bodyPr/>
        <a:lstStyle/>
        <a:p>
          <a:endParaRPr lang="en-US"/>
        </a:p>
      </dgm:t>
    </dgm:pt>
    <dgm:pt modelId="{DF305157-E92C-4956-B714-E097DC66BDB3}" type="sibTrans" cxnId="{9C0C0D9A-17A8-4BD6-915B-210185DB6830}">
      <dgm:prSet/>
      <dgm:spPr/>
      <dgm:t>
        <a:bodyPr/>
        <a:lstStyle/>
        <a:p>
          <a:endParaRPr lang="en-US"/>
        </a:p>
      </dgm:t>
    </dgm:pt>
    <dgm:pt modelId="{C9D2D9EA-52EB-4969-91D0-311A25D2456C}">
      <dgm:prSet phldrT="[Text]"/>
      <dgm:spPr>
        <a:ln>
          <a:solidFill>
            <a:schemeClr val="accent1"/>
          </a:solidFill>
        </a:ln>
      </dgm:spPr>
      <dgm:t>
        <a:bodyPr/>
        <a:lstStyle/>
        <a:p>
          <a:r>
            <a:rPr lang="en-US" b="1" dirty="0" smtClean="0"/>
            <a:t>THREAT- AND HAZARD-SPECIFIC ANNEXES</a:t>
          </a:r>
        </a:p>
      </dgm:t>
    </dgm:pt>
    <dgm:pt modelId="{E9A24D5F-B46A-474A-BA30-EA43AB4AB975}" type="parTrans" cxnId="{A2F413AD-2363-4EB1-9353-B8B555B3C7C3}">
      <dgm:prSet/>
      <dgm:spPr/>
      <dgm:t>
        <a:bodyPr/>
        <a:lstStyle/>
        <a:p>
          <a:endParaRPr lang="en-US"/>
        </a:p>
      </dgm:t>
    </dgm:pt>
    <dgm:pt modelId="{CD46391A-229C-41C2-95A7-07200707BA59}" type="sibTrans" cxnId="{A2F413AD-2363-4EB1-9353-B8B555B3C7C3}">
      <dgm:prSet/>
      <dgm:spPr/>
      <dgm:t>
        <a:bodyPr/>
        <a:lstStyle/>
        <a:p>
          <a:endParaRPr lang="en-US"/>
        </a:p>
      </dgm:t>
    </dgm:pt>
    <dgm:pt modelId="{A47D9F4E-47E9-4258-88C1-69CB68057C30}">
      <dgm:prSet phldrT="[Text]"/>
      <dgm:spPr/>
      <dgm:t>
        <a:bodyPr/>
        <a:lstStyle/>
        <a:p>
          <a:r>
            <a:rPr lang="en-US" b="1" dirty="0" smtClean="0"/>
            <a:t>SCHOOL EOP</a:t>
          </a:r>
          <a:endParaRPr lang="en-US" b="1" dirty="0"/>
        </a:p>
      </dgm:t>
    </dgm:pt>
    <dgm:pt modelId="{A494FA89-94D1-49A9-8086-D7E9E4073ACD}" type="sibTrans" cxnId="{C29FE02D-63A9-4519-A4F2-A09A5986A781}">
      <dgm:prSet/>
      <dgm:spPr/>
      <dgm:t>
        <a:bodyPr/>
        <a:lstStyle/>
        <a:p>
          <a:endParaRPr lang="en-US"/>
        </a:p>
      </dgm:t>
    </dgm:pt>
    <dgm:pt modelId="{A60EA917-FF01-498E-B035-F35D252BC2B0}" type="parTrans" cxnId="{C29FE02D-63A9-4519-A4F2-A09A5986A781}">
      <dgm:prSet/>
      <dgm:spPr/>
      <dgm:t>
        <a:bodyPr/>
        <a:lstStyle/>
        <a:p>
          <a:endParaRPr lang="en-US"/>
        </a:p>
      </dgm:t>
    </dgm:pt>
    <dgm:pt modelId="{4103CB70-F83C-4A7C-8ECF-982928895ED2}" type="pres">
      <dgm:prSet presAssocID="{5F8C0CC0-1F36-46E0-B90A-68039D1A7C76}" presName="hierChild1" presStyleCnt="0">
        <dgm:presLayoutVars>
          <dgm:chPref val="1"/>
          <dgm:dir/>
          <dgm:animOne val="branch"/>
          <dgm:animLvl val="lvl"/>
          <dgm:resizeHandles/>
        </dgm:presLayoutVars>
      </dgm:prSet>
      <dgm:spPr/>
      <dgm:t>
        <a:bodyPr/>
        <a:lstStyle/>
        <a:p>
          <a:endParaRPr lang="en-US"/>
        </a:p>
      </dgm:t>
    </dgm:pt>
    <dgm:pt modelId="{359454CE-1243-4ED0-8A80-BA9908E75861}" type="pres">
      <dgm:prSet presAssocID="{A47D9F4E-47E9-4258-88C1-69CB68057C30}" presName="hierRoot1" presStyleCnt="0"/>
      <dgm:spPr/>
      <dgm:t>
        <a:bodyPr/>
        <a:lstStyle/>
        <a:p>
          <a:endParaRPr lang="en-US"/>
        </a:p>
      </dgm:t>
    </dgm:pt>
    <dgm:pt modelId="{24FD2C97-0817-4EC7-964A-185516754872}" type="pres">
      <dgm:prSet presAssocID="{A47D9F4E-47E9-4258-88C1-69CB68057C30}" presName="composite" presStyleCnt="0"/>
      <dgm:spPr/>
      <dgm:t>
        <a:bodyPr/>
        <a:lstStyle/>
        <a:p>
          <a:endParaRPr lang="en-US"/>
        </a:p>
      </dgm:t>
    </dgm:pt>
    <dgm:pt modelId="{B12EB3D8-14B5-4B93-B907-3E703DC71642}" type="pres">
      <dgm:prSet presAssocID="{A47D9F4E-47E9-4258-88C1-69CB68057C30}" presName="background" presStyleLbl="node0" presStyleIdx="0" presStyleCnt="1"/>
      <dgm:spPr/>
      <dgm:t>
        <a:bodyPr/>
        <a:lstStyle/>
        <a:p>
          <a:endParaRPr lang="en-US"/>
        </a:p>
      </dgm:t>
    </dgm:pt>
    <dgm:pt modelId="{BE115C0C-CAB7-4B3B-8296-BA1D97B4F6C4}" type="pres">
      <dgm:prSet presAssocID="{A47D9F4E-47E9-4258-88C1-69CB68057C30}" presName="text" presStyleLbl="fgAcc0" presStyleIdx="0" presStyleCnt="1">
        <dgm:presLayoutVars>
          <dgm:chPref val="3"/>
        </dgm:presLayoutVars>
      </dgm:prSet>
      <dgm:spPr/>
      <dgm:t>
        <a:bodyPr/>
        <a:lstStyle/>
        <a:p>
          <a:endParaRPr lang="en-US"/>
        </a:p>
      </dgm:t>
    </dgm:pt>
    <dgm:pt modelId="{36C913D8-0802-401D-91FD-6AEE68941E67}" type="pres">
      <dgm:prSet presAssocID="{A47D9F4E-47E9-4258-88C1-69CB68057C30}" presName="hierChild2" presStyleCnt="0"/>
      <dgm:spPr/>
      <dgm:t>
        <a:bodyPr/>
        <a:lstStyle/>
        <a:p>
          <a:endParaRPr lang="en-US"/>
        </a:p>
      </dgm:t>
    </dgm:pt>
    <dgm:pt modelId="{0C1506A8-1444-43D9-8641-CDB47F823F8A}" type="pres">
      <dgm:prSet presAssocID="{A499F5D8-8BA9-4B1C-A7E3-F3070BA53FB4}" presName="Name10" presStyleLbl="parChTrans1D2" presStyleIdx="0" presStyleCnt="3"/>
      <dgm:spPr/>
      <dgm:t>
        <a:bodyPr/>
        <a:lstStyle/>
        <a:p>
          <a:endParaRPr lang="en-US"/>
        </a:p>
      </dgm:t>
    </dgm:pt>
    <dgm:pt modelId="{7B34A7A6-5BF3-4C2E-B141-4FAA942BF936}" type="pres">
      <dgm:prSet presAssocID="{5135B6F1-D5AE-41B5-A2E7-BE5D031FE6B1}" presName="hierRoot2" presStyleCnt="0"/>
      <dgm:spPr/>
      <dgm:t>
        <a:bodyPr/>
        <a:lstStyle/>
        <a:p>
          <a:endParaRPr lang="en-US"/>
        </a:p>
      </dgm:t>
    </dgm:pt>
    <dgm:pt modelId="{A2D752B4-4713-4B2E-B81B-C82D0315A2B6}" type="pres">
      <dgm:prSet presAssocID="{5135B6F1-D5AE-41B5-A2E7-BE5D031FE6B1}" presName="composite2" presStyleCnt="0"/>
      <dgm:spPr/>
      <dgm:t>
        <a:bodyPr/>
        <a:lstStyle/>
        <a:p>
          <a:endParaRPr lang="en-US"/>
        </a:p>
      </dgm:t>
    </dgm:pt>
    <dgm:pt modelId="{10491B81-A66C-48BC-8BC7-AC0FE02F4786}" type="pres">
      <dgm:prSet presAssocID="{5135B6F1-D5AE-41B5-A2E7-BE5D031FE6B1}" presName="background2" presStyleLbl="node2" presStyleIdx="0" presStyleCnt="3"/>
      <dgm:spPr>
        <a:solidFill>
          <a:schemeClr val="accent3"/>
        </a:solidFill>
      </dgm:spPr>
      <dgm:t>
        <a:bodyPr/>
        <a:lstStyle/>
        <a:p>
          <a:endParaRPr lang="en-US"/>
        </a:p>
      </dgm:t>
    </dgm:pt>
    <dgm:pt modelId="{C17FE739-F78B-455E-8851-818299D6B33E}" type="pres">
      <dgm:prSet presAssocID="{5135B6F1-D5AE-41B5-A2E7-BE5D031FE6B1}" presName="text2" presStyleLbl="fgAcc2" presStyleIdx="0" presStyleCnt="3">
        <dgm:presLayoutVars>
          <dgm:chPref val="3"/>
        </dgm:presLayoutVars>
      </dgm:prSet>
      <dgm:spPr/>
      <dgm:t>
        <a:bodyPr/>
        <a:lstStyle/>
        <a:p>
          <a:endParaRPr lang="en-US"/>
        </a:p>
      </dgm:t>
    </dgm:pt>
    <dgm:pt modelId="{D0F00F1A-7FDC-434F-A726-4AD3E1955125}" type="pres">
      <dgm:prSet presAssocID="{5135B6F1-D5AE-41B5-A2E7-BE5D031FE6B1}" presName="hierChild3" presStyleCnt="0"/>
      <dgm:spPr/>
      <dgm:t>
        <a:bodyPr/>
        <a:lstStyle/>
        <a:p>
          <a:endParaRPr lang="en-US"/>
        </a:p>
      </dgm:t>
    </dgm:pt>
    <dgm:pt modelId="{95196CDA-9B79-49CB-B6FF-3097617C63E7}" type="pres">
      <dgm:prSet presAssocID="{97C4CE0F-F817-4E66-877D-75E496BD8E90}" presName="Name10" presStyleLbl="parChTrans1D2" presStyleIdx="1" presStyleCnt="3"/>
      <dgm:spPr/>
      <dgm:t>
        <a:bodyPr/>
        <a:lstStyle/>
        <a:p>
          <a:endParaRPr lang="en-US"/>
        </a:p>
      </dgm:t>
    </dgm:pt>
    <dgm:pt modelId="{85BB9C81-22BB-46AE-96FF-D04A84529F9E}" type="pres">
      <dgm:prSet presAssocID="{F456B111-9F96-4364-AD30-FA8BC93FFC30}" presName="hierRoot2" presStyleCnt="0"/>
      <dgm:spPr/>
      <dgm:t>
        <a:bodyPr/>
        <a:lstStyle/>
        <a:p>
          <a:endParaRPr lang="en-US"/>
        </a:p>
      </dgm:t>
    </dgm:pt>
    <dgm:pt modelId="{B841641F-7201-4E58-A041-8D722D24F502}" type="pres">
      <dgm:prSet presAssocID="{F456B111-9F96-4364-AD30-FA8BC93FFC30}" presName="composite2" presStyleCnt="0"/>
      <dgm:spPr/>
      <dgm:t>
        <a:bodyPr/>
        <a:lstStyle/>
        <a:p>
          <a:endParaRPr lang="en-US"/>
        </a:p>
      </dgm:t>
    </dgm:pt>
    <dgm:pt modelId="{1E7BF7A1-7414-4907-B6E1-5F7271B9448A}" type="pres">
      <dgm:prSet presAssocID="{F456B111-9F96-4364-AD30-FA8BC93FFC30}" presName="background2" presStyleLbl="node2" presStyleIdx="1" presStyleCnt="3"/>
      <dgm:spPr/>
      <dgm:t>
        <a:bodyPr/>
        <a:lstStyle/>
        <a:p>
          <a:endParaRPr lang="en-US"/>
        </a:p>
      </dgm:t>
    </dgm:pt>
    <dgm:pt modelId="{ADB0D74A-4634-4C16-AF8C-815879AA37A4}" type="pres">
      <dgm:prSet presAssocID="{F456B111-9F96-4364-AD30-FA8BC93FFC30}" presName="text2" presStyleLbl="fgAcc2" presStyleIdx="1" presStyleCnt="3">
        <dgm:presLayoutVars>
          <dgm:chPref val="3"/>
        </dgm:presLayoutVars>
      </dgm:prSet>
      <dgm:spPr/>
      <dgm:t>
        <a:bodyPr/>
        <a:lstStyle/>
        <a:p>
          <a:endParaRPr lang="en-US"/>
        </a:p>
      </dgm:t>
    </dgm:pt>
    <dgm:pt modelId="{C9A0505A-B42E-431B-ADB1-9C7B7803CB04}" type="pres">
      <dgm:prSet presAssocID="{F456B111-9F96-4364-AD30-FA8BC93FFC30}" presName="hierChild3" presStyleCnt="0"/>
      <dgm:spPr/>
      <dgm:t>
        <a:bodyPr/>
        <a:lstStyle/>
        <a:p>
          <a:endParaRPr lang="en-US"/>
        </a:p>
      </dgm:t>
    </dgm:pt>
    <dgm:pt modelId="{97C37A9A-519F-4C19-A3AC-96449C66CF94}" type="pres">
      <dgm:prSet presAssocID="{E9A24D5F-B46A-474A-BA30-EA43AB4AB975}" presName="Name10" presStyleLbl="parChTrans1D2" presStyleIdx="2" presStyleCnt="3"/>
      <dgm:spPr/>
      <dgm:t>
        <a:bodyPr/>
        <a:lstStyle/>
        <a:p>
          <a:endParaRPr lang="en-US"/>
        </a:p>
      </dgm:t>
    </dgm:pt>
    <dgm:pt modelId="{EDE0D5E1-2B1D-4D07-B599-7FD5C28C565C}" type="pres">
      <dgm:prSet presAssocID="{C9D2D9EA-52EB-4969-91D0-311A25D2456C}" presName="hierRoot2" presStyleCnt="0"/>
      <dgm:spPr/>
      <dgm:t>
        <a:bodyPr/>
        <a:lstStyle/>
        <a:p>
          <a:endParaRPr lang="en-US"/>
        </a:p>
      </dgm:t>
    </dgm:pt>
    <dgm:pt modelId="{46041E78-D63B-4CFD-B545-C8962874CDFE}" type="pres">
      <dgm:prSet presAssocID="{C9D2D9EA-52EB-4969-91D0-311A25D2456C}" presName="composite2" presStyleCnt="0"/>
      <dgm:spPr/>
      <dgm:t>
        <a:bodyPr/>
        <a:lstStyle/>
        <a:p>
          <a:endParaRPr lang="en-US"/>
        </a:p>
      </dgm:t>
    </dgm:pt>
    <dgm:pt modelId="{AD25C476-09F7-454B-84DF-012FCAFF94A9}" type="pres">
      <dgm:prSet presAssocID="{C9D2D9EA-52EB-4969-91D0-311A25D2456C}" presName="background2" presStyleLbl="node2" presStyleIdx="2" presStyleCnt="3"/>
      <dgm:spPr>
        <a:solidFill>
          <a:schemeClr val="accent1"/>
        </a:solidFill>
      </dgm:spPr>
      <dgm:t>
        <a:bodyPr/>
        <a:lstStyle/>
        <a:p>
          <a:endParaRPr lang="en-US"/>
        </a:p>
      </dgm:t>
    </dgm:pt>
    <dgm:pt modelId="{D172F109-C0C0-48C8-BA9A-5552644DA2C9}" type="pres">
      <dgm:prSet presAssocID="{C9D2D9EA-52EB-4969-91D0-311A25D2456C}" presName="text2" presStyleLbl="fgAcc2" presStyleIdx="2" presStyleCnt="3">
        <dgm:presLayoutVars>
          <dgm:chPref val="3"/>
        </dgm:presLayoutVars>
      </dgm:prSet>
      <dgm:spPr/>
      <dgm:t>
        <a:bodyPr/>
        <a:lstStyle/>
        <a:p>
          <a:endParaRPr lang="en-US"/>
        </a:p>
      </dgm:t>
    </dgm:pt>
    <dgm:pt modelId="{A43EA2A9-47BD-439B-911E-0F13C053EE5C}" type="pres">
      <dgm:prSet presAssocID="{C9D2D9EA-52EB-4969-91D0-311A25D2456C}" presName="hierChild3" presStyleCnt="0"/>
      <dgm:spPr/>
      <dgm:t>
        <a:bodyPr/>
        <a:lstStyle/>
        <a:p>
          <a:endParaRPr lang="en-US"/>
        </a:p>
      </dgm:t>
    </dgm:pt>
  </dgm:ptLst>
  <dgm:cxnLst>
    <dgm:cxn modelId="{280DF607-C971-4BE3-90DE-ED3D9A8DCD48}" type="presOf" srcId="{5135B6F1-D5AE-41B5-A2E7-BE5D031FE6B1}" destId="{C17FE739-F78B-455E-8851-818299D6B33E}" srcOrd="0" destOrd="0" presId="urn:microsoft.com/office/officeart/2005/8/layout/hierarchy1"/>
    <dgm:cxn modelId="{45D44818-487D-4B28-BB78-9EEFF07A331D}" type="presOf" srcId="{97C4CE0F-F817-4E66-877D-75E496BD8E90}" destId="{95196CDA-9B79-49CB-B6FF-3097617C63E7}" srcOrd="0" destOrd="0" presId="urn:microsoft.com/office/officeart/2005/8/layout/hierarchy1"/>
    <dgm:cxn modelId="{9C0C0D9A-17A8-4BD6-915B-210185DB6830}" srcId="{A47D9F4E-47E9-4258-88C1-69CB68057C30}" destId="{5135B6F1-D5AE-41B5-A2E7-BE5D031FE6B1}" srcOrd="0" destOrd="0" parTransId="{A499F5D8-8BA9-4B1C-A7E3-F3070BA53FB4}" sibTransId="{DF305157-E92C-4956-B714-E097DC66BDB3}"/>
    <dgm:cxn modelId="{2A1FC679-348F-4E8A-8EBA-62E5DC10D832}" type="presOf" srcId="{A47D9F4E-47E9-4258-88C1-69CB68057C30}" destId="{BE115C0C-CAB7-4B3B-8296-BA1D97B4F6C4}" srcOrd="0" destOrd="0" presId="urn:microsoft.com/office/officeart/2005/8/layout/hierarchy1"/>
    <dgm:cxn modelId="{C29FE02D-63A9-4519-A4F2-A09A5986A781}" srcId="{5F8C0CC0-1F36-46E0-B90A-68039D1A7C76}" destId="{A47D9F4E-47E9-4258-88C1-69CB68057C30}" srcOrd="0" destOrd="0" parTransId="{A60EA917-FF01-498E-B035-F35D252BC2B0}" sibTransId="{A494FA89-94D1-49A9-8086-D7E9E4073ACD}"/>
    <dgm:cxn modelId="{97B66CF2-8FB8-4614-8194-D46AE2B923B1}" type="presOf" srcId="{A499F5D8-8BA9-4B1C-A7E3-F3070BA53FB4}" destId="{0C1506A8-1444-43D9-8641-CDB47F823F8A}" srcOrd="0" destOrd="0" presId="urn:microsoft.com/office/officeart/2005/8/layout/hierarchy1"/>
    <dgm:cxn modelId="{2FA53316-1158-46FE-B5BE-7E1198E05281}" type="presOf" srcId="{E9A24D5F-B46A-474A-BA30-EA43AB4AB975}" destId="{97C37A9A-519F-4C19-A3AC-96449C66CF94}" srcOrd="0" destOrd="0" presId="urn:microsoft.com/office/officeart/2005/8/layout/hierarchy1"/>
    <dgm:cxn modelId="{D7B25AA4-A941-4B0B-A9F5-7BFE2FB5C734}" type="presOf" srcId="{5F8C0CC0-1F36-46E0-B90A-68039D1A7C76}" destId="{4103CB70-F83C-4A7C-8ECF-982928895ED2}" srcOrd="0" destOrd="0" presId="urn:microsoft.com/office/officeart/2005/8/layout/hierarchy1"/>
    <dgm:cxn modelId="{643BFE02-886A-488D-BAB9-19DB26E44367}" type="presOf" srcId="{C9D2D9EA-52EB-4969-91D0-311A25D2456C}" destId="{D172F109-C0C0-48C8-BA9A-5552644DA2C9}" srcOrd="0" destOrd="0" presId="urn:microsoft.com/office/officeart/2005/8/layout/hierarchy1"/>
    <dgm:cxn modelId="{A2F413AD-2363-4EB1-9353-B8B555B3C7C3}" srcId="{A47D9F4E-47E9-4258-88C1-69CB68057C30}" destId="{C9D2D9EA-52EB-4969-91D0-311A25D2456C}" srcOrd="2" destOrd="0" parTransId="{E9A24D5F-B46A-474A-BA30-EA43AB4AB975}" sibTransId="{CD46391A-229C-41C2-95A7-07200707BA59}"/>
    <dgm:cxn modelId="{4B495228-3BE3-45EA-A1F3-9E9CC3EE466E}" type="presOf" srcId="{F456B111-9F96-4364-AD30-FA8BC93FFC30}" destId="{ADB0D74A-4634-4C16-AF8C-815879AA37A4}" srcOrd="0" destOrd="0" presId="urn:microsoft.com/office/officeart/2005/8/layout/hierarchy1"/>
    <dgm:cxn modelId="{5AB20766-6B55-4B5B-B6CA-19E8BE764702}" srcId="{A47D9F4E-47E9-4258-88C1-69CB68057C30}" destId="{F456B111-9F96-4364-AD30-FA8BC93FFC30}" srcOrd="1" destOrd="0" parTransId="{97C4CE0F-F817-4E66-877D-75E496BD8E90}" sibTransId="{836CD709-CD39-42A7-A133-B8E03B88CB8C}"/>
    <dgm:cxn modelId="{D80546C9-8819-4D18-94E1-32D79E7FF8D1}" type="presParOf" srcId="{4103CB70-F83C-4A7C-8ECF-982928895ED2}" destId="{359454CE-1243-4ED0-8A80-BA9908E75861}" srcOrd="0" destOrd="0" presId="urn:microsoft.com/office/officeart/2005/8/layout/hierarchy1"/>
    <dgm:cxn modelId="{D80A0BF7-96FA-4BAA-AFF8-C9B90643E1CB}" type="presParOf" srcId="{359454CE-1243-4ED0-8A80-BA9908E75861}" destId="{24FD2C97-0817-4EC7-964A-185516754872}" srcOrd="0" destOrd="0" presId="urn:microsoft.com/office/officeart/2005/8/layout/hierarchy1"/>
    <dgm:cxn modelId="{2B43BC88-110B-4E12-B1A9-0F6CBB75EDCA}" type="presParOf" srcId="{24FD2C97-0817-4EC7-964A-185516754872}" destId="{B12EB3D8-14B5-4B93-B907-3E703DC71642}" srcOrd="0" destOrd="0" presId="urn:microsoft.com/office/officeart/2005/8/layout/hierarchy1"/>
    <dgm:cxn modelId="{00DB9698-309E-4631-A8A3-AD34F028E60A}" type="presParOf" srcId="{24FD2C97-0817-4EC7-964A-185516754872}" destId="{BE115C0C-CAB7-4B3B-8296-BA1D97B4F6C4}" srcOrd="1" destOrd="0" presId="urn:microsoft.com/office/officeart/2005/8/layout/hierarchy1"/>
    <dgm:cxn modelId="{B32663FF-7249-43DA-9E3D-7A67C8A0B641}" type="presParOf" srcId="{359454CE-1243-4ED0-8A80-BA9908E75861}" destId="{36C913D8-0802-401D-91FD-6AEE68941E67}" srcOrd="1" destOrd="0" presId="urn:microsoft.com/office/officeart/2005/8/layout/hierarchy1"/>
    <dgm:cxn modelId="{D7DA3184-3917-4D20-9610-AADC37DC4696}" type="presParOf" srcId="{36C913D8-0802-401D-91FD-6AEE68941E67}" destId="{0C1506A8-1444-43D9-8641-CDB47F823F8A}" srcOrd="0" destOrd="0" presId="urn:microsoft.com/office/officeart/2005/8/layout/hierarchy1"/>
    <dgm:cxn modelId="{3DEB1A3B-E851-4A51-A997-9838A5205857}" type="presParOf" srcId="{36C913D8-0802-401D-91FD-6AEE68941E67}" destId="{7B34A7A6-5BF3-4C2E-B141-4FAA942BF936}" srcOrd="1" destOrd="0" presId="urn:microsoft.com/office/officeart/2005/8/layout/hierarchy1"/>
    <dgm:cxn modelId="{83B9F031-0E25-4019-BD14-9DB9ED8EB6D0}" type="presParOf" srcId="{7B34A7A6-5BF3-4C2E-B141-4FAA942BF936}" destId="{A2D752B4-4713-4B2E-B81B-C82D0315A2B6}" srcOrd="0" destOrd="0" presId="urn:microsoft.com/office/officeart/2005/8/layout/hierarchy1"/>
    <dgm:cxn modelId="{4E8F7173-214C-4638-B1B5-C3E58C27F518}" type="presParOf" srcId="{A2D752B4-4713-4B2E-B81B-C82D0315A2B6}" destId="{10491B81-A66C-48BC-8BC7-AC0FE02F4786}" srcOrd="0" destOrd="0" presId="urn:microsoft.com/office/officeart/2005/8/layout/hierarchy1"/>
    <dgm:cxn modelId="{27CA5CF9-B1B8-43B4-8A69-B0ABF8C39F12}" type="presParOf" srcId="{A2D752B4-4713-4B2E-B81B-C82D0315A2B6}" destId="{C17FE739-F78B-455E-8851-818299D6B33E}" srcOrd="1" destOrd="0" presId="urn:microsoft.com/office/officeart/2005/8/layout/hierarchy1"/>
    <dgm:cxn modelId="{73BEB079-5926-4029-B205-7F7707CA7424}" type="presParOf" srcId="{7B34A7A6-5BF3-4C2E-B141-4FAA942BF936}" destId="{D0F00F1A-7FDC-434F-A726-4AD3E1955125}" srcOrd="1" destOrd="0" presId="urn:microsoft.com/office/officeart/2005/8/layout/hierarchy1"/>
    <dgm:cxn modelId="{C2535D56-6A7C-4407-BAAA-C32D8E2B1734}" type="presParOf" srcId="{36C913D8-0802-401D-91FD-6AEE68941E67}" destId="{95196CDA-9B79-49CB-B6FF-3097617C63E7}" srcOrd="2" destOrd="0" presId="urn:microsoft.com/office/officeart/2005/8/layout/hierarchy1"/>
    <dgm:cxn modelId="{59623A93-1EDD-41E0-AE50-EBE86A8A6906}" type="presParOf" srcId="{36C913D8-0802-401D-91FD-6AEE68941E67}" destId="{85BB9C81-22BB-46AE-96FF-D04A84529F9E}" srcOrd="3" destOrd="0" presId="urn:microsoft.com/office/officeart/2005/8/layout/hierarchy1"/>
    <dgm:cxn modelId="{06857E11-33DF-4478-AB84-BBD1202D24E8}" type="presParOf" srcId="{85BB9C81-22BB-46AE-96FF-D04A84529F9E}" destId="{B841641F-7201-4E58-A041-8D722D24F502}" srcOrd="0" destOrd="0" presId="urn:microsoft.com/office/officeart/2005/8/layout/hierarchy1"/>
    <dgm:cxn modelId="{794CC768-EC52-4608-B29F-DC058304D30D}" type="presParOf" srcId="{B841641F-7201-4E58-A041-8D722D24F502}" destId="{1E7BF7A1-7414-4907-B6E1-5F7271B9448A}" srcOrd="0" destOrd="0" presId="urn:microsoft.com/office/officeart/2005/8/layout/hierarchy1"/>
    <dgm:cxn modelId="{E847FF11-91CA-40CF-823A-F901D238EB76}" type="presParOf" srcId="{B841641F-7201-4E58-A041-8D722D24F502}" destId="{ADB0D74A-4634-4C16-AF8C-815879AA37A4}" srcOrd="1" destOrd="0" presId="urn:microsoft.com/office/officeart/2005/8/layout/hierarchy1"/>
    <dgm:cxn modelId="{9FF5A752-3642-44EF-8162-1E3797F4FA0B}" type="presParOf" srcId="{85BB9C81-22BB-46AE-96FF-D04A84529F9E}" destId="{C9A0505A-B42E-431B-ADB1-9C7B7803CB04}" srcOrd="1" destOrd="0" presId="urn:microsoft.com/office/officeart/2005/8/layout/hierarchy1"/>
    <dgm:cxn modelId="{89C62A01-80AD-4E39-B89E-3177CA32972E}" type="presParOf" srcId="{36C913D8-0802-401D-91FD-6AEE68941E67}" destId="{97C37A9A-519F-4C19-A3AC-96449C66CF94}" srcOrd="4" destOrd="0" presId="urn:microsoft.com/office/officeart/2005/8/layout/hierarchy1"/>
    <dgm:cxn modelId="{02D34878-2C8A-4446-8981-576E1D868152}" type="presParOf" srcId="{36C913D8-0802-401D-91FD-6AEE68941E67}" destId="{EDE0D5E1-2B1D-4D07-B599-7FD5C28C565C}" srcOrd="5" destOrd="0" presId="urn:microsoft.com/office/officeart/2005/8/layout/hierarchy1"/>
    <dgm:cxn modelId="{D660ED15-CB65-4D30-9AC5-1D20204D02E1}" type="presParOf" srcId="{EDE0D5E1-2B1D-4D07-B599-7FD5C28C565C}" destId="{46041E78-D63B-4CFD-B545-C8962874CDFE}" srcOrd="0" destOrd="0" presId="urn:microsoft.com/office/officeart/2005/8/layout/hierarchy1"/>
    <dgm:cxn modelId="{2534E247-D17C-4C1C-8C28-4036712DD3C3}" type="presParOf" srcId="{46041E78-D63B-4CFD-B545-C8962874CDFE}" destId="{AD25C476-09F7-454B-84DF-012FCAFF94A9}" srcOrd="0" destOrd="0" presId="urn:microsoft.com/office/officeart/2005/8/layout/hierarchy1"/>
    <dgm:cxn modelId="{A2FAD50F-BCBC-41B5-9FA3-F29AE477CB24}" type="presParOf" srcId="{46041E78-D63B-4CFD-B545-C8962874CDFE}" destId="{D172F109-C0C0-48C8-BA9A-5552644DA2C9}" srcOrd="1" destOrd="0" presId="urn:microsoft.com/office/officeart/2005/8/layout/hierarchy1"/>
    <dgm:cxn modelId="{30AAE9E0-EFF3-4102-ACE4-7199A966861D}" type="presParOf" srcId="{EDE0D5E1-2B1D-4D07-B599-7FD5C28C565C}" destId="{A43EA2A9-47BD-439B-911E-0F13C053EE5C}" srcOrd="1" destOrd="0" presId="urn:microsoft.com/office/officeart/2005/8/layout/hierarchy1"/>
  </dgm:cxnLst>
  <dgm:bg>
    <a:noFill/>
  </dgm:bg>
  <dgm:whole>
    <a:ln>
      <a:noFill/>
    </a:ln>
  </dgm:whole>
  <dgm:extLst>
    <a:ext uri="http://schemas.microsoft.com/office/drawing/2008/diagram">
      <dsp:dataModelExt xmlns:dsp="http://schemas.microsoft.com/office/drawing/2008/diagram" relId="rId1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92A7350-E0F6-4E08-866B-3AC223B274D6}" type="doc">
      <dgm:prSet loTypeId="urn:microsoft.com/office/officeart/2005/8/layout/process4" loCatId="list" qsTypeId="urn:microsoft.com/office/officeart/2005/8/quickstyle/simple3" qsCatId="simple" csTypeId="urn:microsoft.com/office/officeart/2005/8/colors/accent3_2" csCatId="accent3" phldr="1"/>
      <dgm:spPr/>
      <dgm:t>
        <a:bodyPr/>
        <a:lstStyle/>
        <a:p>
          <a:endParaRPr lang="en-US"/>
        </a:p>
      </dgm:t>
    </dgm:pt>
    <dgm:pt modelId="{3FE75C78-CC60-42D5-9328-288210FC2061}">
      <dgm:prSet phldrT="[Text]" custT="1"/>
      <dgm:spPr/>
      <dgm:t>
        <a:bodyPr/>
        <a:lstStyle/>
        <a:p>
          <a:r>
            <a:rPr lang="en-US" altLang="en-US" sz="2000" b="1" dirty="0" smtClean="0">
              <a:ea typeface="+mn-ea"/>
            </a:rPr>
            <a:t>Create a crisis response team;</a:t>
          </a:r>
          <a:endParaRPr lang="en-US" sz="2000" b="1" dirty="0">
            <a:effectLst/>
          </a:endParaRPr>
        </a:p>
      </dgm:t>
    </dgm:pt>
    <dgm:pt modelId="{67AE4566-3D10-4C51-81D3-F704E180AE6E}" type="parTrans" cxnId="{E67BC30D-7BFA-4993-9374-2C87FC211506}">
      <dgm:prSet/>
      <dgm:spPr/>
      <dgm:t>
        <a:bodyPr/>
        <a:lstStyle/>
        <a:p>
          <a:endParaRPr lang="en-US" sz="1800" b="1">
            <a:effectLst/>
          </a:endParaRPr>
        </a:p>
      </dgm:t>
    </dgm:pt>
    <dgm:pt modelId="{3BA6F649-D1D8-4894-9A05-46097C1BD9AE}" type="sibTrans" cxnId="{E67BC30D-7BFA-4993-9374-2C87FC211506}">
      <dgm:prSet/>
      <dgm:spPr/>
      <dgm:t>
        <a:bodyPr/>
        <a:lstStyle/>
        <a:p>
          <a:endParaRPr lang="en-US" sz="1800" b="1">
            <a:effectLst/>
          </a:endParaRPr>
        </a:p>
      </dgm:t>
    </dgm:pt>
    <dgm:pt modelId="{1838CD1C-EEDD-42B0-B912-1371A2BD22F4}">
      <dgm:prSet phldrT="[Text]" custT="1"/>
      <dgm:spPr/>
      <dgm:t>
        <a:bodyPr/>
        <a:lstStyle/>
        <a:p>
          <a:r>
            <a:rPr lang="en-US" sz="2000" b="1" dirty="0" smtClean="0">
              <a:ea typeface="ＭＳ Ｐゴシック" pitchFamily="-108" charset="-128"/>
            </a:rPr>
            <a:t>Establish policies to address bereavement and loss; and</a:t>
          </a:r>
          <a:endParaRPr lang="en-US" sz="2000" b="1" dirty="0">
            <a:effectLst/>
          </a:endParaRPr>
        </a:p>
      </dgm:t>
    </dgm:pt>
    <dgm:pt modelId="{539EE54F-FC02-43BB-A539-511670C9B154}" type="parTrans" cxnId="{39CE66BD-1214-4205-BF52-49677D24E7F0}">
      <dgm:prSet/>
      <dgm:spPr/>
      <dgm:t>
        <a:bodyPr/>
        <a:lstStyle/>
        <a:p>
          <a:endParaRPr lang="en-US" sz="1800" b="1">
            <a:effectLst/>
          </a:endParaRPr>
        </a:p>
      </dgm:t>
    </dgm:pt>
    <dgm:pt modelId="{192A614D-B39B-4FFC-8D25-078D07176949}" type="sibTrans" cxnId="{39CE66BD-1214-4205-BF52-49677D24E7F0}">
      <dgm:prSet/>
      <dgm:spPr/>
      <dgm:t>
        <a:bodyPr/>
        <a:lstStyle/>
        <a:p>
          <a:endParaRPr lang="en-US" sz="1800" b="1">
            <a:effectLst/>
          </a:endParaRPr>
        </a:p>
      </dgm:t>
    </dgm:pt>
    <dgm:pt modelId="{6AB015F0-2CC4-4B1C-AC97-4ED599A59FDE}">
      <dgm:prSet phldrT="[Text]" custT="1"/>
      <dgm:spPr/>
      <dgm:t>
        <a:bodyPr/>
        <a:lstStyle/>
        <a:p>
          <a:r>
            <a:rPr lang="en-US" sz="2000" b="1" dirty="0" smtClean="0">
              <a:ea typeface="ＭＳ Ｐゴシック" pitchFamily="-108" charset="-128"/>
            </a:rPr>
            <a:t>Be aware of cultural and religious perspectives on death.</a:t>
          </a:r>
          <a:endParaRPr lang="en-US" sz="2000" b="1" dirty="0">
            <a:effectLst/>
          </a:endParaRPr>
        </a:p>
      </dgm:t>
    </dgm:pt>
    <dgm:pt modelId="{29F5B9E1-744F-4C66-AFBD-C5B8DB8B1CE9}" type="parTrans" cxnId="{90C1A8B1-E906-4384-A561-7E2F875A891B}">
      <dgm:prSet/>
      <dgm:spPr/>
      <dgm:t>
        <a:bodyPr/>
        <a:lstStyle/>
        <a:p>
          <a:endParaRPr lang="en-US" sz="1800" b="1">
            <a:effectLst/>
          </a:endParaRPr>
        </a:p>
      </dgm:t>
    </dgm:pt>
    <dgm:pt modelId="{76E054BB-952B-4DE8-9FCC-AB20FC8817F5}" type="sibTrans" cxnId="{90C1A8B1-E906-4384-A561-7E2F875A891B}">
      <dgm:prSet/>
      <dgm:spPr/>
      <dgm:t>
        <a:bodyPr/>
        <a:lstStyle/>
        <a:p>
          <a:endParaRPr lang="en-US" sz="1800" b="1">
            <a:effectLst/>
          </a:endParaRPr>
        </a:p>
      </dgm:t>
    </dgm:pt>
    <dgm:pt modelId="{C1228694-62F8-4252-A6D3-B05E53EABDF6}" type="pres">
      <dgm:prSet presAssocID="{C92A7350-E0F6-4E08-866B-3AC223B274D6}" presName="Name0" presStyleCnt="0">
        <dgm:presLayoutVars>
          <dgm:dir/>
          <dgm:animLvl val="lvl"/>
          <dgm:resizeHandles val="exact"/>
        </dgm:presLayoutVars>
      </dgm:prSet>
      <dgm:spPr/>
      <dgm:t>
        <a:bodyPr/>
        <a:lstStyle/>
        <a:p>
          <a:endParaRPr lang="en-US"/>
        </a:p>
      </dgm:t>
    </dgm:pt>
    <dgm:pt modelId="{4ACFF473-778C-4E73-BBB9-E8232347700E}" type="pres">
      <dgm:prSet presAssocID="{6AB015F0-2CC4-4B1C-AC97-4ED599A59FDE}" presName="boxAndChildren" presStyleCnt="0"/>
      <dgm:spPr/>
      <dgm:t>
        <a:bodyPr/>
        <a:lstStyle/>
        <a:p>
          <a:endParaRPr lang="en-US"/>
        </a:p>
      </dgm:t>
    </dgm:pt>
    <dgm:pt modelId="{BB26F7CB-9A3F-44E0-83FE-12A2FF3D317C}" type="pres">
      <dgm:prSet presAssocID="{6AB015F0-2CC4-4B1C-AC97-4ED599A59FDE}" presName="parentTextBox" presStyleLbl="node1" presStyleIdx="0" presStyleCnt="3"/>
      <dgm:spPr/>
      <dgm:t>
        <a:bodyPr/>
        <a:lstStyle/>
        <a:p>
          <a:endParaRPr lang="en-US"/>
        </a:p>
      </dgm:t>
    </dgm:pt>
    <dgm:pt modelId="{1879783D-26B2-4527-B212-A1C7B3DD781B}" type="pres">
      <dgm:prSet presAssocID="{192A614D-B39B-4FFC-8D25-078D07176949}" presName="sp" presStyleCnt="0"/>
      <dgm:spPr/>
      <dgm:t>
        <a:bodyPr/>
        <a:lstStyle/>
        <a:p>
          <a:endParaRPr lang="en-US"/>
        </a:p>
      </dgm:t>
    </dgm:pt>
    <dgm:pt modelId="{4040A088-D660-4AC0-85B1-60B559B60F1D}" type="pres">
      <dgm:prSet presAssocID="{1838CD1C-EEDD-42B0-B912-1371A2BD22F4}" presName="arrowAndChildren" presStyleCnt="0"/>
      <dgm:spPr/>
      <dgm:t>
        <a:bodyPr/>
        <a:lstStyle/>
        <a:p>
          <a:endParaRPr lang="en-US"/>
        </a:p>
      </dgm:t>
    </dgm:pt>
    <dgm:pt modelId="{18594AB6-E4A0-442D-B641-EC1FDBDE6ACB}" type="pres">
      <dgm:prSet presAssocID="{1838CD1C-EEDD-42B0-B912-1371A2BD22F4}" presName="parentTextArrow" presStyleLbl="node1" presStyleIdx="1" presStyleCnt="3"/>
      <dgm:spPr/>
      <dgm:t>
        <a:bodyPr/>
        <a:lstStyle/>
        <a:p>
          <a:endParaRPr lang="en-US"/>
        </a:p>
      </dgm:t>
    </dgm:pt>
    <dgm:pt modelId="{0D3AFA93-F956-4F42-8040-3E09AF48A7BB}" type="pres">
      <dgm:prSet presAssocID="{3BA6F649-D1D8-4894-9A05-46097C1BD9AE}" presName="sp" presStyleCnt="0"/>
      <dgm:spPr/>
      <dgm:t>
        <a:bodyPr/>
        <a:lstStyle/>
        <a:p>
          <a:endParaRPr lang="en-US"/>
        </a:p>
      </dgm:t>
    </dgm:pt>
    <dgm:pt modelId="{304E7F9F-5B24-495A-AC99-19987FE7264E}" type="pres">
      <dgm:prSet presAssocID="{3FE75C78-CC60-42D5-9328-288210FC2061}" presName="arrowAndChildren" presStyleCnt="0"/>
      <dgm:spPr/>
      <dgm:t>
        <a:bodyPr/>
        <a:lstStyle/>
        <a:p>
          <a:endParaRPr lang="en-US"/>
        </a:p>
      </dgm:t>
    </dgm:pt>
    <dgm:pt modelId="{79C797BE-76B5-4B13-B25F-8ABA1BF50A73}" type="pres">
      <dgm:prSet presAssocID="{3FE75C78-CC60-42D5-9328-288210FC2061}" presName="parentTextArrow" presStyleLbl="node1" presStyleIdx="2" presStyleCnt="3"/>
      <dgm:spPr/>
      <dgm:t>
        <a:bodyPr/>
        <a:lstStyle/>
        <a:p>
          <a:endParaRPr lang="en-US"/>
        </a:p>
      </dgm:t>
    </dgm:pt>
  </dgm:ptLst>
  <dgm:cxnLst>
    <dgm:cxn modelId="{88CEECA3-A850-4575-8927-99ABC8244E10}" type="presOf" srcId="{6AB015F0-2CC4-4B1C-AC97-4ED599A59FDE}" destId="{BB26F7CB-9A3F-44E0-83FE-12A2FF3D317C}" srcOrd="0" destOrd="0" presId="urn:microsoft.com/office/officeart/2005/8/layout/process4"/>
    <dgm:cxn modelId="{41665F1C-483F-4E52-8596-78A2BB971870}" type="presOf" srcId="{1838CD1C-EEDD-42B0-B912-1371A2BD22F4}" destId="{18594AB6-E4A0-442D-B641-EC1FDBDE6ACB}" srcOrd="0" destOrd="0" presId="urn:microsoft.com/office/officeart/2005/8/layout/process4"/>
    <dgm:cxn modelId="{93D41E65-176F-462B-892E-D0379904A107}" type="presOf" srcId="{3FE75C78-CC60-42D5-9328-288210FC2061}" destId="{79C797BE-76B5-4B13-B25F-8ABA1BF50A73}" srcOrd="0" destOrd="0" presId="urn:microsoft.com/office/officeart/2005/8/layout/process4"/>
    <dgm:cxn modelId="{E67BC30D-7BFA-4993-9374-2C87FC211506}" srcId="{C92A7350-E0F6-4E08-866B-3AC223B274D6}" destId="{3FE75C78-CC60-42D5-9328-288210FC2061}" srcOrd="0" destOrd="0" parTransId="{67AE4566-3D10-4C51-81D3-F704E180AE6E}" sibTransId="{3BA6F649-D1D8-4894-9A05-46097C1BD9AE}"/>
    <dgm:cxn modelId="{2CF661EA-3C1B-4E69-8A79-BE755E55AE72}" type="presOf" srcId="{C92A7350-E0F6-4E08-866B-3AC223B274D6}" destId="{C1228694-62F8-4252-A6D3-B05E53EABDF6}" srcOrd="0" destOrd="0" presId="urn:microsoft.com/office/officeart/2005/8/layout/process4"/>
    <dgm:cxn modelId="{90C1A8B1-E906-4384-A561-7E2F875A891B}" srcId="{C92A7350-E0F6-4E08-866B-3AC223B274D6}" destId="{6AB015F0-2CC4-4B1C-AC97-4ED599A59FDE}" srcOrd="2" destOrd="0" parTransId="{29F5B9E1-744F-4C66-AFBD-C5B8DB8B1CE9}" sibTransId="{76E054BB-952B-4DE8-9FCC-AB20FC8817F5}"/>
    <dgm:cxn modelId="{39CE66BD-1214-4205-BF52-49677D24E7F0}" srcId="{C92A7350-E0F6-4E08-866B-3AC223B274D6}" destId="{1838CD1C-EEDD-42B0-B912-1371A2BD22F4}" srcOrd="1" destOrd="0" parTransId="{539EE54F-FC02-43BB-A539-511670C9B154}" sibTransId="{192A614D-B39B-4FFC-8D25-078D07176949}"/>
    <dgm:cxn modelId="{83EBA5A8-7107-4A9A-AB57-BAB02B20458C}" type="presParOf" srcId="{C1228694-62F8-4252-A6D3-B05E53EABDF6}" destId="{4ACFF473-778C-4E73-BBB9-E8232347700E}" srcOrd="0" destOrd="0" presId="urn:microsoft.com/office/officeart/2005/8/layout/process4"/>
    <dgm:cxn modelId="{759860EE-00F7-4034-8726-65BC015EB6EF}" type="presParOf" srcId="{4ACFF473-778C-4E73-BBB9-E8232347700E}" destId="{BB26F7CB-9A3F-44E0-83FE-12A2FF3D317C}" srcOrd="0" destOrd="0" presId="urn:microsoft.com/office/officeart/2005/8/layout/process4"/>
    <dgm:cxn modelId="{BF04221B-4A33-4293-B29D-C54686065D2E}" type="presParOf" srcId="{C1228694-62F8-4252-A6D3-B05E53EABDF6}" destId="{1879783D-26B2-4527-B212-A1C7B3DD781B}" srcOrd="1" destOrd="0" presId="urn:microsoft.com/office/officeart/2005/8/layout/process4"/>
    <dgm:cxn modelId="{514EBA1D-135A-4C2D-977C-8944D8405C91}" type="presParOf" srcId="{C1228694-62F8-4252-A6D3-B05E53EABDF6}" destId="{4040A088-D660-4AC0-85B1-60B559B60F1D}" srcOrd="2" destOrd="0" presId="urn:microsoft.com/office/officeart/2005/8/layout/process4"/>
    <dgm:cxn modelId="{758E49FB-A2AB-4630-B76E-9E73FFEFB90A}" type="presParOf" srcId="{4040A088-D660-4AC0-85B1-60B559B60F1D}" destId="{18594AB6-E4A0-442D-B641-EC1FDBDE6ACB}" srcOrd="0" destOrd="0" presId="urn:microsoft.com/office/officeart/2005/8/layout/process4"/>
    <dgm:cxn modelId="{7D490082-D748-4961-81CD-F37B93FC50C2}" type="presParOf" srcId="{C1228694-62F8-4252-A6D3-B05E53EABDF6}" destId="{0D3AFA93-F956-4F42-8040-3E09AF48A7BB}" srcOrd="3" destOrd="0" presId="urn:microsoft.com/office/officeart/2005/8/layout/process4"/>
    <dgm:cxn modelId="{401751D7-A84D-4407-98CC-0A0D08E07971}" type="presParOf" srcId="{C1228694-62F8-4252-A6D3-B05E53EABDF6}" destId="{304E7F9F-5B24-495A-AC99-19987FE7264E}" srcOrd="4" destOrd="0" presId="urn:microsoft.com/office/officeart/2005/8/layout/process4"/>
    <dgm:cxn modelId="{89C49EEB-65E4-4643-81A3-CCAF302BFBF0}" type="presParOf" srcId="{304E7F9F-5B24-495A-AC99-19987FE7264E}" destId="{79C797BE-76B5-4B13-B25F-8ABA1BF50A73}"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878123D-EA72-4172-89C9-850D875F5776}" type="doc">
      <dgm:prSet loTypeId="urn:microsoft.com/office/officeart/2005/8/layout/vList2" loCatId="list" qsTypeId="urn:microsoft.com/office/officeart/2005/8/quickstyle/simple3" qsCatId="simple" csTypeId="urn:microsoft.com/office/officeart/2005/8/colors/accent3_2" csCatId="accent3" phldr="1"/>
      <dgm:spPr/>
      <dgm:t>
        <a:bodyPr/>
        <a:lstStyle/>
        <a:p>
          <a:endParaRPr lang="en-US"/>
        </a:p>
      </dgm:t>
    </dgm:pt>
    <dgm:pt modelId="{8FBDB153-BF9A-4386-861E-B01DDDD28249}">
      <dgm:prSet phldrT="[Text]" custT="1"/>
      <dgm:spPr/>
      <dgm:t>
        <a:bodyPr/>
        <a:lstStyle/>
        <a:p>
          <a:r>
            <a:rPr lang="en-US" altLang="en-US" sz="1800" b="1" dirty="0" smtClean="0">
              <a:effectLst/>
            </a:rPr>
            <a:t>Outline strategies </a:t>
          </a:r>
          <a:r>
            <a:rPr lang="en-US" altLang="en-US" sz="1800" dirty="0" smtClean="0"/>
            <a:t>for addressing “empty chairs.”</a:t>
          </a:r>
          <a:endParaRPr lang="en-US" sz="1800" b="1" dirty="0">
            <a:effectLst/>
          </a:endParaRPr>
        </a:p>
      </dgm:t>
    </dgm:pt>
    <dgm:pt modelId="{7FDD32C0-C872-4382-8A05-76F9864152F0}" type="parTrans" cxnId="{7CE35FE5-D7F4-4FF4-BA2A-77449A1D3433}">
      <dgm:prSet/>
      <dgm:spPr/>
      <dgm:t>
        <a:bodyPr/>
        <a:lstStyle/>
        <a:p>
          <a:endParaRPr lang="en-US" sz="1800" b="1">
            <a:effectLst/>
          </a:endParaRPr>
        </a:p>
      </dgm:t>
    </dgm:pt>
    <dgm:pt modelId="{E7EE0056-3FED-4C9E-96F5-AC37E5C9F96A}" type="sibTrans" cxnId="{7CE35FE5-D7F4-4FF4-BA2A-77449A1D3433}">
      <dgm:prSet/>
      <dgm:spPr/>
      <dgm:t>
        <a:bodyPr/>
        <a:lstStyle/>
        <a:p>
          <a:endParaRPr lang="en-US" sz="1800" b="1">
            <a:effectLst/>
          </a:endParaRPr>
        </a:p>
      </dgm:t>
    </dgm:pt>
    <dgm:pt modelId="{652B3E6C-9A9D-4F80-85BE-1DFB93630399}">
      <dgm:prSet phldrT="[Text]" custT="1"/>
      <dgm:spPr>
        <a:solidFill>
          <a:srgbClr val="B0CA7C"/>
        </a:solidFill>
      </dgm:spPr>
      <dgm:t>
        <a:bodyPr/>
        <a:lstStyle/>
        <a:p>
          <a:r>
            <a:rPr lang="en-US" altLang="en-US" sz="1800" b="1" dirty="0" smtClean="0"/>
            <a:t>Consider a district policy </a:t>
          </a:r>
          <a:r>
            <a:rPr lang="en-US" altLang="en-US" sz="1800" dirty="0" smtClean="0"/>
            <a:t>for memorials.</a:t>
          </a:r>
          <a:endParaRPr lang="en-US" sz="1800" b="1" dirty="0">
            <a:effectLst/>
          </a:endParaRPr>
        </a:p>
      </dgm:t>
    </dgm:pt>
    <dgm:pt modelId="{2682A17E-32C5-4F29-8385-09F6405E45D8}" type="parTrans" cxnId="{5185F9CD-55D3-4DA8-A8F4-0DDD7B4600BC}">
      <dgm:prSet/>
      <dgm:spPr/>
      <dgm:t>
        <a:bodyPr/>
        <a:lstStyle/>
        <a:p>
          <a:endParaRPr lang="en-US" sz="1800" b="1">
            <a:effectLst/>
          </a:endParaRPr>
        </a:p>
      </dgm:t>
    </dgm:pt>
    <dgm:pt modelId="{D65210EF-DEBE-4F6C-9D05-C0C122AF2FD5}" type="sibTrans" cxnId="{5185F9CD-55D3-4DA8-A8F4-0DDD7B4600BC}">
      <dgm:prSet/>
      <dgm:spPr/>
      <dgm:t>
        <a:bodyPr/>
        <a:lstStyle/>
        <a:p>
          <a:endParaRPr lang="en-US" sz="1800" b="1">
            <a:effectLst/>
          </a:endParaRPr>
        </a:p>
      </dgm:t>
    </dgm:pt>
    <dgm:pt modelId="{CDD581AA-DF6D-4A83-8AB0-349C0F6620CE}">
      <dgm:prSet phldrT="[Text]" custT="1"/>
      <dgm:spPr/>
      <dgm:t>
        <a:bodyPr/>
        <a:lstStyle/>
        <a:p>
          <a:r>
            <a:rPr lang="en-US" altLang="en-US" sz="1800" b="1" dirty="0" smtClean="0"/>
            <a:t>Establish process </a:t>
          </a:r>
          <a:r>
            <a:rPr lang="en-US" altLang="en-US" sz="1800" dirty="0" smtClean="0"/>
            <a:t>for obtaining parental consent for mental health services.</a:t>
          </a:r>
          <a:endParaRPr lang="en-US" sz="1800" b="1" dirty="0">
            <a:effectLst/>
          </a:endParaRPr>
        </a:p>
      </dgm:t>
    </dgm:pt>
    <dgm:pt modelId="{E8F1FCDB-8FA8-466B-ACC4-20EF9D09E640}" type="parTrans" cxnId="{C4F3E15C-B1B9-4D17-A23C-B47C7BC96229}">
      <dgm:prSet/>
      <dgm:spPr/>
      <dgm:t>
        <a:bodyPr/>
        <a:lstStyle/>
        <a:p>
          <a:endParaRPr lang="en-US" sz="1800" b="1">
            <a:effectLst/>
          </a:endParaRPr>
        </a:p>
      </dgm:t>
    </dgm:pt>
    <dgm:pt modelId="{F2F486BE-636F-4016-A962-349A311B17C1}" type="sibTrans" cxnId="{C4F3E15C-B1B9-4D17-A23C-B47C7BC96229}">
      <dgm:prSet/>
      <dgm:spPr/>
      <dgm:t>
        <a:bodyPr/>
        <a:lstStyle/>
        <a:p>
          <a:endParaRPr lang="en-US" sz="1800" b="1">
            <a:effectLst/>
          </a:endParaRPr>
        </a:p>
      </dgm:t>
    </dgm:pt>
    <dgm:pt modelId="{4910C3E7-14A2-41B2-B0D0-DF8098304401}">
      <dgm:prSet phldrT="[Text]" custT="1"/>
      <dgm:spPr>
        <a:solidFill>
          <a:srgbClr val="B0CA7C"/>
        </a:solidFill>
      </dgm:spPr>
      <dgm:t>
        <a:bodyPr/>
        <a:lstStyle/>
        <a:p>
          <a:r>
            <a:rPr lang="en-US" altLang="en-US" sz="1800" b="1" dirty="0" smtClean="0"/>
            <a:t>Outline a process </a:t>
          </a:r>
          <a:r>
            <a:rPr lang="en-US" altLang="en-US" sz="1800" dirty="0" smtClean="0"/>
            <a:t>for managing key dates.</a:t>
          </a:r>
          <a:endParaRPr lang="en-US" sz="1800" b="1" dirty="0">
            <a:effectLst/>
          </a:endParaRPr>
        </a:p>
      </dgm:t>
    </dgm:pt>
    <dgm:pt modelId="{7475E430-8F41-405B-A1C0-D7A49808D4C6}" type="parTrans" cxnId="{91A436A6-AB7C-4DF1-9229-DD681762AFCF}">
      <dgm:prSet/>
      <dgm:spPr/>
      <dgm:t>
        <a:bodyPr/>
        <a:lstStyle/>
        <a:p>
          <a:endParaRPr lang="en-US" sz="1800" b="1">
            <a:effectLst/>
          </a:endParaRPr>
        </a:p>
      </dgm:t>
    </dgm:pt>
    <dgm:pt modelId="{CC91D3B7-1DA1-4DF8-A420-99C0AC7F5E79}" type="sibTrans" cxnId="{91A436A6-AB7C-4DF1-9229-DD681762AFCF}">
      <dgm:prSet/>
      <dgm:spPr/>
      <dgm:t>
        <a:bodyPr/>
        <a:lstStyle/>
        <a:p>
          <a:endParaRPr lang="en-US" sz="1800" b="1">
            <a:effectLst/>
          </a:endParaRPr>
        </a:p>
      </dgm:t>
    </dgm:pt>
    <dgm:pt modelId="{0F5739D7-3B4E-4B22-9F74-C47DE4DFD342}">
      <dgm:prSet phldrT="[Text]" custT="1"/>
      <dgm:spPr/>
      <dgm:t>
        <a:bodyPr/>
        <a:lstStyle/>
        <a:p>
          <a:r>
            <a:rPr lang="en-US" altLang="en-US" sz="1800" b="1" dirty="0" smtClean="0"/>
            <a:t>Establish a system </a:t>
          </a:r>
          <a:r>
            <a:rPr lang="en-US" altLang="en-US" sz="1800" dirty="0" smtClean="0"/>
            <a:t>for the management of volunteers and donations.</a:t>
          </a:r>
          <a:endParaRPr lang="en-US" sz="1800" b="1" dirty="0">
            <a:effectLst/>
          </a:endParaRPr>
        </a:p>
      </dgm:t>
    </dgm:pt>
    <dgm:pt modelId="{F0E8CCA1-4855-4E38-925C-2C1D72D0EC2F}" type="parTrans" cxnId="{7685F096-1350-4CC4-A160-A95E7426E0A2}">
      <dgm:prSet/>
      <dgm:spPr/>
      <dgm:t>
        <a:bodyPr/>
        <a:lstStyle/>
        <a:p>
          <a:endParaRPr lang="en-US" sz="1800" b="1">
            <a:effectLst/>
          </a:endParaRPr>
        </a:p>
      </dgm:t>
    </dgm:pt>
    <dgm:pt modelId="{02A64D4D-7361-423B-8250-654F08CBE7D0}" type="sibTrans" cxnId="{7685F096-1350-4CC4-A160-A95E7426E0A2}">
      <dgm:prSet/>
      <dgm:spPr/>
      <dgm:t>
        <a:bodyPr/>
        <a:lstStyle/>
        <a:p>
          <a:endParaRPr lang="en-US" sz="1800" b="1">
            <a:effectLst/>
          </a:endParaRPr>
        </a:p>
      </dgm:t>
    </dgm:pt>
    <dgm:pt modelId="{6B126852-1604-455A-901C-8A8BC3BB0BD5}" type="pres">
      <dgm:prSet presAssocID="{F878123D-EA72-4172-89C9-850D875F5776}" presName="linear" presStyleCnt="0">
        <dgm:presLayoutVars>
          <dgm:animLvl val="lvl"/>
          <dgm:resizeHandles val="exact"/>
        </dgm:presLayoutVars>
      </dgm:prSet>
      <dgm:spPr/>
      <dgm:t>
        <a:bodyPr/>
        <a:lstStyle/>
        <a:p>
          <a:endParaRPr lang="en-US"/>
        </a:p>
      </dgm:t>
    </dgm:pt>
    <dgm:pt modelId="{C868786B-DDE1-4E22-B6AD-DCEF5DD29445}" type="pres">
      <dgm:prSet presAssocID="{8FBDB153-BF9A-4386-861E-B01DDDD28249}" presName="parentText" presStyleLbl="node1" presStyleIdx="0" presStyleCnt="5">
        <dgm:presLayoutVars>
          <dgm:chMax val="0"/>
          <dgm:bulletEnabled val="1"/>
        </dgm:presLayoutVars>
      </dgm:prSet>
      <dgm:spPr/>
      <dgm:t>
        <a:bodyPr/>
        <a:lstStyle/>
        <a:p>
          <a:endParaRPr lang="en-US"/>
        </a:p>
      </dgm:t>
    </dgm:pt>
    <dgm:pt modelId="{C1883039-4843-4DC1-B99B-97EFA19CC9A8}" type="pres">
      <dgm:prSet presAssocID="{E7EE0056-3FED-4C9E-96F5-AC37E5C9F96A}" presName="spacer" presStyleCnt="0"/>
      <dgm:spPr/>
      <dgm:t>
        <a:bodyPr/>
        <a:lstStyle/>
        <a:p>
          <a:endParaRPr lang="en-US"/>
        </a:p>
      </dgm:t>
    </dgm:pt>
    <dgm:pt modelId="{314CCC8F-F5C2-4CDE-901E-C47272A8AEAF}" type="pres">
      <dgm:prSet presAssocID="{652B3E6C-9A9D-4F80-85BE-1DFB93630399}" presName="parentText" presStyleLbl="node1" presStyleIdx="1" presStyleCnt="5">
        <dgm:presLayoutVars>
          <dgm:chMax val="0"/>
          <dgm:bulletEnabled val="1"/>
        </dgm:presLayoutVars>
      </dgm:prSet>
      <dgm:spPr/>
      <dgm:t>
        <a:bodyPr/>
        <a:lstStyle/>
        <a:p>
          <a:endParaRPr lang="en-US"/>
        </a:p>
      </dgm:t>
    </dgm:pt>
    <dgm:pt modelId="{796B3DB3-7542-4C27-B096-EB14DF34A106}" type="pres">
      <dgm:prSet presAssocID="{D65210EF-DEBE-4F6C-9D05-C0C122AF2FD5}" presName="spacer" presStyleCnt="0"/>
      <dgm:spPr/>
      <dgm:t>
        <a:bodyPr/>
        <a:lstStyle/>
        <a:p>
          <a:endParaRPr lang="en-US"/>
        </a:p>
      </dgm:t>
    </dgm:pt>
    <dgm:pt modelId="{CD6F42A4-10AF-4580-B49A-13F4F80F2FBC}" type="pres">
      <dgm:prSet presAssocID="{CDD581AA-DF6D-4A83-8AB0-349C0F6620CE}" presName="parentText" presStyleLbl="node1" presStyleIdx="2" presStyleCnt="5">
        <dgm:presLayoutVars>
          <dgm:chMax val="0"/>
          <dgm:bulletEnabled val="1"/>
        </dgm:presLayoutVars>
      </dgm:prSet>
      <dgm:spPr/>
      <dgm:t>
        <a:bodyPr/>
        <a:lstStyle/>
        <a:p>
          <a:endParaRPr lang="en-US"/>
        </a:p>
      </dgm:t>
    </dgm:pt>
    <dgm:pt modelId="{9899B230-CF11-4AA0-A4CB-C40176CC8C07}" type="pres">
      <dgm:prSet presAssocID="{F2F486BE-636F-4016-A962-349A311B17C1}" presName="spacer" presStyleCnt="0"/>
      <dgm:spPr/>
      <dgm:t>
        <a:bodyPr/>
        <a:lstStyle/>
        <a:p>
          <a:endParaRPr lang="en-US"/>
        </a:p>
      </dgm:t>
    </dgm:pt>
    <dgm:pt modelId="{9BBC96DE-2FA4-4EB7-889A-D0E6FCF7B8A8}" type="pres">
      <dgm:prSet presAssocID="{4910C3E7-14A2-41B2-B0D0-DF8098304401}" presName="parentText" presStyleLbl="node1" presStyleIdx="3" presStyleCnt="5">
        <dgm:presLayoutVars>
          <dgm:chMax val="0"/>
          <dgm:bulletEnabled val="1"/>
        </dgm:presLayoutVars>
      </dgm:prSet>
      <dgm:spPr/>
      <dgm:t>
        <a:bodyPr/>
        <a:lstStyle/>
        <a:p>
          <a:endParaRPr lang="en-US"/>
        </a:p>
      </dgm:t>
    </dgm:pt>
    <dgm:pt modelId="{56151979-1DB5-478B-9A78-B6B880DD0395}" type="pres">
      <dgm:prSet presAssocID="{CC91D3B7-1DA1-4DF8-A420-99C0AC7F5E79}" presName="spacer" presStyleCnt="0"/>
      <dgm:spPr/>
      <dgm:t>
        <a:bodyPr/>
        <a:lstStyle/>
        <a:p>
          <a:endParaRPr lang="en-US"/>
        </a:p>
      </dgm:t>
    </dgm:pt>
    <dgm:pt modelId="{FF259054-4442-4B66-AEE6-7CEE3F1D143F}" type="pres">
      <dgm:prSet presAssocID="{0F5739D7-3B4E-4B22-9F74-C47DE4DFD342}" presName="parentText" presStyleLbl="node1" presStyleIdx="4" presStyleCnt="5">
        <dgm:presLayoutVars>
          <dgm:chMax val="0"/>
          <dgm:bulletEnabled val="1"/>
        </dgm:presLayoutVars>
      </dgm:prSet>
      <dgm:spPr/>
      <dgm:t>
        <a:bodyPr/>
        <a:lstStyle/>
        <a:p>
          <a:endParaRPr lang="en-US"/>
        </a:p>
      </dgm:t>
    </dgm:pt>
  </dgm:ptLst>
  <dgm:cxnLst>
    <dgm:cxn modelId="{115F5AEF-5D38-4850-B789-7691E87F59F3}" type="presOf" srcId="{F878123D-EA72-4172-89C9-850D875F5776}" destId="{6B126852-1604-455A-901C-8A8BC3BB0BD5}" srcOrd="0" destOrd="0" presId="urn:microsoft.com/office/officeart/2005/8/layout/vList2"/>
    <dgm:cxn modelId="{92539B74-4BF8-4F55-9D36-6954D5FC0C9C}" type="presOf" srcId="{CDD581AA-DF6D-4A83-8AB0-349C0F6620CE}" destId="{CD6F42A4-10AF-4580-B49A-13F4F80F2FBC}" srcOrd="0" destOrd="0" presId="urn:microsoft.com/office/officeart/2005/8/layout/vList2"/>
    <dgm:cxn modelId="{4276BA5A-E80B-4365-9284-FAC47008AAA1}" type="presOf" srcId="{8FBDB153-BF9A-4386-861E-B01DDDD28249}" destId="{C868786B-DDE1-4E22-B6AD-DCEF5DD29445}" srcOrd="0" destOrd="0" presId="urn:microsoft.com/office/officeart/2005/8/layout/vList2"/>
    <dgm:cxn modelId="{F5BD7113-9D2A-44DF-B72A-B61BCD0DC09C}" type="presOf" srcId="{0F5739D7-3B4E-4B22-9F74-C47DE4DFD342}" destId="{FF259054-4442-4B66-AEE6-7CEE3F1D143F}" srcOrd="0" destOrd="0" presId="urn:microsoft.com/office/officeart/2005/8/layout/vList2"/>
    <dgm:cxn modelId="{5185F9CD-55D3-4DA8-A8F4-0DDD7B4600BC}" srcId="{F878123D-EA72-4172-89C9-850D875F5776}" destId="{652B3E6C-9A9D-4F80-85BE-1DFB93630399}" srcOrd="1" destOrd="0" parTransId="{2682A17E-32C5-4F29-8385-09F6405E45D8}" sibTransId="{D65210EF-DEBE-4F6C-9D05-C0C122AF2FD5}"/>
    <dgm:cxn modelId="{E5CF5857-BC79-41AC-94F1-944B1D92A9AC}" type="presOf" srcId="{4910C3E7-14A2-41B2-B0D0-DF8098304401}" destId="{9BBC96DE-2FA4-4EB7-889A-D0E6FCF7B8A8}" srcOrd="0" destOrd="0" presId="urn:microsoft.com/office/officeart/2005/8/layout/vList2"/>
    <dgm:cxn modelId="{0194BA9F-DF76-4966-9501-FFB853782A38}" type="presOf" srcId="{652B3E6C-9A9D-4F80-85BE-1DFB93630399}" destId="{314CCC8F-F5C2-4CDE-901E-C47272A8AEAF}" srcOrd="0" destOrd="0" presId="urn:microsoft.com/office/officeart/2005/8/layout/vList2"/>
    <dgm:cxn modelId="{91A436A6-AB7C-4DF1-9229-DD681762AFCF}" srcId="{F878123D-EA72-4172-89C9-850D875F5776}" destId="{4910C3E7-14A2-41B2-B0D0-DF8098304401}" srcOrd="3" destOrd="0" parTransId="{7475E430-8F41-405B-A1C0-D7A49808D4C6}" sibTransId="{CC91D3B7-1DA1-4DF8-A420-99C0AC7F5E79}"/>
    <dgm:cxn modelId="{7685F096-1350-4CC4-A160-A95E7426E0A2}" srcId="{F878123D-EA72-4172-89C9-850D875F5776}" destId="{0F5739D7-3B4E-4B22-9F74-C47DE4DFD342}" srcOrd="4" destOrd="0" parTransId="{F0E8CCA1-4855-4E38-925C-2C1D72D0EC2F}" sibTransId="{02A64D4D-7361-423B-8250-654F08CBE7D0}"/>
    <dgm:cxn modelId="{C4F3E15C-B1B9-4D17-A23C-B47C7BC96229}" srcId="{F878123D-EA72-4172-89C9-850D875F5776}" destId="{CDD581AA-DF6D-4A83-8AB0-349C0F6620CE}" srcOrd="2" destOrd="0" parTransId="{E8F1FCDB-8FA8-466B-ACC4-20EF9D09E640}" sibTransId="{F2F486BE-636F-4016-A962-349A311B17C1}"/>
    <dgm:cxn modelId="{7CE35FE5-D7F4-4FF4-BA2A-77449A1D3433}" srcId="{F878123D-EA72-4172-89C9-850D875F5776}" destId="{8FBDB153-BF9A-4386-861E-B01DDDD28249}" srcOrd="0" destOrd="0" parTransId="{7FDD32C0-C872-4382-8A05-76F9864152F0}" sibTransId="{E7EE0056-3FED-4C9E-96F5-AC37E5C9F96A}"/>
    <dgm:cxn modelId="{1CBA5A7D-89CF-40E8-BEAE-280D069E0621}" type="presParOf" srcId="{6B126852-1604-455A-901C-8A8BC3BB0BD5}" destId="{C868786B-DDE1-4E22-B6AD-DCEF5DD29445}" srcOrd="0" destOrd="0" presId="urn:microsoft.com/office/officeart/2005/8/layout/vList2"/>
    <dgm:cxn modelId="{BD9D6BFB-B9AF-4CFF-939D-64100F9DEB31}" type="presParOf" srcId="{6B126852-1604-455A-901C-8A8BC3BB0BD5}" destId="{C1883039-4843-4DC1-B99B-97EFA19CC9A8}" srcOrd="1" destOrd="0" presId="urn:microsoft.com/office/officeart/2005/8/layout/vList2"/>
    <dgm:cxn modelId="{9F7FB529-1B5D-4290-AFD2-32CF66EF88DE}" type="presParOf" srcId="{6B126852-1604-455A-901C-8A8BC3BB0BD5}" destId="{314CCC8F-F5C2-4CDE-901E-C47272A8AEAF}" srcOrd="2" destOrd="0" presId="urn:microsoft.com/office/officeart/2005/8/layout/vList2"/>
    <dgm:cxn modelId="{597324C7-7D3A-426E-8031-44AB8D1013F9}" type="presParOf" srcId="{6B126852-1604-455A-901C-8A8BC3BB0BD5}" destId="{796B3DB3-7542-4C27-B096-EB14DF34A106}" srcOrd="3" destOrd="0" presId="urn:microsoft.com/office/officeart/2005/8/layout/vList2"/>
    <dgm:cxn modelId="{282FCED5-8C5E-4066-A83E-CD833D644FC6}" type="presParOf" srcId="{6B126852-1604-455A-901C-8A8BC3BB0BD5}" destId="{CD6F42A4-10AF-4580-B49A-13F4F80F2FBC}" srcOrd="4" destOrd="0" presId="urn:microsoft.com/office/officeart/2005/8/layout/vList2"/>
    <dgm:cxn modelId="{8B79C835-8633-443A-B8E7-EE831922E40F}" type="presParOf" srcId="{6B126852-1604-455A-901C-8A8BC3BB0BD5}" destId="{9899B230-CF11-4AA0-A4CB-C40176CC8C07}" srcOrd="5" destOrd="0" presId="urn:microsoft.com/office/officeart/2005/8/layout/vList2"/>
    <dgm:cxn modelId="{E78A2651-EBB2-4A6C-814D-D074F0079B44}" type="presParOf" srcId="{6B126852-1604-455A-901C-8A8BC3BB0BD5}" destId="{9BBC96DE-2FA4-4EB7-889A-D0E6FCF7B8A8}" srcOrd="6" destOrd="0" presId="urn:microsoft.com/office/officeart/2005/8/layout/vList2"/>
    <dgm:cxn modelId="{DFDA2ECD-B965-4322-A685-71E34C2D2ADE}" type="presParOf" srcId="{6B126852-1604-455A-901C-8A8BC3BB0BD5}" destId="{56151979-1DB5-478B-9A78-B6B880DD0395}" srcOrd="7" destOrd="0" presId="urn:microsoft.com/office/officeart/2005/8/layout/vList2"/>
    <dgm:cxn modelId="{1737157A-414B-4CA6-B62A-D5C28944B3CE}" type="presParOf" srcId="{6B126852-1604-455A-901C-8A8BC3BB0BD5}" destId="{FF259054-4442-4B66-AEE6-7CEE3F1D143F}"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E352FDD-EBBE-4D74-A74A-E8869043A7F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8793254-2E1F-4545-851D-D41FD5BBF9FC}">
      <dgm:prSet phldrT="[Text]"/>
      <dgm:spPr>
        <a:solidFill>
          <a:schemeClr val="accent3">
            <a:lumMod val="75000"/>
          </a:schemeClr>
        </a:solidFill>
        <a:ln w="9525"/>
      </dgm:spPr>
      <dgm:t>
        <a:bodyPr/>
        <a:lstStyle/>
        <a:p>
          <a:pPr algn="ctr"/>
          <a:r>
            <a:rPr lang="en-US" dirty="0" smtClean="0"/>
            <a:t>Mourning rituals differ.  </a:t>
          </a:r>
          <a:endParaRPr lang="en-US" dirty="0"/>
        </a:p>
      </dgm:t>
    </dgm:pt>
    <dgm:pt modelId="{6B13BC07-45C2-4ABD-A3DF-F30BDC116A1D}" type="parTrans" cxnId="{BDF963A5-4DE8-4ADD-98A7-A6E32D687DE3}">
      <dgm:prSet/>
      <dgm:spPr/>
      <dgm:t>
        <a:bodyPr/>
        <a:lstStyle/>
        <a:p>
          <a:endParaRPr lang="en-US"/>
        </a:p>
      </dgm:t>
    </dgm:pt>
    <dgm:pt modelId="{A034F74F-864A-4979-9D91-F6BCA2D11E20}" type="sibTrans" cxnId="{BDF963A5-4DE8-4ADD-98A7-A6E32D687DE3}">
      <dgm:prSet/>
      <dgm:spPr/>
      <dgm:t>
        <a:bodyPr/>
        <a:lstStyle/>
        <a:p>
          <a:endParaRPr lang="en-US"/>
        </a:p>
      </dgm:t>
    </dgm:pt>
    <dgm:pt modelId="{08F4C4A1-ECC5-4B90-9B48-438B2796E1B8}">
      <dgm:prSet phldrT="[Text]"/>
      <dgm:spPr>
        <a:solidFill>
          <a:schemeClr val="accent1">
            <a:lumMod val="60000"/>
            <a:lumOff val="40000"/>
          </a:schemeClr>
        </a:solidFill>
        <a:ln w="9525"/>
      </dgm:spPr>
      <dgm:t>
        <a:bodyPr/>
        <a:lstStyle/>
        <a:p>
          <a:pPr algn="ctr"/>
          <a:r>
            <a:rPr lang="en-US" dirty="0" smtClean="0"/>
            <a:t>Customs and views on death vary widely.  </a:t>
          </a:r>
          <a:endParaRPr lang="en-US" dirty="0"/>
        </a:p>
      </dgm:t>
    </dgm:pt>
    <dgm:pt modelId="{51CC3D38-FC1E-443E-B7DC-5262F3EB4B70}" type="parTrans" cxnId="{65C48ABE-22BD-408B-A0E8-2C38859D3C89}">
      <dgm:prSet/>
      <dgm:spPr/>
      <dgm:t>
        <a:bodyPr/>
        <a:lstStyle/>
        <a:p>
          <a:endParaRPr lang="en-US"/>
        </a:p>
      </dgm:t>
    </dgm:pt>
    <dgm:pt modelId="{20169962-E925-4D20-8776-2E0337716709}" type="sibTrans" cxnId="{65C48ABE-22BD-408B-A0E8-2C38859D3C89}">
      <dgm:prSet/>
      <dgm:spPr/>
      <dgm:t>
        <a:bodyPr/>
        <a:lstStyle/>
        <a:p>
          <a:endParaRPr lang="en-US"/>
        </a:p>
      </dgm:t>
    </dgm:pt>
    <dgm:pt modelId="{3F65D5B2-40CA-4E6F-9E12-A983D2AEFCF3}" type="pres">
      <dgm:prSet presAssocID="{8E352FDD-EBBE-4D74-A74A-E8869043A7F5}" presName="linear" presStyleCnt="0">
        <dgm:presLayoutVars>
          <dgm:animLvl val="lvl"/>
          <dgm:resizeHandles val="exact"/>
        </dgm:presLayoutVars>
      </dgm:prSet>
      <dgm:spPr/>
      <dgm:t>
        <a:bodyPr/>
        <a:lstStyle/>
        <a:p>
          <a:endParaRPr lang="en-US"/>
        </a:p>
      </dgm:t>
    </dgm:pt>
    <dgm:pt modelId="{3C113BD6-2B31-4C6A-BEDD-83D06A3586F3}" type="pres">
      <dgm:prSet presAssocID="{F8793254-2E1F-4545-851D-D41FD5BBF9FC}" presName="parentText" presStyleLbl="node1" presStyleIdx="0" presStyleCnt="2" custScaleY="33964" custLinFactY="-15926" custLinFactNeighborY="-100000">
        <dgm:presLayoutVars>
          <dgm:chMax val="0"/>
          <dgm:bulletEnabled val="1"/>
        </dgm:presLayoutVars>
      </dgm:prSet>
      <dgm:spPr/>
      <dgm:t>
        <a:bodyPr/>
        <a:lstStyle/>
        <a:p>
          <a:endParaRPr lang="en-US"/>
        </a:p>
      </dgm:t>
    </dgm:pt>
    <dgm:pt modelId="{135488AB-5D48-4010-B7C8-5979FDD82CF4}" type="pres">
      <dgm:prSet presAssocID="{A034F74F-864A-4979-9D91-F6BCA2D11E20}" presName="spacer" presStyleCnt="0"/>
      <dgm:spPr/>
    </dgm:pt>
    <dgm:pt modelId="{BAB47DEA-DD4D-4B56-A3BC-1388D0059261}" type="pres">
      <dgm:prSet presAssocID="{08F4C4A1-ECC5-4B90-9B48-438B2796E1B8}" presName="parentText" presStyleLbl="node1" presStyleIdx="1" presStyleCnt="2" custScaleY="34219" custLinFactY="-1744" custLinFactNeighborY="-100000">
        <dgm:presLayoutVars>
          <dgm:chMax val="0"/>
          <dgm:bulletEnabled val="1"/>
        </dgm:presLayoutVars>
      </dgm:prSet>
      <dgm:spPr/>
      <dgm:t>
        <a:bodyPr/>
        <a:lstStyle/>
        <a:p>
          <a:endParaRPr lang="en-US"/>
        </a:p>
      </dgm:t>
    </dgm:pt>
  </dgm:ptLst>
  <dgm:cxnLst>
    <dgm:cxn modelId="{D307B374-8991-4496-9119-5206A6B697E6}" type="presOf" srcId="{8E352FDD-EBBE-4D74-A74A-E8869043A7F5}" destId="{3F65D5B2-40CA-4E6F-9E12-A983D2AEFCF3}" srcOrd="0" destOrd="0" presId="urn:microsoft.com/office/officeart/2005/8/layout/vList2"/>
    <dgm:cxn modelId="{BDF963A5-4DE8-4ADD-98A7-A6E32D687DE3}" srcId="{8E352FDD-EBBE-4D74-A74A-E8869043A7F5}" destId="{F8793254-2E1F-4545-851D-D41FD5BBF9FC}" srcOrd="0" destOrd="0" parTransId="{6B13BC07-45C2-4ABD-A3DF-F30BDC116A1D}" sibTransId="{A034F74F-864A-4979-9D91-F6BCA2D11E20}"/>
    <dgm:cxn modelId="{65C48ABE-22BD-408B-A0E8-2C38859D3C89}" srcId="{8E352FDD-EBBE-4D74-A74A-E8869043A7F5}" destId="{08F4C4A1-ECC5-4B90-9B48-438B2796E1B8}" srcOrd="1" destOrd="0" parTransId="{51CC3D38-FC1E-443E-B7DC-5262F3EB4B70}" sibTransId="{20169962-E925-4D20-8776-2E0337716709}"/>
    <dgm:cxn modelId="{C52FD9C6-64AE-4A6A-B1A9-7D59800450F8}" type="presOf" srcId="{F8793254-2E1F-4545-851D-D41FD5BBF9FC}" destId="{3C113BD6-2B31-4C6A-BEDD-83D06A3586F3}" srcOrd="0" destOrd="0" presId="urn:microsoft.com/office/officeart/2005/8/layout/vList2"/>
    <dgm:cxn modelId="{1A42DA52-CF39-4B4B-AE66-1FB053BAD6C3}" type="presOf" srcId="{08F4C4A1-ECC5-4B90-9B48-438B2796E1B8}" destId="{BAB47DEA-DD4D-4B56-A3BC-1388D0059261}" srcOrd="0" destOrd="0" presId="urn:microsoft.com/office/officeart/2005/8/layout/vList2"/>
    <dgm:cxn modelId="{FC4BD760-0CFB-42D1-A908-F6E98DF1DBAF}" type="presParOf" srcId="{3F65D5B2-40CA-4E6F-9E12-A983D2AEFCF3}" destId="{3C113BD6-2B31-4C6A-BEDD-83D06A3586F3}" srcOrd="0" destOrd="0" presId="urn:microsoft.com/office/officeart/2005/8/layout/vList2"/>
    <dgm:cxn modelId="{F18F5490-D14A-415C-8BEF-EABDAD6D43B0}" type="presParOf" srcId="{3F65D5B2-40CA-4E6F-9E12-A983D2AEFCF3}" destId="{135488AB-5D48-4010-B7C8-5979FDD82CF4}" srcOrd="1" destOrd="0" presId="urn:microsoft.com/office/officeart/2005/8/layout/vList2"/>
    <dgm:cxn modelId="{D847E1E6-36A2-47AC-BBC3-A57F8B5631CE}" type="presParOf" srcId="{3F65D5B2-40CA-4E6F-9E12-A983D2AEFCF3}" destId="{BAB47DEA-DD4D-4B56-A3BC-1388D0059261}"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BC171BC-67B9-4469-A4E3-4A506461C8E4}" type="doc">
      <dgm:prSet loTypeId="urn:microsoft.com/office/officeart/2005/8/layout/arrow2" loCatId="process" qsTypeId="urn:microsoft.com/office/officeart/2005/8/quickstyle/simple3" qsCatId="simple" csTypeId="urn:microsoft.com/office/officeart/2005/8/colors/colorful5" csCatId="colorful" phldr="1"/>
      <dgm:spPr/>
    </dgm:pt>
    <dgm:pt modelId="{C5DB1B8E-CEF2-4D3B-B396-EE02F225A43B}">
      <dgm:prSet phldrT="[Text]" custT="1"/>
      <dgm:spPr/>
      <dgm:t>
        <a:bodyPr/>
        <a:lstStyle/>
        <a:p>
          <a:r>
            <a:rPr lang="en-US" altLang="en-US" sz="1800" b="1" dirty="0" smtClean="0">
              <a:effectLst/>
            </a:rPr>
            <a:t>Convene the crisis response team to assess the situation</a:t>
          </a:r>
          <a:endParaRPr lang="en-US" sz="1800" b="1" dirty="0">
            <a:effectLst/>
          </a:endParaRPr>
        </a:p>
      </dgm:t>
    </dgm:pt>
    <dgm:pt modelId="{09C7CE80-02A5-499E-A51A-9333AB524C48}" type="parTrans" cxnId="{EE0566B3-3033-4425-BD54-E5C172BD761A}">
      <dgm:prSet/>
      <dgm:spPr/>
      <dgm:t>
        <a:bodyPr/>
        <a:lstStyle/>
        <a:p>
          <a:endParaRPr lang="en-US" sz="1800" b="0">
            <a:effectLst>
              <a:outerShdw blurRad="38100" dist="38100" dir="2700000" algn="tl">
                <a:srgbClr val="000000">
                  <a:alpha val="43137"/>
                </a:srgbClr>
              </a:outerShdw>
            </a:effectLst>
          </a:endParaRPr>
        </a:p>
      </dgm:t>
    </dgm:pt>
    <dgm:pt modelId="{BD6DE431-F51F-4EC5-83C0-013B3F7595E5}" type="sibTrans" cxnId="{EE0566B3-3033-4425-BD54-E5C172BD761A}">
      <dgm:prSet/>
      <dgm:spPr/>
      <dgm:t>
        <a:bodyPr/>
        <a:lstStyle/>
        <a:p>
          <a:endParaRPr lang="en-US" sz="1800" b="0">
            <a:effectLst>
              <a:outerShdw blurRad="38100" dist="38100" dir="2700000" algn="tl">
                <a:srgbClr val="000000">
                  <a:alpha val="43137"/>
                </a:srgbClr>
              </a:outerShdw>
            </a:effectLst>
          </a:endParaRPr>
        </a:p>
      </dgm:t>
    </dgm:pt>
    <dgm:pt modelId="{8D06BBEE-9B0F-41E1-B914-AA55DC878DFF}">
      <dgm:prSet phldrT="[Text]" custT="1"/>
      <dgm:spPr/>
      <dgm:t>
        <a:bodyPr/>
        <a:lstStyle/>
        <a:p>
          <a:r>
            <a:rPr lang="en-US" altLang="en-US" sz="1800" b="1" dirty="0" smtClean="0">
              <a:effectLst/>
            </a:rPr>
            <a:t>Take immediate steps to address the situation</a:t>
          </a:r>
          <a:endParaRPr lang="en-US" sz="1800" b="1" dirty="0">
            <a:effectLst/>
          </a:endParaRPr>
        </a:p>
      </dgm:t>
    </dgm:pt>
    <dgm:pt modelId="{349BCE74-C42D-42FC-AAF8-F5A3AD483C97}" type="parTrans" cxnId="{97332A79-ED2B-48B6-94B5-ED79E29D6B01}">
      <dgm:prSet/>
      <dgm:spPr/>
      <dgm:t>
        <a:bodyPr/>
        <a:lstStyle/>
        <a:p>
          <a:endParaRPr lang="en-US" sz="1800" b="0">
            <a:effectLst>
              <a:outerShdw blurRad="38100" dist="38100" dir="2700000" algn="tl">
                <a:srgbClr val="000000">
                  <a:alpha val="43137"/>
                </a:srgbClr>
              </a:outerShdw>
            </a:effectLst>
          </a:endParaRPr>
        </a:p>
      </dgm:t>
    </dgm:pt>
    <dgm:pt modelId="{50471AFF-074C-49EE-AF16-0D4D575DE6DF}" type="sibTrans" cxnId="{97332A79-ED2B-48B6-94B5-ED79E29D6B01}">
      <dgm:prSet/>
      <dgm:spPr/>
      <dgm:t>
        <a:bodyPr/>
        <a:lstStyle/>
        <a:p>
          <a:endParaRPr lang="en-US" sz="1800" b="0">
            <a:effectLst>
              <a:outerShdw blurRad="38100" dist="38100" dir="2700000" algn="tl">
                <a:srgbClr val="000000">
                  <a:alpha val="43137"/>
                </a:srgbClr>
              </a:outerShdw>
            </a:effectLst>
          </a:endParaRPr>
        </a:p>
      </dgm:t>
    </dgm:pt>
    <dgm:pt modelId="{B46A2925-FC40-4488-B262-7EE4303D3030}">
      <dgm:prSet phldrT="[Text]" custT="1"/>
      <dgm:spPr/>
      <dgm:t>
        <a:bodyPr/>
        <a:lstStyle/>
        <a:p>
          <a:r>
            <a:rPr lang="en-US" altLang="en-US" sz="1800" b="1" dirty="0" smtClean="0">
              <a:effectLst/>
            </a:rPr>
            <a:t>Provide support to students</a:t>
          </a:r>
          <a:endParaRPr lang="en-US" sz="1800" b="1" dirty="0">
            <a:effectLst/>
          </a:endParaRPr>
        </a:p>
      </dgm:t>
    </dgm:pt>
    <dgm:pt modelId="{4F73EA8B-2B98-4655-BA98-9A6199ECFA9D}" type="parTrans" cxnId="{09E304FF-6C36-40C9-A888-A84AE75EB33D}">
      <dgm:prSet/>
      <dgm:spPr/>
      <dgm:t>
        <a:bodyPr/>
        <a:lstStyle/>
        <a:p>
          <a:endParaRPr lang="en-US" sz="1800" b="0">
            <a:effectLst>
              <a:outerShdw blurRad="38100" dist="38100" dir="2700000" algn="tl">
                <a:srgbClr val="000000">
                  <a:alpha val="43137"/>
                </a:srgbClr>
              </a:outerShdw>
            </a:effectLst>
          </a:endParaRPr>
        </a:p>
      </dgm:t>
    </dgm:pt>
    <dgm:pt modelId="{37C33D36-ADD3-4399-AD70-3DDB8B869976}" type="sibTrans" cxnId="{09E304FF-6C36-40C9-A888-A84AE75EB33D}">
      <dgm:prSet/>
      <dgm:spPr/>
      <dgm:t>
        <a:bodyPr/>
        <a:lstStyle/>
        <a:p>
          <a:endParaRPr lang="en-US" sz="1800" b="0">
            <a:effectLst>
              <a:outerShdw blurRad="38100" dist="38100" dir="2700000" algn="tl">
                <a:srgbClr val="000000">
                  <a:alpha val="43137"/>
                </a:srgbClr>
              </a:outerShdw>
            </a:effectLst>
          </a:endParaRPr>
        </a:p>
      </dgm:t>
    </dgm:pt>
    <dgm:pt modelId="{3897B1C9-E98B-408F-BED5-F64D7ECB8182}">
      <dgm:prSet custT="1"/>
      <dgm:spPr/>
      <dgm:t>
        <a:bodyPr/>
        <a:lstStyle/>
        <a:p>
          <a:r>
            <a:rPr lang="en-US" altLang="en-US" sz="1800" b="1" dirty="0" smtClean="0">
              <a:effectLst/>
            </a:rPr>
            <a:t>Provide support to staff</a:t>
          </a:r>
          <a:endParaRPr lang="en-US" sz="1800" b="1" dirty="0">
            <a:effectLst/>
          </a:endParaRPr>
        </a:p>
      </dgm:t>
    </dgm:pt>
    <dgm:pt modelId="{DBBA7236-2AF3-4F71-A6FF-140A53600072}" type="parTrans" cxnId="{14EBCF35-6FDB-4653-8CE9-41F2E6B3AF5C}">
      <dgm:prSet/>
      <dgm:spPr/>
      <dgm:t>
        <a:bodyPr/>
        <a:lstStyle/>
        <a:p>
          <a:endParaRPr lang="en-US" sz="1800" b="0">
            <a:effectLst>
              <a:outerShdw blurRad="38100" dist="38100" dir="2700000" algn="tl">
                <a:srgbClr val="000000">
                  <a:alpha val="43137"/>
                </a:srgbClr>
              </a:outerShdw>
            </a:effectLst>
          </a:endParaRPr>
        </a:p>
      </dgm:t>
    </dgm:pt>
    <dgm:pt modelId="{D1F87C84-D5BA-4075-8D60-EE94DA122E8C}" type="sibTrans" cxnId="{14EBCF35-6FDB-4653-8CE9-41F2E6B3AF5C}">
      <dgm:prSet/>
      <dgm:spPr/>
      <dgm:t>
        <a:bodyPr/>
        <a:lstStyle/>
        <a:p>
          <a:endParaRPr lang="en-US" sz="1800" b="0">
            <a:effectLst>
              <a:outerShdw blurRad="38100" dist="38100" dir="2700000" algn="tl">
                <a:srgbClr val="000000">
                  <a:alpha val="43137"/>
                </a:srgbClr>
              </a:outerShdw>
            </a:effectLst>
          </a:endParaRPr>
        </a:p>
      </dgm:t>
    </dgm:pt>
    <dgm:pt modelId="{C0F69A05-8614-4446-A8E4-C386B6663D8C}" type="pres">
      <dgm:prSet presAssocID="{2BC171BC-67B9-4469-A4E3-4A506461C8E4}" presName="arrowDiagram" presStyleCnt="0">
        <dgm:presLayoutVars>
          <dgm:chMax val="5"/>
          <dgm:dir/>
          <dgm:resizeHandles val="exact"/>
        </dgm:presLayoutVars>
      </dgm:prSet>
      <dgm:spPr/>
    </dgm:pt>
    <dgm:pt modelId="{68056024-57C0-4F59-ACF8-1BC24F7E61C0}" type="pres">
      <dgm:prSet presAssocID="{2BC171BC-67B9-4469-A4E3-4A506461C8E4}" presName="arrow" presStyleLbl="bgShp" presStyleIdx="0" presStyleCnt="1" custScaleX="111025" custLinFactNeighborX="-953"/>
      <dgm:spPr/>
    </dgm:pt>
    <dgm:pt modelId="{9A8D1DC8-7A8D-4771-857D-9CDDFAAC12AD}" type="pres">
      <dgm:prSet presAssocID="{2BC171BC-67B9-4469-A4E3-4A506461C8E4}" presName="arrowDiagram4" presStyleCnt="0"/>
      <dgm:spPr/>
    </dgm:pt>
    <dgm:pt modelId="{CF0E4198-41AF-4935-8D0F-55426ED51C31}" type="pres">
      <dgm:prSet presAssocID="{C5DB1B8E-CEF2-4D3B-B396-EE02F225A43B}" presName="bullet4a" presStyleLbl="node1" presStyleIdx="0" presStyleCnt="4"/>
      <dgm:spPr/>
    </dgm:pt>
    <dgm:pt modelId="{E0185B94-8544-40B2-897A-3B59CF08B9F4}" type="pres">
      <dgm:prSet presAssocID="{C5DB1B8E-CEF2-4D3B-B396-EE02F225A43B}" presName="textBox4a" presStyleLbl="revTx" presStyleIdx="0" presStyleCnt="4" custScaleX="213644" custScaleY="65570" custLinFactNeighborX="47597" custLinFactNeighborY="-2899">
        <dgm:presLayoutVars>
          <dgm:bulletEnabled val="1"/>
        </dgm:presLayoutVars>
      </dgm:prSet>
      <dgm:spPr/>
      <dgm:t>
        <a:bodyPr/>
        <a:lstStyle/>
        <a:p>
          <a:endParaRPr lang="en-US"/>
        </a:p>
      </dgm:t>
    </dgm:pt>
    <dgm:pt modelId="{0113759B-4861-4A99-AC82-BF5A8F147C3F}" type="pres">
      <dgm:prSet presAssocID="{8D06BBEE-9B0F-41E1-B914-AA55DC878DFF}" presName="bullet4b" presStyleLbl="node1" presStyleIdx="1" presStyleCnt="4"/>
      <dgm:spPr/>
    </dgm:pt>
    <dgm:pt modelId="{D396F7A5-050C-4D2A-BC5D-EFBAF01731CC}" type="pres">
      <dgm:prSet presAssocID="{8D06BBEE-9B0F-41E1-B914-AA55DC878DFF}" presName="textBox4b" presStyleLbl="revTx" presStyleIdx="1" presStyleCnt="4" custScaleX="156394" custLinFactNeighborX="34496" custLinFactNeighborY="0">
        <dgm:presLayoutVars>
          <dgm:bulletEnabled val="1"/>
        </dgm:presLayoutVars>
      </dgm:prSet>
      <dgm:spPr/>
      <dgm:t>
        <a:bodyPr/>
        <a:lstStyle/>
        <a:p>
          <a:endParaRPr lang="en-US"/>
        </a:p>
      </dgm:t>
    </dgm:pt>
    <dgm:pt modelId="{78B54ED1-692F-4CC5-A44C-1439F476D495}" type="pres">
      <dgm:prSet presAssocID="{B46A2925-FC40-4488-B262-7EE4303D3030}" presName="bullet4c" presStyleLbl="node1" presStyleIdx="2" presStyleCnt="4" custLinFactNeighborX="-4271"/>
      <dgm:spPr/>
    </dgm:pt>
    <dgm:pt modelId="{422EC6E7-3940-40B3-90D1-8601D9F2CE30}" type="pres">
      <dgm:prSet presAssocID="{B46A2925-FC40-4488-B262-7EE4303D3030}" presName="textBox4c" presStyleLbl="revTx" presStyleIdx="2" presStyleCnt="4" custScaleX="135843" custLinFactNeighborX="18326" custLinFactNeighborY="0">
        <dgm:presLayoutVars>
          <dgm:bulletEnabled val="1"/>
        </dgm:presLayoutVars>
      </dgm:prSet>
      <dgm:spPr/>
      <dgm:t>
        <a:bodyPr/>
        <a:lstStyle/>
        <a:p>
          <a:endParaRPr lang="en-US"/>
        </a:p>
      </dgm:t>
    </dgm:pt>
    <dgm:pt modelId="{CFCD1277-7C20-4D30-860D-B22D6D8A98D2}" type="pres">
      <dgm:prSet presAssocID="{3897B1C9-E98B-408F-BED5-F64D7ECB8182}" presName="bullet4d" presStyleLbl="node1" presStyleIdx="3" presStyleCnt="4"/>
      <dgm:spPr/>
    </dgm:pt>
    <dgm:pt modelId="{751B98B6-08B3-4459-B73B-452322626B81}" type="pres">
      <dgm:prSet presAssocID="{3897B1C9-E98B-408F-BED5-F64D7ECB8182}" presName="textBox4d" presStyleLbl="revTx" presStyleIdx="3" presStyleCnt="4" custScaleX="138412" custLinFactNeighborX="22638" custLinFactNeighborY="-6062">
        <dgm:presLayoutVars>
          <dgm:bulletEnabled val="1"/>
        </dgm:presLayoutVars>
      </dgm:prSet>
      <dgm:spPr/>
      <dgm:t>
        <a:bodyPr/>
        <a:lstStyle/>
        <a:p>
          <a:endParaRPr lang="en-US"/>
        </a:p>
      </dgm:t>
    </dgm:pt>
  </dgm:ptLst>
  <dgm:cxnLst>
    <dgm:cxn modelId="{09E304FF-6C36-40C9-A888-A84AE75EB33D}" srcId="{2BC171BC-67B9-4469-A4E3-4A506461C8E4}" destId="{B46A2925-FC40-4488-B262-7EE4303D3030}" srcOrd="2" destOrd="0" parTransId="{4F73EA8B-2B98-4655-BA98-9A6199ECFA9D}" sibTransId="{37C33D36-ADD3-4399-AD70-3DDB8B869976}"/>
    <dgm:cxn modelId="{4CDD6871-440B-4012-8A0E-D503DDE3E84C}" type="presOf" srcId="{3897B1C9-E98B-408F-BED5-F64D7ECB8182}" destId="{751B98B6-08B3-4459-B73B-452322626B81}" srcOrd="0" destOrd="0" presId="urn:microsoft.com/office/officeart/2005/8/layout/arrow2"/>
    <dgm:cxn modelId="{59251FA3-A9D1-46CB-9342-8E44A8301E88}" type="presOf" srcId="{8D06BBEE-9B0F-41E1-B914-AA55DC878DFF}" destId="{D396F7A5-050C-4D2A-BC5D-EFBAF01731CC}" srcOrd="0" destOrd="0" presId="urn:microsoft.com/office/officeart/2005/8/layout/arrow2"/>
    <dgm:cxn modelId="{76AAA937-0CB8-47CA-9592-CE5AEF50F308}" type="presOf" srcId="{2BC171BC-67B9-4469-A4E3-4A506461C8E4}" destId="{C0F69A05-8614-4446-A8E4-C386B6663D8C}" srcOrd="0" destOrd="0" presId="urn:microsoft.com/office/officeart/2005/8/layout/arrow2"/>
    <dgm:cxn modelId="{97332A79-ED2B-48B6-94B5-ED79E29D6B01}" srcId="{2BC171BC-67B9-4469-A4E3-4A506461C8E4}" destId="{8D06BBEE-9B0F-41E1-B914-AA55DC878DFF}" srcOrd="1" destOrd="0" parTransId="{349BCE74-C42D-42FC-AAF8-F5A3AD483C97}" sibTransId="{50471AFF-074C-49EE-AF16-0D4D575DE6DF}"/>
    <dgm:cxn modelId="{EE0566B3-3033-4425-BD54-E5C172BD761A}" srcId="{2BC171BC-67B9-4469-A4E3-4A506461C8E4}" destId="{C5DB1B8E-CEF2-4D3B-B396-EE02F225A43B}" srcOrd="0" destOrd="0" parTransId="{09C7CE80-02A5-499E-A51A-9333AB524C48}" sibTransId="{BD6DE431-F51F-4EC5-83C0-013B3F7595E5}"/>
    <dgm:cxn modelId="{14EBCF35-6FDB-4653-8CE9-41F2E6B3AF5C}" srcId="{2BC171BC-67B9-4469-A4E3-4A506461C8E4}" destId="{3897B1C9-E98B-408F-BED5-F64D7ECB8182}" srcOrd="3" destOrd="0" parTransId="{DBBA7236-2AF3-4F71-A6FF-140A53600072}" sibTransId="{D1F87C84-D5BA-4075-8D60-EE94DA122E8C}"/>
    <dgm:cxn modelId="{7C791D7F-BBD1-43FA-B02C-A915E3F67BD8}" type="presOf" srcId="{C5DB1B8E-CEF2-4D3B-B396-EE02F225A43B}" destId="{E0185B94-8544-40B2-897A-3B59CF08B9F4}" srcOrd="0" destOrd="0" presId="urn:microsoft.com/office/officeart/2005/8/layout/arrow2"/>
    <dgm:cxn modelId="{B892B2F8-CA6E-44DC-8EA4-B9A8015543CE}" type="presOf" srcId="{B46A2925-FC40-4488-B262-7EE4303D3030}" destId="{422EC6E7-3940-40B3-90D1-8601D9F2CE30}" srcOrd="0" destOrd="0" presId="urn:microsoft.com/office/officeart/2005/8/layout/arrow2"/>
    <dgm:cxn modelId="{F285978E-1A6B-4379-9008-B40C01D0F3F7}" type="presParOf" srcId="{C0F69A05-8614-4446-A8E4-C386B6663D8C}" destId="{68056024-57C0-4F59-ACF8-1BC24F7E61C0}" srcOrd="0" destOrd="0" presId="urn:microsoft.com/office/officeart/2005/8/layout/arrow2"/>
    <dgm:cxn modelId="{9B51A191-47A1-4515-BC19-06396FB36888}" type="presParOf" srcId="{C0F69A05-8614-4446-A8E4-C386B6663D8C}" destId="{9A8D1DC8-7A8D-4771-857D-9CDDFAAC12AD}" srcOrd="1" destOrd="0" presId="urn:microsoft.com/office/officeart/2005/8/layout/arrow2"/>
    <dgm:cxn modelId="{E4E46FB1-85E1-492E-A396-E6C03FDCFD6C}" type="presParOf" srcId="{9A8D1DC8-7A8D-4771-857D-9CDDFAAC12AD}" destId="{CF0E4198-41AF-4935-8D0F-55426ED51C31}" srcOrd="0" destOrd="0" presId="urn:microsoft.com/office/officeart/2005/8/layout/arrow2"/>
    <dgm:cxn modelId="{95D50D67-C704-4668-8EE5-A2DE9ED84832}" type="presParOf" srcId="{9A8D1DC8-7A8D-4771-857D-9CDDFAAC12AD}" destId="{E0185B94-8544-40B2-897A-3B59CF08B9F4}" srcOrd="1" destOrd="0" presId="urn:microsoft.com/office/officeart/2005/8/layout/arrow2"/>
    <dgm:cxn modelId="{27784157-3963-4530-8FE3-0FE46FCC7119}" type="presParOf" srcId="{9A8D1DC8-7A8D-4771-857D-9CDDFAAC12AD}" destId="{0113759B-4861-4A99-AC82-BF5A8F147C3F}" srcOrd="2" destOrd="0" presId="urn:microsoft.com/office/officeart/2005/8/layout/arrow2"/>
    <dgm:cxn modelId="{321EE1B2-6E28-4311-83C1-6DC5F1A610CF}" type="presParOf" srcId="{9A8D1DC8-7A8D-4771-857D-9CDDFAAC12AD}" destId="{D396F7A5-050C-4D2A-BC5D-EFBAF01731CC}" srcOrd="3" destOrd="0" presId="urn:microsoft.com/office/officeart/2005/8/layout/arrow2"/>
    <dgm:cxn modelId="{B815CA2C-CF1D-4BF1-86FA-EADF07C18752}" type="presParOf" srcId="{9A8D1DC8-7A8D-4771-857D-9CDDFAAC12AD}" destId="{78B54ED1-692F-4CC5-A44C-1439F476D495}" srcOrd="4" destOrd="0" presId="urn:microsoft.com/office/officeart/2005/8/layout/arrow2"/>
    <dgm:cxn modelId="{E13085B6-1248-43E1-B539-3A66CA6E1364}" type="presParOf" srcId="{9A8D1DC8-7A8D-4771-857D-9CDDFAAC12AD}" destId="{422EC6E7-3940-40B3-90D1-8601D9F2CE30}" srcOrd="5" destOrd="0" presId="urn:microsoft.com/office/officeart/2005/8/layout/arrow2"/>
    <dgm:cxn modelId="{826B0217-4E72-4E11-BEAC-4A77D3A4B8EE}" type="presParOf" srcId="{9A8D1DC8-7A8D-4771-857D-9CDDFAAC12AD}" destId="{CFCD1277-7C20-4D30-860D-B22D6D8A98D2}" srcOrd="6" destOrd="0" presId="urn:microsoft.com/office/officeart/2005/8/layout/arrow2"/>
    <dgm:cxn modelId="{699400A0-2683-4F60-99D2-D6EC2B7CCE72}" type="presParOf" srcId="{9A8D1DC8-7A8D-4771-857D-9CDDFAAC12AD}" destId="{751B98B6-08B3-4459-B73B-452322626B81}" srcOrd="7" destOrd="0" presId="urn:microsoft.com/office/officeart/2005/8/layout/arrow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8504FD2-3F9D-4824-A5E4-A414AD9A959A}" type="doc">
      <dgm:prSet loTypeId="urn:microsoft.com/office/officeart/2005/8/layout/matrix3" loCatId="matrix" qsTypeId="urn:microsoft.com/office/officeart/2005/8/quickstyle/simple1" qsCatId="simple" csTypeId="urn:microsoft.com/office/officeart/2005/8/colors/colorful1#2" csCatId="colorful"/>
      <dgm:spPr/>
      <dgm:t>
        <a:bodyPr/>
        <a:lstStyle/>
        <a:p>
          <a:endParaRPr lang="en-US"/>
        </a:p>
      </dgm:t>
    </dgm:pt>
    <dgm:pt modelId="{813D8EA8-AE74-4875-99F3-7C85CE739921}">
      <dgm:prSet custT="1"/>
      <dgm:spPr/>
      <dgm:t>
        <a:bodyPr/>
        <a:lstStyle/>
        <a:p>
          <a:pPr rtl="0"/>
          <a:r>
            <a:rPr lang="en-US" sz="1500" dirty="0" smtClean="0"/>
            <a:t>Designate a classroom or office space as a support room where students can speak with </a:t>
          </a:r>
          <a:r>
            <a:rPr lang="en-US" sz="1500" b="1" dirty="0" smtClean="0"/>
            <a:t>counselors</a:t>
          </a:r>
          <a:r>
            <a:rPr lang="en-US" sz="1500" dirty="0" smtClean="0"/>
            <a:t> individually or in small groups </a:t>
          </a:r>
          <a:endParaRPr lang="en-US" sz="1500" dirty="0"/>
        </a:p>
      </dgm:t>
    </dgm:pt>
    <dgm:pt modelId="{4329FB70-F060-4FE2-87FF-CE4041B4FA86}" type="parTrans" cxnId="{F10A6BD3-D561-43F6-B78B-32F9FBAF1B20}">
      <dgm:prSet/>
      <dgm:spPr/>
      <dgm:t>
        <a:bodyPr/>
        <a:lstStyle/>
        <a:p>
          <a:endParaRPr lang="en-US" sz="1500"/>
        </a:p>
      </dgm:t>
    </dgm:pt>
    <dgm:pt modelId="{5F7D5EA4-A82F-466F-9033-8F808A9C4D69}" type="sibTrans" cxnId="{F10A6BD3-D561-43F6-B78B-32F9FBAF1B20}">
      <dgm:prSet/>
      <dgm:spPr/>
      <dgm:t>
        <a:bodyPr/>
        <a:lstStyle/>
        <a:p>
          <a:endParaRPr lang="en-US" sz="1500"/>
        </a:p>
      </dgm:t>
    </dgm:pt>
    <dgm:pt modelId="{93643C2F-B390-4B1A-B008-4F13D881B018}">
      <dgm:prSet custT="1"/>
      <dgm:spPr/>
      <dgm:t>
        <a:bodyPr/>
        <a:lstStyle/>
        <a:p>
          <a:pPr rtl="0"/>
          <a:r>
            <a:rPr lang="en-US" sz="1500" dirty="0" smtClean="0"/>
            <a:t>Make available grief support groups at school or refer students to community-based supports. </a:t>
          </a:r>
          <a:endParaRPr lang="en-US" sz="1500" dirty="0"/>
        </a:p>
      </dgm:t>
    </dgm:pt>
    <dgm:pt modelId="{C6F4B909-E573-4056-802F-D2EB7E6A82E2}" type="parTrans" cxnId="{2A0DC587-47C6-49DF-8EB3-5D8E0C9DED57}">
      <dgm:prSet/>
      <dgm:spPr/>
      <dgm:t>
        <a:bodyPr/>
        <a:lstStyle/>
        <a:p>
          <a:endParaRPr lang="en-US" sz="1500"/>
        </a:p>
      </dgm:t>
    </dgm:pt>
    <dgm:pt modelId="{4C5DCEA6-196C-4C81-9A9B-EE95D3CB746D}" type="sibTrans" cxnId="{2A0DC587-47C6-49DF-8EB3-5D8E0C9DED57}">
      <dgm:prSet/>
      <dgm:spPr/>
      <dgm:t>
        <a:bodyPr/>
        <a:lstStyle/>
        <a:p>
          <a:endParaRPr lang="en-US" sz="1500"/>
        </a:p>
      </dgm:t>
    </dgm:pt>
    <dgm:pt modelId="{03D1F1BB-650A-4D91-9B49-0BA49DC1B74D}">
      <dgm:prSet custT="1"/>
      <dgm:spPr/>
      <dgm:t>
        <a:bodyPr/>
        <a:lstStyle/>
        <a:p>
          <a:pPr rtl="0"/>
          <a:r>
            <a:rPr lang="en-US" sz="1500" dirty="0" smtClean="0"/>
            <a:t>Remember that some remarks help and others hinder. </a:t>
          </a:r>
          <a:endParaRPr lang="en-US" sz="1500" dirty="0"/>
        </a:p>
      </dgm:t>
    </dgm:pt>
    <dgm:pt modelId="{077627F8-2134-4A7C-BB76-534406B2545C}" type="parTrans" cxnId="{6329BB94-8BE8-4D8C-9B11-8AEA09B15785}">
      <dgm:prSet/>
      <dgm:spPr/>
      <dgm:t>
        <a:bodyPr/>
        <a:lstStyle/>
        <a:p>
          <a:endParaRPr lang="en-US" sz="1500"/>
        </a:p>
      </dgm:t>
    </dgm:pt>
    <dgm:pt modelId="{F98DD621-CD4C-4DCC-8850-9307005AD583}" type="sibTrans" cxnId="{6329BB94-8BE8-4D8C-9B11-8AEA09B15785}">
      <dgm:prSet/>
      <dgm:spPr/>
      <dgm:t>
        <a:bodyPr/>
        <a:lstStyle/>
        <a:p>
          <a:endParaRPr lang="en-US" sz="1500"/>
        </a:p>
      </dgm:t>
    </dgm:pt>
    <dgm:pt modelId="{29355096-83D8-4757-9527-D1ABA38DE5D3}">
      <dgm:prSet custT="1"/>
      <dgm:spPr/>
      <dgm:t>
        <a:bodyPr/>
        <a:lstStyle/>
        <a:p>
          <a:pPr rtl="0"/>
          <a:r>
            <a:rPr lang="en-US" sz="1500" dirty="0" smtClean="0"/>
            <a:t>Be aware that students may need different types of responses and interventions. </a:t>
          </a:r>
          <a:endParaRPr lang="en-US" sz="1500" dirty="0"/>
        </a:p>
      </dgm:t>
    </dgm:pt>
    <dgm:pt modelId="{AA6FE8D5-3761-4536-A875-99BB611363AF}" type="parTrans" cxnId="{D97D2CBC-6FCA-464A-AD2E-340177C49404}">
      <dgm:prSet/>
      <dgm:spPr/>
      <dgm:t>
        <a:bodyPr/>
        <a:lstStyle/>
        <a:p>
          <a:endParaRPr lang="en-US" sz="1500"/>
        </a:p>
      </dgm:t>
    </dgm:pt>
    <dgm:pt modelId="{1BCFFCC2-F598-4B96-89B7-EB2DE4B70244}" type="sibTrans" cxnId="{D97D2CBC-6FCA-464A-AD2E-340177C49404}">
      <dgm:prSet/>
      <dgm:spPr/>
      <dgm:t>
        <a:bodyPr/>
        <a:lstStyle/>
        <a:p>
          <a:endParaRPr lang="en-US" sz="1500"/>
        </a:p>
      </dgm:t>
    </dgm:pt>
    <dgm:pt modelId="{3AD965B7-9DCA-4B2B-93F4-E9E75EFE207F}" type="pres">
      <dgm:prSet presAssocID="{B8504FD2-3F9D-4824-A5E4-A414AD9A959A}" presName="matrix" presStyleCnt="0">
        <dgm:presLayoutVars>
          <dgm:chMax val="1"/>
          <dgm:dir/>
          <dgm:resizeHandles val="exact"/>
        </dgm:presLayoutVars>
      </dgm:prSet>
      <dgm:spPr/>
      <dgm:t>
        <a:bodyPr/>
        <a:lstStyle/>
        <a:p>
          <a:endParaRPr lang="en-US"/>
        </a:p>
      </dgm:t>
    </dgm:pt>
    <dgm:pt modelId="{ACA577AA-BF72-4609-8ADC-BE19B54D0134}" type="pres">
      <dgm:prSet presAssocID="{B8504FD2-3F9D-4824-A5E4-A414AD9A959A}" presName="diamond" presStyleLbl="bgShp" presStyleIdx="0" presStyleCnt="1"/>
      <dgm:spPr/>
    </dgm:pt>
    <dgm:pt modelId="{DD30DCBC-C95E-448C-B68E-1BDEF469C15E}" type="pres">
      <dgm:prSet presAssocID="{B8504FD2-3F9D-4824-A5E4-A414AD9A959A}" presName="quad1" presStyleLbl="node1" presStyleIdx="0" presStyleCnt="4">
        <dgm:presLayoutVars>
          <dgm:chMax val="0"/>
          <dgm:chPref val="0"/>
          <dgm:bulletEnabled val="1"/>
        </dgm:presLayoutVars>
      </dgm:prSet>
      <dgm:spPr/>
      <dgm:t>
        <a:bodyPr/>
        <a:lstStyle/>
        <a:p>
          <a:endParaRPr lang="en-US"/>
        </a:p>
      </dgm:t>
    </dgm:pt>
    <dgm:pt modelId="{041C5539-8513-4C45-9051-0403A468C1C1}" type="pres">
      <dgm:prSet presAssocID="{B8504FD2-3F9D-4824-A5E4-A414AD9A959A}" presName="quad2" presStyleLbl="node1" presStyleIdx="1" presStyleCnt="4">
        <dgm:presLayoutVars>
          <dgm:chMax val="0"/>
          <dgm:chPref val="0"/>
          <dgm:bulletEnabled val="1"/>
        </dgm:presLayoutVars>
      </dgm:prSet>
      <dgm:spPr/>
      <dgm:t>
        <a:bodyPr/>
        <a:lstStyle/>
        <a:p>
          <a:endParaRPr lang="en-US"/>
        </a:p>
      </dgm:t>
    </dgm:pt>
    <dgm:pt modelId="{9D4DD3C8-543C-4C85-A71A-6B62964C7099}" type="pres">
      <dgm:prSet presAssocID="{B8504FD2-3F9D-4824-A5E4-A414AD9A959A}" presName="quad3" presStyleLbl="node1" presStyleIdx="2" presStyleCnt="4">
        <dgm:presLayoutVars>
          <dgm:chMax val="0"/>
          <dgm:chPref val="0"/>
          <dgm:bulletEnabled val="1"/>
        </dgm:presLayoutVars>
      </dgm:prSet>
      <dgm:spPr/>
      <dgm:t>
        <a:bodyPr/>
        <a:lstStyle/>
        <a:p>
          <a:endParaRPr lang="en-US"/>
        </a:p>
      </dgm:t>
    </dgm:pt>
    <dgm:pt modelId="{6CBD3C2A-EDDD-42F7-A2CA-A745A4C0A5A6}" type="pres">
      <dgm:prSet presAssocID="{B8504FD2-3F9D-4824-A5E4-A414AD9A959A}" presName="quad4" presStyleLbl="node1" presStyleIdx="3" presStyleCnt="4">
        <dgm:presLayoutVars>
          <dgm:chMax val="0"/>
          <dgm:chPref val="0"/>
          <dgm:bulletEnabled val="1"/>
        </dgm:presLayoutVars>
      </dgm:prSet>
      <dgm:spPr/>
      <dgm:t>
        <a:bodyPr/>
        <a:lstStyle/>
        <a:p>
          <a:endParaRPr lang="en-US"/>
        </a:p>
      </dgm:t>
    </dgm:pt>
  </dgm:ptLst>
  <dgm:cxnLst>
    <dgm:cxn modelId="{F10A6BD3-D561-43F6-B78B-32F9FBAF1B20}" srcId="{B8504FD2-3F9D-4824-A5E4-A414AD9A959A}" destId="{813D8EA8-AE74-4875-99F3-7C85CE739921}" srcOrd="0" destOrd="0" parTransId="{4329FB70-F060-4FE2-87FF-CE4041B4FA86}" sibTransId="{5F7D5EA4-A82F-466F-9033-8F808A9C4D69}"/>
    <dgm:cxn modelId="{6329BB94-8BE8-4D8C-9B11-8AEA09B15785}" srcId="{B8504FD2-3F9D-4824-A5E4-A414AD9A959A}" destId="{03D1F1BB-650A-4D91-9B49-0BA49DC1B74D}" srcOrd="2" destOrd="0" parTransId="{077627F8-2134-4A7C-BB76-534406B2545C}" sibTransId="{F98DD621-CD4C-4DCC-8850-9307005AD583}"/>
    <dgm:cxn modelId="{4F8AC510-CE91-4F4E-B303-16053E94891F}" type="presOf" srcId="{03D1F1BB-650A-4D91-9B49-0BA49DC1B74D}" destId="{9D4DD3C8-543C-4C85-A71A-6B62964C7099}" srcOrd="0" destOrd="0" presId="urn:microsoft.com/office/officeart/2005/8/layout/matrix3"/>
    <dgm:cxn modelId="{D3FB7F32-D5F5-4838-940D-5F6761771211}" type="presOf" srcId="{813D8EA8-AE74-4875-99F3-7C85CE739921}" destId="{DD30DCBC-C95E-448C-B68E-1BDEF469C15E}" srcOrd="0" destOrd="0" presId="urn:microsoft.com/office/officeart/2005/8/layout/matrix3"/>
    <dgm:cxn modelId="{2A0DC587-47C6-49DF-8EB3-5D8E0C9DED57}" srcId="{B8504FD2-3F9D-4824-A5E4-A414AD9A959A}" destId="{93643C2F-B390-4B1A-B008-4F13D881B018}" srcOrd="1" destOrd="0" parTransId="{C6F4B909-E573-4056-802F-D2EB7E6A82E2}" sibTransId="{4C5DCEA6-196C-4C81-9A9B-EE95D3CB746D}"/>
    <dgm:cxn modelId="{2163A8E1-BBDB-4EB5-B8F9-225C71E296A7}" type="presOf" srcId="{93643C2F-B390-4B1A-B008-4F13D881B018}" destId="{041C5539-8513-4C45-9051-0403A468C1C1}" srcOrd="0" destOrd="0" presId="urn:microsoft.com/office/officeart/2005/8/layout/matrix3"/>
    <dgm:cxn modelId="{9DFCE553-3977-402A-930B-BED9A9199EE5}" type="presOf" srcId="{29355096-83D8-4757-9527-D1ABA38DE5D3}" destId="{6CBD3C2A-EDDD-42F7-A2CA-A745A4C0A5A6}" srcOrd="0" destOrd="0" presId="urn:microsoft.com/office/officeart/2005/8/layout/matrix3"/>
    <dgm:cxn modelId="{9DB5C5DA-7A94-4B39-9271-8F40FE681D7E}" type="presOf" srcId="{B8504FD2-3F9D-4824-A5E4-A414AD9A959A}" destId="{3AD965B7-9DCA-4B2B-93F4-E9E75EFE207F}" srcOrd="0" destOrd="0" presId="urn:microsoft.com/office/officeart/2005/8/layout/matrix3"/>
    <dgm:cxn modelId="{D97D2CBC-6FCA-464A-AD2E-340177C49404}" srcId="{B8504FD2-3F9D-4824-A5E4-A414AD9A959A}" destId="{29355096-83D8-4757-9527-D1ABA38DE5D3}" srcOrd="3" destOrd="0" parTransId="{AA6FE8D5-3761-4536-A875-99BB611363AF}" sibTransId="{1BCFFCC2-F598-4B96-89B7-EB2DE4B70244}"/>
    <dgm:cxn modelId="{BDFCA98C-17D1-454F-B794-E7509CB02303}" type="presParOf" srcId="{3AD965B7-9DCA-4B2B-93F4-E9E75EFE207F}" destId="{ACA577AA-BF72-4609-8ADC-BE19B54D0134}" srcOrd="0" destOrd="0" presId="urn:microsoft.com/office/officeart/2005/8/layout/matrix3"/>
    <dgm:cxn modelId="{51DC23E7-DC33-4066-8474-D0B6C2272714}" type="presParOf" srcId="{3AD965B7-9DCA-4B2B-93F4-E9E75EFE207F}" destId="{DD30DCBC-C95E-448C-B68E-1BDEF469C15E}" srcOrd="1" destOrd="0" presId="urn:microsoft.com/office/officeart/2005/8/layout/matrix3"/>
    <dgm:cxn modelId="{FA2218B0-E729-4E96-9117-1C4E37FC68F9}" type="presParOf" srcId="{3AD965B7-9DCA-4B2B-93F4-E9E75EFE207F}" destId="{041C5539-8513-4C45-9051-0403A468C1C1}" srcOrd="2" destOrd="0" presId="urn:microsoft.com/office/officeart/2005/8/layout/matrix3"/>
    <dgm:cxn modelId="{8A4D401F-7721-4E1F-A325-A6198FC72CB1}" type="presParOf" srcId="{3AD965B7-9DCA-4B2B-93F4-E9E75EFE207F}" destId="{9D4DD3C8-543C-4C85-A71A-6B62964C7099}" srcOrd="3" destOrd="0" presId="urn:microsoft.com/office/officeart/2005/8/layout/matrix3"/>
    <dgm:cxn modelId="{C5BA90B1-09E3-4546-B19C-47EE677A654D}" type="presParOf" srcId="{3AD965B7-9DCA-4B2B-93F4-E9E75EFE207F}" destId="{6CBD3C2A-EDDD-42F7-A2CA-A745A4C0A5A6}"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CCC2DE-866D-4DCD-974E-438CBE79D737}">
      <dsp:nvSpPr>
        <dsp:cNvPr id="0" name=""/>
        <dsp:cNvSpPr/>
      </dsp:nvSpPr>
      <dsp:spPr>
        <a:xfrm>
          <a:off x="0" y="136914"/>
          <a:ext cx="7159504" cy="719549"/>
        </a:xfrm>
        <a:prstGeom prst="roundRect">
          <a:avLst/>
        </a:prstGeom>
        <a:solidFill>
          <a:schemeClr val="accent3">
            <a:hueOff val="0"/>
            <a:satOff val="0"/>
            <a:lumOff val="0"/>
            <a:alphaOff val="0"/>
          </a:schemeClr>
        </a:solidFill>
        <a:ln w="952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n-US" sz="3000" kern="1200" dirty="0" smtClean="0"/>
            <a:t>Introduction to the topic</a:t>
          </a:r>
          <a:endParaRPr lang="en-US" sz="3000" kern="1200" dirty="0"/>
        </a:p>
      </dsp:txBody>
      <dsp:txXfrm>
        <a:off x="35125" y="172039"/>
        <a:ext cx="7089254" cy="649299"/>
      </dsp:txXfrm>
    </dsp:sp>
    <dsp:sp modelId="{16F9A566-D91B-46BE-BE08-E2A2E33EB68B}">
      <dsp:nvSpPr>
        <dsp:cNvPr id="0" name=""/>
        <dsp:cNvSpPr/>
      </dsp:nvSpPr>
      <dsp:spPr>
        <a:xfrm>
          <a:off x="0" y="856464"/>
          <a:ext cx="7159504" cy="1521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314" tIns="38100" rIns="213360" bIns="38100" numCol="1" spcCol="1270" anchor="t" anchorCtr="0">
          <a:noAutofit/>
        </a:bodyPr>
        <a:lstStyle/>
        <a:p>
          <a:pPr marL="228600" lvl="1" indent="-228600" algn="l" defTabSz="1022350" rtl="0">
            <a:lnSpc>
              <a:spcPct val="90000"/>
            </a:lnSpc>
            <a:spcBef>
              <a:spcPct val="0"/>
            </a:spcBef>
            <a:spcAft>
              <a:spcPct val="20000"/>
            </a:spcAft>
            <a:buChar char="••"/>
          </a:pPr>
          <a:r>
            <a:rPr lang="en-US" sz="2300" kern="1200" dirty="0" smtClean="0"/>
            <a:t>Planning for bereavement and loss</a:t>
          </a:r>
          <a:endParaRPr lang="en-US" sz="2300" kern="1200" dirty="0"/>
        </a:p>
        <a:p>
          <a:pPr marL="228600" lvl="1" indent="-228600" algn="l" defTabSz="1022350" rtl="0">
            <a:lnSpc>
              <a:spcPct val="90000"/>
            </a:lnSpc>
            <a:spcBef>
              <a:spcPct val="0"/>
            </a:spcBef>
            <a:spcAft>
              <a:spcPct val="20000"/>
            </a:spcAft>
            <a:buChar char="••"/>
          </a:pPr>
          <a:r>
            <a:rPr lang="en-US" sz="2300" kern="1200" dirty="0" smtClean="0"/>
            <a:t>Common manifestations of bereavement and loss in children </a:t>
          </a:r>
          <a:endParaRPr lang="en-US" sz="2300" kern="1200" dirty="0"/>
        </a:p>
        <a:p>
          <a:pPr marL="228600" lvl="1" indent="-228600" algn="l" defTabSz="1022350" rtl="0">
            <a:lnSpc>
              <a:spcPct val="90000"/>
            </a:lnSpc>
            <a:spcBef>
              <a:spcPct val="0"/>
            </a:spcBef>
            <a:spcAft>
              <a:spcPct val="20000"/>
            </a:spcAft>
            <a:buChar char="••"/>
          </a:pPr>
          <a:r>
            <a:rPr lang="en-US" sz="2300" kern="1200" dirty="0" smtClean="0"/>
            <a:t>Factors that may impact bereavement</a:t>
          </a:r>
          <a:endParaRPr lang="en-US" sz="2300" kern="1200" dirty="0"/>
        </a:p>
      </dsp:txBody>
      <dsp:txXfrm>
        <a:off x="0" y="856464"/>
        <a:ext cx="7159504" cy="1521450"/>
      </dsp:txXfrm>
    </dsp:sp>
    <dsp:sp modelId="{886C0436-918B-440E-A778-FAEAACB1C2E5}">
      <dsp:nvSpPr>
        <dsp:cNvPr id="0" name=""/>
        <dsp:cNvSpPr/>
      </dsp:nvSpPr>
      <dsp:spPr>
        <a:xfrm>
          <a:off x="0" y="2377915"/>
          <a:ext cx="7159504" cy="719549"/>
        </a:xfrm>
        <a:prstGeom prst="roundRect">
          <a:avLst/>
        </a:prstGeom>
        <a:solidFill>
          <a:schemeClr val="accent3">
            <a:hueOff val="5625132"/>
            <a:satOff val="-8440"/>
            <a:lumOff val="-1373"/>
            <a:alphaOff val="0"/>
          </a:schemeClr>
        </a:solidFill>
        <a:ln w="952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n-US" sz="3000" kern="1200" dirty="0" smtClean="0"/>
            <a:t>Connection to the six step planning process</a:t>
          </a:r>
          <a:endParaRPr lang="en-US" sz="3000" kern="1200" dirty="0"/>
        </a:p>
      </dsp:txBody>
      <dsp:txXfrm>
        <a:off x="35125" y="2413040"/>
        <a:ext cx="7089254" cy="649299"/>
      </dsp:txXfrm>
    </dsp:sp>
    <dsp:sp modelId="{5D51C64E-7985-43B6-AA7C-E0243B0D797D}">
      <dsp:nvSpPr>
        <dsp:cNvPr id="0" name=""/>
        <dsp:cNvSpPr/>
      </dsp:nvSpPr>
      <dsp:spPr>
        <a:xfrm>
          <a:off x="0" y="3183865"/>
          <a:ext cx="7159504" cy="719549"/>
        </a:xfrm>
        <a:prstGeom prst="roundRect">
          <a:avLst/>
        </a:prstGeom>
        <a:solidFill>
          <a:schemeClr val="accent3">
            <a:hueOff val="11250264"/>
            <a:satOff val="-16880"/>
            <a:lumOff val="-2745"/>
            <a:alphaOff val="0"/>
          </a:schemeClr>
        </a:solidFill>
        <a:ln w="952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n-US" sz="3000" kern="1200" dirty="0" smtClean="0"/>
            <a:t>Summary and next steps</a:t>
          </a:r>
          <a:endParaRPr lang="en-US" sz="3000" kern="1200" dirty="0"/>
        </a:p>
      </dsp:txBody>
      <dsp:txXfrm>
        <a:off x="35125" y="3218990"/>
        <a:ext cx="7089254" cy="64929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09E353-9CE0-49D0-9952-58F27A3E1051}">
      <dsp:nvSpPr>
        <dsp:cNvPr id="0" name=""/>
        <dsp:cNvSpPr/>
      </dsp:nvSpPr>
      <dsp:spPr>
        <a:xfrm>
          <a:off x="0" y="302475"/>
          <a:ext cx="7914289" cy="3024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51094D-89FE-4E1F-97B5-12B921A46E6A}">
      <dsp:nvSpPr>
        <dsp:cNvPr id="0" name=""/>
        <dsp:cNvSpPr/>
      </dsp:nvSpPr>
      <dsp:spPr>
        <a:xfrm>
          <a:off x="395714" y="125355"/>
          <a:ext cx="5540002" cy="35424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399" tIns="0" rIns="209399" bIns="0" numCol="1" spcCol="1270" anchor="ctr" anchorCtr="0">
          <a:noAutofit/>
        </a:bodyPr>
        <a:lstStyle/>
        <a:p>
          <a:pPr lvl="0" algn="l" defTabSz="889000">
            <a:lnSpc>
              <a:spcPct val="90000"/>
            </a:lnSpc>
            <a:spcBef>
              <a:spcPct val="0"/>
            </a:spcBef>
            <a:spcAft>
              <a:spcPct val="35000"/>
            </a:spcAft>
          </a:pPr>
          <a:r>
            <a:rPr lang="en-US" altLang="en-US" sz="2000" b="1" kern="1200" dirty="0" smtClean="0"/>
            <a:t>Core Action 1: Contact and Engagement</a:t>
          </a:r>
          <a:endParaRPr lang="en-US" sz="2000" b="1" kern="1200" dirty="0"/>
        </a:p>
      </dsp:txBody>
      <dsp:txXfrm>
        <a:off x="413007" y="142648"/>
        <a:ext cx="5505416" cy="319654"/>
      </dsp:txXfrm>
    </dsp:sp>
    <dsp:sp modelId="{922E04A6-1C02-449E-BE51-40203864A255}">
      <dsp:nvSpPr>
        <dsp:cNvPr id="0" name=""/>
        <dsp:cNvSpPr/>
      </dsp:nvSpPr>
      <dsp:spPr>
        <a:xfrm>
          <a:off x="0" y="846795"/>
          <a:ext cx="7914289" cy="3024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613E59-BBA6-4594-BDF9-66E33926EF41}">
      <dsp:nvSpPr>
        <dsp:cNvPr id="0" name=""/>
        <dsp:cNvSpPr/>
      </dsp:nvSpPr>
      <dsp:spPr>
        <a:xfrm>
          <a:off x="395714" y="669675"/>
          <a:ext cx="5540002" cy="35424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399" tIns="0" rIns="209399" bIns="0" numCol="1" spcCol="1270" anchor="ctr" anchorCtr="0">
          <a:noAutofit/>
        </a:bodyPr>
        <a:lstStyle/>
        <a:p>
          <a:pPr lvl="0" algn="l" defTabSz="889000">
            <a:lnSpc>
              <a:spcPct val="90000"/>
            </a:lnSpc>
            <a:spcBef>
              <a:spcPct val="0"/>
            </a:spcBef>
            <a:spcAft>
              <a:spcPct val="35000"/>
            </a:spcAft>
          </a:pPr>
          <a:r>
            <a:rPr lang="en-US" altLang="en-US" sz="2000" b="1" kern="1200" dirty="0" smtClean="0"/>
            <a:t>Core Action 2: Safety and Comfort</a:t>
          </a:r>
          <a:endParaRPr lang="en-US" sz="2000" b="1" kern="1200" dirty="0"/>
        </a:p>
      </dsp:txBody>
      <dsp:txXfrm>
        <a:off x="413007" y="686968"/>
        <a:ext cx="5505416" cy="319654"/>
      </dsp:txXfrm>
    </dsp:sp>
    <dsp:sp modelId="{6C7F047E-E800-4AAD-897C-7C9B8D2F201F}">
      <dsp:nvSpPr>
        <dsp:cNvPr id="0" name=""/>
        <dsp:cNvSpPr/>
      </dsp:nvSpPr>
      <dsp:spPr>
        <a:xfrm>
          <a:off x="0" y="1391115"/>
          <a:ext cx="7914289" cy="3024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9566B3-9BF3-4A8C-B814-5881B0680D3F}">
      <dsp:nvSpPr>
        <dsp:cNvPr id="0" name=""/>
        <dsp:cNvSpPr/>
      </dsp:nvSpPr>
      <dsp:spPr>
        <a:xfrm>
          <a:off x="395714" y="1213995"/>
          <a:ext cx="5540002" cy="35424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399" tIns="0" rIns="209399" bIns="0" numCol="1" spcCol="1270" anchor="ctr" anchorCtr="0">
          <a:noAutofit/>
        </a:bodyPr>
        <a:lstStyle/>
        <a:p>
          <a:pPr lvl="0" algn="l" defTabSz="889000">
            <a:lnSpc>
              <a:spcPct val="90000"/>
            </a:lnSpc>
            <a:spcBef>
              <a:spcPct val="0"/>
            </a:spcBef>
            <a:spcAft>
              <a:spcPct val="35000"/>
            </a:spcAft>
          </a:pPr>
          <a:r>
            <a:rPr lang="en-US" altLang="en-US" sz="2000" b="1" kern="1200" dirty="0" smtClean="0"/>
            <a:t>Core Action 3:</a:t>
          </a:r>
          <a:r>
            <a:rPr lang="en-US" altLang="en-US" sz="2000" b="1" kern="1200" baseline="0" dirty="0" smtClean="0"/>
            <a:t> </a:t>
          </a:r>
          <a:r>
            <a:rPr lang="en-US" altLang="en-US" sz="2000" b="1" kern="1200" dirty="0" smtClean="0"/>
            <a:t>Stabilization</a:t>
          </a:r>
          <a:endParaRPr lang="en-US" sz="2000" b="1" kern="1200" dirty="0"/>
        </a:p>
      </dsp:txBody>
      <dsp:txXfrm>
        <a:off x="413007" y="1231288"/>
        <a:ext cx="5505416" cy="319654"/>
      </dsp:txXfrm>
    </dsp:sp>
    <dsp:sp modelId="{4A0248DD-4600-4BB8-8D67-DDD50AB188C1}">
      <dsp:nvSpPr>
        <dsp:cNvPr id="0" name=""/>
        <dsp:cNvSpPr/>
      </dsp:nvSpPr>
      <dsp:spPr>
        <a:xfrm>
          <a:off x="0" y="1935435"/>
          <a:ext cx="7914289" cy="302400"/>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8CA6E1-9E41-4ED7-B0F4-A85A8B0B5353}">
      <dsp:nvSpPr>
        <dsp:cNvPr id="0" name=""/>
        <dsp:cNvSpPr/>
      </dsp:nvSpPr>
      <dsp:spPr>
        <a:xfrm>
          <a:off x="395714" y="1758315"/>
          <a:ext cx="5540002" cy="35424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399" tIns="0" rIns="209399" bIns="0" numCol="1" spcCol="1270" anchor="ctr" anchorCtr="0">
          <a:noAutofit/>
        </a:bodyPr>
        <a:lstStyle/>
        <a:p>
          <a:pPr lvl="0" algn="l" defTabSz="889000">
            <a:lnSpc>
              <a:spcPct val="90000"/>
            </a:lnSpc>
            <a:spcBef>
              <a:spcPct val="0"/>
            </a:spcBef>
            <a:spcAft>
              <a:spcPct val="35000"/>
            </a:spcAft>
          </a:pPr>
          <a:r>
            <a:rPr lang="en-US" sz="2000" b="1" kern="1200" dirty="0" smtClean="0"/>
            <a:t>Core Action 4: Information Gathering</a:t>
          </a:r>
          <a:endParaRPr lang="en-US" sz="2000" b="1" kern="1200" dirty="0"/>
        </a:p>
      </dsp:txBody>
      <dsp:txXfrm>
        <a:off x="413007" y="1775608"/>
        <a:ext cx="5505416" cy="319654"/>
      </dsp:txXfrm>
    </dsp:sp>
    <dsp:sp modelId="{253E47F6-9D9A-4726-960D-D56BA8498512}">
      <dsp:nvSpPr>
        <dsp:cNvPr id="0" name=""/>
        <dsp:cNvSpPr/>
      </dsp:nvSpPr>
      <dsp:spPr>
        <a:xfrm>
          <a:off x="0" y="2479755"/>
          <a:ext cx="7914289" cy="302400"/>
        </a:xfrm>
        <a:prstGeom prst="rect">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E95E7C-7F30-4CF1-AE07-259CDA48CD70}">
      <dsp:nvSpPr>
        <dsp:cNvPr id="0" name=""/>
        <dsp:cNvSpPr/>
      </dsp:nvSpPr>
      <dsp:spPr>
        <a:xfrm>
          <a:off x="395714" y="2302635"/>
          <a:ext cx="5540002" cy="35424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399" tIns="0" rIns="209399" bIns="0" numCol="1" spcCol="1270" anchor="ctr" anchorCtr="0">
          <a:noAutofit/>
        </a:bodyPr>
        <a:lstStyle/>
        <a:p>
          <a:pPr lvl="0" algn="l" defTabSz="889000">
            <a:lnSpc>
              <a:spcPct val="90000"/>
            </a:lnSpc>
            <a:spcBef>
              <a:spcPct val="0"/>
            </a:spcBef>
            <a:spcAft>
              <a:spcPct val="35000"/>
            </a:spcAft>
          </a:pPr>
          <a:r>
            <a:rPr lang="en-US" sz="2000" b="1" kern="1200" dirty="0" smtClean="0"/>
            <a:t>Core Action 5: Practical Assistance</a:t>
          </a:r>
          <a:endParaRPr lang="en-US" sz="2000" b="1" kern="1200" dirty="0"/>
        </a:p>
      </dsp:txBody>
      <dsp:txXfrm>
        <a:off x="413007" y="2319928"/>
        <a:ext cx="5505416" cy="319654"/>
      </dsp:txXfrm>
    </dsp:sp>
    <dsp:sp modelId="{F7CBE9E0-C1AD-45E5-9A07-B4593113664F}">
      <dsp:nvSpPr>
        <dsp:cNvPr id="0" name=""/>
        <dsp:cNvSpPr/>
      </dsp:nvSpPr>
      <dsp:spPr>
        <a:xfrm>
          <a:off x="0" y="3024075"/>
          <a:ext cx="7914289" cy="3024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60AE7D-C979-4AB4-B673-42C000BC31B8}">
      <dsp:nvSpPr>
        <dsp:cNvPr id="0" name=""/>
        <dsp:cNvSpPr/>
      </dsp:nvSpPr>
      <dsp:spPr>
        <a:xfrm>
          <a:off x="395714" y="2846955"/>
          <a:ext cx="5540002" cy="35424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399" tIns="0" rIns="209399" bIns="0" numCol="1" spcCol="1270" anchor="ctr" anchorCtr="0">
          <a:noAutofit/>
        </a:bodyPr>
        <a:lstStyle/>
        <a:p>
          <a:pPr lvl="0" algn="l" defTabSz="889000">
            <a:lnSpc>
              <a:spcPct val="90000"/>
            </a:lnSpc>
            <a:spcBef>
              <a:spcPct val="0"/>
            </a:spcBef>
            <a:spcAft>
              <a:spcPct val="35000"/>
            </a:spcAft>
          </a:pPr>
          <a:r>
            <a:rPr lang="en-US" sz="2000" b="1" kern="1200" dirty="0" smtClean="0"/>
            <a:t>Core Action 6: Connection with Social Supports </a:t>
          </a:r>
          <a:endParaRPr lang="en-US" sz="2000" b="1" kern="1200" dirty="0"/>
        </a:p>
      </dsp:txBody>
      <dsp:txXfrm>
        <a:off x="413007" y="2864248"/>
        <a:ext cx="5505416" cy="319654"/>
      </dsp:txXfrm>
    </dsp:sp>
    <dsp:sp modelId="{13A4B566-FCE6-432E-BD3F-895430B05FF5}">
      <dsp:nvSpPr>
        <dsp:cNvPr id="0" name=""/>
        <dsp:cNvSpPr/>
      </dsp:nvSpPr>
      <dsp:spPr>
        <a:xfrm>
          <a:off x="0" y="3568395"/>
          <a:ext cx="7914289" cy="3024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D4C973-E72B-4915-930C-5F6C650FC6C3}">
      <dsp:nvSpPr>
        <dsp:cNvPr id="0" name=""/>
        <dsp:cNvSpPr/>
      </dsp:nvSpPr>
      <dsp:spPr>
        <a:xfrm>
          <a:off x="395714" y="3391275"/>
          <a:ext cx="5540002" cy="35424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399" tIns="0" rIns="209399" bIns="0" numCol="1" spcCol="1270" anchor="ctr" anchorCtr="0">
          <a:noAutofit/>
        </a:bodyPr>
        <a:lstStyle/>
        <a:p>
          <a:pPr lvl="0" algn="l" defTabSz="889000">
            <a:lnSpc>
              <a:spcPct val="90000"/>
            </a:lnSpc>
            <a:spcBef>
              <a:spcPct val="0"/>
            </a:spcBef>
            <a:spcAft>
              <a:spcPct val="35000"/>
            </a:spcAft>
          </a:pPr>
          <a:r>
            <a:rPr lang="en-US" sz="2000" b="1" kern="1200" dirty="0" smtClean="0"/>
            <a:t>Core Action 7: Information on Coping</a:t>
          </a:r>
          <a:endParaRPr lang="en-US" sz="2000" b="1" kern="1200" dirty="0"/>
        </a:p>
      </dsp:txBody>
      <dsp:txXfrm>
        <a:off x="413007" y="3408568"/>
        <a:ext cx="5505416" cy="319654"/>
      </dsp:txXfrm>
    </dsp:sp>
    <dsp:sp modelId="{6FB8AC0C-2778-46B2-A974-0D1D3B611908}">
      <dsp:nvSpPr>
        <dsp:cNvPr id="0" name=""/>
        <dsp:cNvSpPr/>
      </dsp:nvSpPr>
      <dsp:spPr>
        <a:xfrm>
          <a:off x="0" y="4112715"/>
          <a:ext cx="7914289" cy="3024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DFC6B5-719B-4627-8E64-CD31AECC113B}">
      <dsp:nvSpPr>
        <dsp:cNvPr id="0" name=""/>
        <dsp:cNvSpPr/>
      </dsp:nvSpPr>
      <dsp:spPr>
        <a:xfrm>
          <a:off x="395714" y="3935595"/>
          <a:ext cx="5540002" cy="35424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399" tIns="0" rIns="209399" bIns="0" numCol="1" spcCol="1270" anchor="ctr" anchorCtr="0">
          <a:noAutofit/>
        </a:bodyPr>
        <a:lstStyle/>
        <a:p>
          <a:pPr lvl="0" algn="l" defTabSz="889000">
            <a:lnSpc>
              <a:spcPct val="90000"/>
            </a:lnSpc>
            <a:spcBef>
              <a:spcPct val="0"/>
            </a:spcBef>
            <a:spcAft>
              <a:spcPct val="35000"/>
            </a:spcAft>
          </a:pPr>
          <a:r>
            <a:rPr lang="en-US" sz="2000" b="1" kern="1200" dirty="0" smtClean="0"/>
            <a:t>Core Action 8: </a:t>
          </a:r>
          <a:r>
            <a:rPr lang="en-US" altLang="en-US" sz="2000" b="1" kern="1200" dirty="0" smtClean="0"/>
            <a:t>Link with Collaborative Services</a:t>
          </a:r>
          <a:endParaRPr lang="en-US" sz="2000" b="1" kern="1200" dirty="0"/>
        </a:p>
      </dsp:txBody>
      <dsp:txXfrm>
        <a:off x="413007" y="3952888"/>
        <a:ext cx="5505416" cy="31965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E25FB4-5266-47B4-A089-9A097D66F847}">
      <dsp:nvSpPr>
        <dsp:cNvPr id="0" name=""/>
        <dsp:cNvSpPr/>
      </dsp:nvSpPr>
      <dsp:spPr>
        <a:xfrm>
          <a:off x="0" y="528000"/>
          <a:ext cx="7397591" cy="630000"/>
        </a:xfrm>
        <a:prstGeom prst="rect">
          <a:avLst/>
        </a:prstGeom>
        <a:solidFill>
          <a:schemeClr val="accent5">
            <a:alpha val="90000"/>
            <a:tint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676CE17-61C0-4189-B31D-F4A53542118A}">
      <dsp:nvSpPr>
        <dsp:cNvPr id="0" name=""/>
        <dsp:cNvSpPr/>
      </dsp:nvSpPr>
      <dsp:spPr>
        <a:xfrm>
          <a:off x="369879" y="5311"/>
          <a:ext cx="5178313" cy="891688"/>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5728" tIns="0" rIns="195728" bIns="0" numCol="1" spcCol="1270" anchor="ctr" anchorCtr="0">
          <a:noAutofit/>
        </a:bodyPr>
        <a:lstStyle/>
        <a:p>
          <a:pPr lvl="0" algn="l" defTabSz="889000" rtl="0">
            <a:lnSpc>
              <a:spcPct val="90000"/>
            </a:lnSpc>
            <a:spcBef>
              <a:spcPct val="0"/>
            </a:spcBef>
            <a:spcAft>
              <a:spcPct val="35000"/>
            </a:spcAft>
          </a:pPr>
          <a:r>
            <a:rPr lang="en-US" altLang="en-US" sz="2000" kern="1200" dirty="0" smtClean="0"/>
            <a:t>Verify the facts about a student’s or staff member’s death with family members and, as appropriate, law enforcement personnel.</a:t>
          </a:r>
          <a:endParaRPr lang="en-US" sz="2000" b="0" kern="1200" dirty="0">
            <a:effectLst/>
          </a:endParaRPr>
        </a:p>
      </dsp:txBody>
      <dsp:txXfrm>
        <a:off x="413408" y="48840"/>
        <a:ext cx="5091255" cy="804630"/>
      </dsp:txXfrm>
    </dsp:sp>
    <dsp:sp modelId="{670EC7F6-8A12-4388-833E-19570493C57A}">
      <dsp:nvSpPr>
        <dsp:cNvPr id="0" name=""/>
        <dsp:cNvSpPr/>
      </dsp:nvSpPr>
      <dsp:spPr>
        <a:xfrm>
          <a:off x="0" y="1787814"/>
          <a:ext cx="7397591" cy="630000"/>
        </a:xfrm>
        <a:prstGeom prst="rect">
          <a:avLst/>
        </a:prstGeom>
        <a:solidFill>
          <a:schemeClr val="accent5">
            <a:alpha val="90000"/>
            <a:tint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7F112F7-906E-46D4-8482-E4FB609236B7}">
      <dsp:nvSpPr>
        <dsp:cNvPr id="0" name=""/>
        <dsp:cNvSpPr/>
      </dsp:nvSpPr>
      <dsp:spPr>
        <a:xfrm>
          <a:off x="369879" y="1293000"/>
          <a:ext cx="5178313" cy="863814"/>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5728" tIns="0" rIns="195728" bIns="0" numCol="1" spcCol="1270" anchor="ctr" anchorCtr="0">
          <a:noAutofit/>
        </a:bodyPr>
        <a:lstStyle/>
        <a:p>
          <a:pPr lvl="0" algn="l" defTabSz="889000" rtl="0">
            <a:lnSpc>
              <a:spcPct val="90000"/>
            </a:lnSpc>
            <a:spcBef>
              <a:spcPct val="0"/>
            </a:spcBef>
            <a:spcAft>
              <a:spcPct val="35000"/>
            </a:spcAft>
          </a:pPr>
          <a:r>
            <a:rPr lang="en-US" altLang="en-US" sz="2000" kern="1200" dirty="0" smtClean="0"/>
            <a:t>Work with the family of the deceased to determine which details surrounding the death should be made public.</a:t>
          </a:r>
          <a:endParaRPr lang="en-US" sz="2000" b="0" kern="1200" dirty="0"/>
        </a:p>
      </dsp:txBody>
      <dsp:txXfrm>
        <a:off x="412047" y="1335168"/>
        <a:ext cx="5093977" cy="779478"/>
      </dsp:txXfrm>
    </dsp:sp>
    <dsp:sp modelId="{35EF385E-E642-4F15-A19E-D8109C42719F}">
      <dsp:nvSpPr>
        <dsp:cNvPr id="0" name=""/>
        <dsp:cNvSpPr/>
      </dsp:nvSpPr>
      <dsp:spPr>
        <a:xfrm>
          <a:off x="0" y="3028352"/>
          <a:ext cx="7397591" cy="630000"/>
        </a:xfrm>
        <a:prstGeom prst="rect">
          <a:avLst/>
        </a:prstGeom>
        <a:solidFill>
          <a:schemeClr val="accent5">
            <a:alpha val="90000"/>
            <a:tint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4135" tIns="520700" rIns="574135" bIns="128016" numCol="1" spcCol="1270" anchor="t" anchorCtr="0">
          <a:noAutofit/>
        </a:bodyPr>
        <a:lstStyle/>
        <a:p>
          <a:pPr marL="171450" lvl="1" indent="-171450" algn="l" defTabSz="800100" rtl="0">
            <a:lnSpc>
              <a:spcPct val="90000"/>
            </a:lnSpc>
            <a:spcBef>
              <a:spcPct val="0"/>
            </a:spcBef>
            <a:spcAft>
              <a:spcPct val="15000"/>
            </a:spcAft>
            <a:buChar char="••"/>
          </a:pPr>
          <a:endParaRPr lang="en-US" sz="1800" b="1" kern="1200" dirty="0"/>
        </a:p>
      </dsp:txBody>
      <dsp:txXfrm>
        <a:off x="0" y="3028352"/>
        <a:ext cx="7397591" cy="630000"/>
      </dsp:txXfrm>
    </dsp:sp>
    <dsp:sp modelId="{E0F48154-224A-4993-B1F0-238F3D2ACE18}">
      <dsp:nvSpPr>
        <dsp:cNvPr id="0" name=""/>
        <dsp:cNvSpPr/>
      </dsp:nvSpPr>
      <dsp:spPr>
        <a:xfrm>
          <a:off x="369879" y="2552814"/>
          <a:ext cx="5178313" cy="844537"/>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5728" tIns="0" rIns="195728" bIns="0" numCol="1" spcCol="1270" anchor="ctr" anchorCtr="0">
          <a:noAutofit/>
        </a:bodyPr>
        <a:lstStyle/>
        <a:p>
          <a:pPr lvl="0" algn="l" defTabSz="889000" rtl="0">
            <a:lnSpc>
              <a:spcPct val="90000"/>
            </a:lnSpc>
            <a:spcBef>
              <a:spcPct val="0"/>
            </a:spcBef>
            <a:spcAft>
              <a:spcPct val="35000"/>
            </a:spcAft>
          </a:pPr>
          <a:r>
            <a:rPr lang="en-US" altLang="en-US" sz="2000" kern="1200" dirty="0" smtClean="0"/>
            <a:t>Determine the details that are appropriate to share with your school community (especially when the death is a suicide).</a:t>
          </a:r>
          <a:endParaRPr lang="en-US" sz="2000" b="0" kern="1200" dirty="0"/>
        </a:p>
      </dsp:txBody>
      <dsp:txXfrm>
        <a:off x="411106" y="2594041"/>
        <a:ext cx="5095859" cy="76208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3507C8-D3A1-4B96-83C9-0E0D91EEDEFB}">
      <dsp:nvSpPr>
        <dsp:cNvPr id="0" name=""/>
        <dsp:cNvSpPr/>
      </dsp:nvSpPr>
      <dsp:spPr>
        <a:xfrm>
          <a:off x="0" y="388722"/>
          <a:ext cx="7532046" cy="754777"/>
        </a:xfrm>
        <a:prstGeom prst="roundRect">
          <a:avLst/>
        </a:prstGeom>
        <a:solidFill>
          <a:schemeClr val="accent1">
            <a:shade val="80000"/>
            <a:hueOff val="0"/>
            <a:satOff val="0"/>
            <a:lumOff val="0"/>
            <a:alphaOff val="0"/>
          </a:schemeClr>
        </a:solidFill>
        <a:ln w="952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Keep media away from on-campus students.</a:t>
          </a:r>
          <a:endParaRPr lang="en-US" sz="1900" b="1" kern="1200" dirty="0"/>
        </a:p>
      </dsp:txBody>
      <dsp:txXfrm>
        <a:off x="36845" y="425567"/>
        <a:ext cx="7458356" cy="681087"/>
      </dsp:txXfrm>
    </dsp:sp>
    <dsp:sp modelId="{FF584DBA-147F-4EAE-AF68-5745A0ABBD92}">
      <dsp:nvSpPr>
        <dsp:cNvPr id="0" name=""/>
        <dsp:cNvSpPr/>
      </dsp:nvSpPr>
      <dsp:spPr>
        <a:xfrm>
          <a:off x="0" y="1198220"/>
          <a:ext cx="7532046" cy="754777"/>
        </a:xfrm>
        <a:prstGeom prst="roundRect">
          <a:avLst/>
        </a:prstGeom>
        <a:solidFill>
          <a:schemeClr val="accent1">
            <a:shade val="80000"/>
            <a:hueOff val="102082"/>
            <a:satOff val="-1464"/>
            <a:lumOff val="8538"/>
            <a:alphaOff val="0"/>
          </a:schemeClr>
        </a:solidFill>
        <a:ln w="952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Manage the media’s access to your campus.</a:t>
          </a:r>
          <a:endParaRPr lang="en-US" sz="1900" b="1" kern="1200" dirty="0"/>
        </a:p>
      </dsp:txBody>
      <dsp:txXfrm>
        <a:off x="36845" y="1235065"/>
        <a:ext cx="7458356" cy="681087"/>
      </dsp:txXfrm>
    </dsp:sp>
    <dsp:sp modelId="{532F9086-306C-4A8C-92E6-3DEFF5A17872}">
      <dsp:nvSpPr>
        <dsp:cNvPr id="0" name=""/>
        <dsp:cNvSpPr/>
      </dsp:nvSpPr>
      <dsp:spPr>
        <a:xfrm>
          <a:off x="0" y="2007718"/>
          <a:ext cx="7532046" cy="754777"/>
        </a:xfrm>
        <a:prstGeom prst="roundRect">
          <a:avLst/>
        </a:prstGeom>
        <a:solidFill>
          <a:schemeClr val="accent1">
            <a:shade val="80000"/>
            <a:hueOff val="204164"/>
            <a:satOff val="-2928"/>
            <a:lumOff val="17077"/>
            <a:alphaOff val="0"/>
          </a:schemeClr>
        </a:solidFill>
        <a:ln w="952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Use the single point of contact that was created for your school site or district to exchange information and address media relations issues.</a:t>
          </a:r>
          <a:endParaRPr lang="en-US" sz="1900" b="1" kern="1200" dirty="0"/>
        </a:p>
      </dsp:txBody>
      <dsp:txXfrm>
        <a:off x="36845" y="2044563"/>
        <a:ext cx="7458356" cy="681087"/>
      </dsp:txXfrm>
    </dsp:sp>
    <dsp:sp modelId="{345FF5E1-AF75-4384-B8D6-7068D297DCBE}">
      <dsp:nvSpPr>
        <dsp:cNvPr id="0" name=""/>
        <dsp:cNvSpPr/>
      </dsp:nvSpPr>
      <dsp:spPr>
        <a:xfrm>
          <a:off x="0" y="2817216"/>
          <a:ext cx="7532046" cy="754777"/>
        </a:xfrm>
        <a:prstGeom prst="roundRect">
          <a:avLst/>
        </a:prstGeom>
        <a:solidFill>
          <a:schemeClr val="accent1">
            <a:shade val="80000"/>
            <a:hueOff val="306246"/>
            <a:satOff val="-4392"/>
            <a:lumOff val="25615"/>
            <a:alphaOff val="0"/>
          </a:schemeClr>
        </a:solidFill>
        <a:ln w="952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Ensure that you adhere to all privacy laws.</a:t>
          </a:r>
          <a:endParaRPr lang="en-US" sz="1900" b="1" kern="1200" dirty="0"/>
        </a:p>
      </dsp:txBody>
      <dsp:txXfrm>
        <a:off x="36845" y="2854061"/>
        <a:ext cx="7458356" cy="68108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98C90B-5CC6-4B26-A6FC-D1D3612DF49C}">
      <dsp:nvSpPr>
        <dsp:cNvPr id="0" name=""/>
        <dsp:cNvSpPr/>
      </dsp:nvSpPr>
      <dsp:spPr>
        <a:xfrm>
          <a:off x="0" y="0"/>
          <a:ext cx="3384644" cy="3384644"/>
        </a:xfrm>
        <a:prstGeom prst="pie">
          <a:avLst>
            <a:gd name="adj1" fmla="val 5400000"/>
            <a:gd name="adj2" fmla="val 16200000"/>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35FFD38-F867-4379-93CD-D0A92D30EFEB}">
      <dsp:nvSpPr>
        <dsp:cNvPr id="0" name=""/>
        <dsp:cNvSpPr/>
      </dsp:nvSpPr>
      <dsp:spPr>
        <a:xfrm>
          <a:off x="1692322" y="0"/>
          <a:ext cx="5807122" cy="3384644"/>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altLang="en-US" sz="2000" b="1" kern="1200" dirty="0" smtClean="0">
              <a:effectLst/>
            </a:rPr>
            <a:t>A planned response to bereavement and loss should be part of a high-quality school EOP.</a:t>
          </a:r>
          <a:endParaRPr lang="en-US" sz="2000" b="1" kern="1200" dirty="0">
            <a:effectLst/>
          </a:endParaRPr>
        </a:p>
      </dsp:txBody>
      <dsp:txXfrm>
        <a:off x="1692322" y="0"/>
        <a:ext cx="5807122" cy="1607705"/>
      </dsp:txXfrm>
    </dsp:sp>
    <dsp:sp modelId="{EEF918B2-8B8F-4458-B7A9-D48679889805}">
      <dsp:nvSpPr>
        <dsp:cNvPr id="0" name=""/>
        <dsp:cNvSpPr/>
      </dsp:nvSpPr>
      <dsp:spPr>
        <a:xfrm>
          <a:off x="888469" y="1607705"/>
          <a:ext cx="1607705" cy="1607705"/>
        </a:xfrm>
        <a:prstGeom prst="pie">
          <a:avLst>
            <a:gd name="adj1" fmla="val 5400000"/>
            <a:gd name="adj2" fmla="val 16200000"/>
          </a:avLst>
        </a:prstGeom>
        <a:gradFill rotWithShape="0">
          <a:gsLst>
            <a:gs pos="0">
              <a:schemeClr val="accent3">
                <a:hueOff val="11250264"/>
                <a:satOff val="-16880"/>
                <a:lumOff val="-2745"/>
                <a:alphaOff val="0"/>
                <a:tint val="100000"/>
                <a:shade val="100000"/>
                <a:satMod val="130000"/>
              </a:schemeClr>
            </a:gs>
            <a:gs pos="100000">
              <a:schemeClr val="accent3">
                <a:hueOff val="11250264"/>
                <a:satOff val="-16880"/>
                <a:lumOff val="-2745"/>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20751F3-9AD4-4F55-BA17-428D29267413}">
      <dsp:nvSpPr>
        <dsp:cNvPr id="0" name=""/>
        <dsp:cNvSpPr/>
      </dsp:nvSpPr>
      <dsp:spPr>
        <a:xfrm>
          <a:off x="1692322" y="1607705"/>
          <a:ext cx="5807122" cy="1607705"/>
        </a:xfrm>
        <a:prstGeom prst="rect">
          <a:avLst/>
        </a:prstGeom>
        <a:solidFill>
          <a:schemeClr val="lt1">
            <a:alpha val="90000"/>
            <a:hueOff val="0"/>
            <a:satOff val="0"/>
            <a:lumOff val="0"/>
            <a:alphaOff val="0"/>
          </a:schemeClr>
        </a:solidFill>
        <a:ln w="9525" cap="flat" cmpd="sng" algn="ctr">
          <a:solidFill>
            <a:schemeClr val="accent3">
              <a:hueOff val="11250264"/>
              <a:satOff val="-16880"/>
              <a:lumOff val="-274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altLang="en-US" sz="2000" b="1" kern="1200" dirty="0" smtClean="0">
              <a:effectLst/>
            </a:rPr>
            <a:t>Schools should become familiar with the cognitive, emotional, behavioral, and physical manifestations of loss, as well as with the factors that impact bereavement.</a:t>
          </a:r>
          <a:endParaRPr lang="en-US" sz="2000" b="1" kern="1200" dirty="0">
            <a:effectLst/>
          </a:endParaRPr>
        </a:p>
      </dsp:txBody>
      <dsp:txXfrm>
        <a:off x="1692322" y="1607705"/>
        <a:ext cx="5807122" cy="160770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0A7B9B-0B55-47F1-8B0A-71BEBB686503}">
      <dsp:nvSpPr>
        <dsp:cNvPr id="0" name=""/>
        <dsp:cNvSpPr/>
      </dsp:nvSpPr>
      <dsp:spPr>
        <a:xfrm>
          <a:off x="0" y="3059187"/>
          <a:ext cx="6096000" cy="1004093"/>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en-US" sz="2300" b="1" kern="1200" dirty="0" smtClean="0">
              <a:effectLst/>
            </a:rPr>
            <a:t>What steps will I take to implement these changes in my school EOP?</a:t>
          </a:r>
          <a:endParaRPr lang="en-US" sz="2300" b="1" kern="1200" dirty="0">
            <a:effectLst/>
          </a:endParaRPr>
        </a:p>
      </dsp:txBody>
      <dsp:txXfrm>
        <a:off x="0" y="3059187"/>
        <a:ext cx="6096000" cy="1004093"/>
      </dsp:txXfrm>
    </dsp:sp>
    <dsp:sp modelId="{47CFA6BC-FC58-45AF-B60B-AFC85AE87C8C}">
      <dsp:nvSpPr>
        <dsp:cNvPr id="0" name=""/>
        <dsp:cNvSpPr/>
      </dsp:nvSpPr>
      <dsp:spPr>
        <a:xfrm rot="10800000">
          <a:off x="0" y="1543604"/>
          <a:ext cx="6096000" cy="1544296"/>
        </a:xfrm>
        <a:prstGeom prst="upArrowCallout">
          <a:avLst/>
        </a:prstGeom>
        <a:gradFill rotWithShape="0">
          <a:gsLst>
            <a:gs pos="0">
              <a:schemeClr val="accent3">
                <a:hueOff val="5625132"/>
                <a:satOff val="-8440"/>
                <a:lumOff val="-1373"/>
                <a:alphaOff val="0"/>
                <a:tint val="50000"/>
                <a:satMod val="300000"/>
              </a:schemeClr>
            </a:gs>
            <a:gs pos="35000">
              <a:schemeClr val="accent3">
                <a:hueOff val="5625132"/>
                <a:satOff val="-8440"/>
                <a:lumOff val="-1373"/>
                <a:alphaOff val="0"/>
                <a:tint val="37000"/>
                <a:satMod val="300000"/>
              </a:schemeClr>
            </a:gs>
            <a:gs pos="100000">
              <a:schemeClr val="accent3">
                <a:hueOff val="5625132"/>
                <a:satOff val="-8440"/>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en-US" sz="2300" b="1" kern="1200" dirty="0" smtClean="0">
              <a:effectLst/>
            </a:rPr>
            <a:t>How can I implement these at my school or in my district?</a:t>
          </a:r>
          <a:endParaRPr lang="en-US" sz="2300" b="1" kern="1200" dirty="0">
            <a:effectLst/>
          </a:endParaRPr>
        </a:p>
      </dsp:txBody>
      <dsp:txXfrm rot="10800000">
        <a:off x="0" y="1543604"/>
        <a:ext cx="6096000" cy="1003437"/>
      </dsp:txXfrm>
    </dsp:sp>
    <dsp:sp modelId="{797704ED-E312-432F-9A83-157CFD723CD1}">
      <dsp:nvSpPr>
        <dsp:cNvPr id="0" name=""/>
        <dsp:cNvSpPr/>
      </dsp:nvSpPr>
      <dsp:spPr>
        <a:xfrm rot="10800000">
          <a:off x="0" y="718"/>
          <a:ext cx="6096000" cy="1544296"/>
        </a:xfrm>
        <a:prstGeom prst="upArrowCallout">
          <a:avLst/>
        </a:prstGeom>
        <a:gradFill rotWithShape="0">
          <a:gsLst>
            <a:gs pos="0">
              <a:schemeClr val="accent3">
                <a:hueOff val="11250264"/>
                <a:satOff val="-16880"/>
                <a:lumOff val="-2745"/>
                <a:alphaOff val="0"/>
                <a:tint val="50000"/>
                <a:satMod val="300000"/>
              </a:schemeClr>
            </a:gs>
            <a:gs pos="35000">
              <a:schemeClr val="accent3">
                <a:hueOff val="11250264"/>
                <a:satOff val="-16880"/>
                <a:lumOff val="-2745"/>
                <a:alphaOff val="0"/>
                <a:tint val="37000"/>
                <a:satMod val="300000"/>
              </a:schemeClr>
            </a:gs>
            <a:gs pos="100000">
              <a:schemeClr val="accent3">
                <a:hueOff val="11250264"/>
                <a:satOff val="-16880"/>
                <a:lumOff val="-274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en-US" sz="2300" b="1" kern="1200" dirty="0" smtClean="0">
              <a:effectLst/>
            </a:rPr>
            <a:t>What are three things I learned from this presentation?</a:t>
          </a:r>
          <a:endParaRPr lang="en-US" sz="2300" b="1" kern="1200" dirty="0">
            <a:effectLst/>
          </a:endParaRPr>
        </a:p>
      </dsp:txBody>
      <dsp:txXfrm rot="10800000">
        <a:off x="0" y="718"/>
        <a:ext cx="6096000" cy="100343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65649D-4FFD-4A7A-B4FF-7BD17AEEA1F2}">
      <dsp:nvSpPr>
        <dsp:cNvPr id="0" name=""/>
        <dsp:cNvSpPr/>
      </dsp:nvSpPr>
      <dsp:spPr>
        <a:xfrm>
          <a:off x="0" y="123933"/>
          <a:ext cx="3443790" cy="1167579"/>
        </a:xfrm>
        <a:prstGeom prst="rect">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en-US" sz="5400" kern="1200" dirty="0" smtClean="0"/>
            <a:t> </a:t>
          </a:r>
          <a:endParaRPr lang="en-US" sz="5400" kern="1200" dirty="0"/>
        </a:p>
      </dsp:txBody>
      <dsp:txXfrm>
        <a:off x="0" y="123933"/>
        <a:ext cx="3443790" cy="1167579"/>
      </dsp:txXfrm>
    </dsp:sp>
    <dsp:sp modelId="{4F5F2625-5B58-48D1-A9B2-C7F702598CC1}">
      <dsp:nvSpPr>
        <dsp:cNvPr id="0" name=""/>
        <dsp:cNvSpPr/>
      </dsp:nvSpPr>
      <dsp:spPr>
        <a:xfrm>
          <a:off x="0" y="1335116"/>
          <a:ext cx="4804559" cy="154020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kern="1200" dirty="0" smtClean="0">
              <a:solidFill>
                <a:schemeClr val="bg1"/>
              </a:solidFill>
            </a:rPr>
            <a:t>http://rems.ed.gov </a:t>
          </a:r>
          <a:endParaRPr lang="en-US" sz="4000" kern="1200" dirty="0">
            <a:solidFill>
              <a:schemeClr val="bg1"/>
            </a:solidFill>
          </a:endParaRPr>
        </a:p>
      </dsp:txBody>
      <dsp:txXfrm>
        <a:off x="45111" y="1380227"/>
        <a:ext cx="4714337" cy="1449978"/>
      </dsp:txXfrm>
    </dsp:sp>
    <dsp:sp modelId="{3159B306-E9E6-4F25-8B4D-EBAE4D3CD632}">
      <dsp:nvSpPr>
        <dsp:cNvPr id="0" name=""/>
        <dsp:cNvSpPr/>
      </dsp:nvSpPr>
      <dsp:spPr>
        <a:xfrm>
          <a:off x="844" y="2989839"/>
          <a:ext cx="2352869" cy="154020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100000"/>
            </a:lnSpc>
            <a:spcBef>
              <a:spcPct val="0"/>
            </a:spcBef>
            <a:spcAft>
              <a:spcPts val="0"/>
            </a:spcAft>
          </a:pPr>
          <a:r>
            <a:rPr lang="en-US" sz="2800" b="1" kern="1200" dirty="0" smtClean="0">
              <a:hlinkClick xmlns:r="http://schemas.openxmlformats.org/officeDocument/2006/relationships" r:id="rId2"/>
            </a:rPr>
            <a:t>Join our Community of Practice!</a:t>
          </a:r>
          <a:endParaRPr lang="en-US" sz="2800" b="1" kern="1200" dirty="0"/>
        </a:p>
      </dsp:txBody>
      <dsp:txXfrm>
        <a:off x="45955" y="3034950"/>
        <a:ext cx="2262647" cy="1449978"/>
      </dsp:txXfrm>
    </dsp:sp>
    <dsp:sp modelId="{42A3D791-12CF-4DAF-AA2F-04180AD1DA23}">
      <dsp:nvSpPr>
        <dsp:cNvPr id="0" name=""/>
        <dsp:cNvSpPr/>
      </dsp:nvSpPr>
      <dsp:spPr>
        <a:xfrm>
          <a:off x="2495120" y="2991882"/>
          <a:ext cx="2352869" cy="1540200"/>
        </a:xfrm>
        <a:prstGeom prst="roundRect">
          <a:avLst>
            <a:gd name="adj" fmla="val 10000"/>
          </a:avLst>
        </a:prstGeom>
        <a:solidFill>
          <a:srgbClr val="9BBB5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2800" b="1" kern="1200" dirty="0" smtClean="0">
              <a:hlinkClick xmlns:r="http://schemas.openxmlformats.org/officeDocument/2006/relationships" r:id="rId3"/>
            </a:rPr>
            <a:t>Access Virtual Trainings</a:t>
          </a:r>
          <a:endParaRPr lang="en-US" sz="2800" b="1" kern="1200" dirty="0" smtClean="0"/>
        </a:p>
        <a:p>
          <a:pPr lvl="0" algn="ctr" defTabSz="1111250">
            <a:lnSpc>
              <a:spcPct val="90000"/>
            </a:lnSpc>
            <a:spcBef>
              <a:spcPct val="0"/>
            </a:spcBef>
            <a:spcAft>
              <a:spcPct val="35000"/>
            </a:spcAft>
          </a:pPr>
          <a:endParaRPr lang="en-US" sz="2000" b="1" kern="1200" dirty="0"/>
        </a:p>
      </dsp:txBody>
      <dsp:txXfrm>
        <a:off x="2540231" y="3036993"/>
        <a:ext cx="2262647" cy="1449978"/>
      </dsp:txXfrm>
    </dsp:sp>
    <dsp:sp modelId="{89D74893-BC86-4167-9411-5F74F3D03270}">
      <dsp:nvSpPr>
        <dsp:cNvPr id="0" name=""/>
        <dsp:cNvSpPr/>
      </dsp:nvSpPr>
      <dsp:spPr>
        <a:xfrm>
          <a:off x="4907447" y="1342058"/>
          <a:ext cx="2352869" cy="1540200"/>
        </a:xfrm>
        <a:prstGeom prst="roundRect">
          <a:avLst>
            <a:gd name="adj" fmla="val 10000"/>
          </a:avLst>
        </a:prstGeom>
        <a:solidFill>
          <a:srgbClr val="9BBB5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b="1" kern="1200" dirty="0" smtClean="0">
              <a:hlinkClick xmlns:r="http://schemas.openxmlformats.org/officeDocument/2006/relationships" r:id="rId4"/>
            </a:rPr>
            <a:t>Get the Guide</a:t>
          </a:r>
          <a:endParaRPr lang="en-US" sz="3400" b="1" i="1" kern="1200" dirty="0"/>
        </a:p>
      </dsp:txBody>
      <dsp:txXfrm>
        <a:off x="4952558" y="1387169"/>
        <a:ext cx="2262647" cy="1449978"/>
      </dsp:txXfrm>
    </dsp:sp>
    <dsp:sp modelId="{D5EF7F5A-4DE4-400A-A6CF-93C9A9F2E32A}">
      <dsp:nvSpPr>
        <dsp:cNvPr id="0" name=""/>
        <dsp:cNvSpPr/>
      </dsp:nvSpPr>
      <dsp:spPr>
        <a:xfrm>
          <a:off x="4935775" y="2991882"/>
          <a:ext cx="2352869" cy="154020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ts val="0"/>
            </a:spcAft>
          </a:pPr>
          <a:r>
            <a:rPr lang="en-US" sz="2800" b="1" kern="1200" dirty="0" smtClean="0">
              <a:hlinkClick xmlns:r="http://schemas.openxmlformats.org/officeDocument/2006/relationships" r:id="rId5"/>
            </a:rPr>
            <a:t>Request an </a:t>
          </a:r>
        </a:p>
        <a:p>
          <a:pPr lvl="0" algn="ctr" defTabSz="1244600">
            <a:lnSpc>
              <a:spcPct val="90000"/>
            </a:lnSpc>
            <a:spcBef>
              <a:spcPct val="0"/>
            </a:spcBef>
            <a:spcAft>
              <a:spcPts val="0"/>
            </a:spcAft>
          </a:pPr>
          <a:r>
            <a:rPr lang="en-US" sz="2800" b="1" kern="1200" dirty="0" smtClean="0">
              <a:hlinkClick xmlns:r="http://schemas.openxmlformats.org/officeDocument/2006/relationships" r:id="rId5"/>
            </a:rPr>
            <a:t>On-site </a:t>
          </a:r>
        </a:p>
        <a:p>
          <a:pPr lvl="0" algn="ctr" defTabSz="1244600">
            <a:lnSpc>
              <a:spcPct val="90000"/>
            </a:lnSpc>
            <a:spcBef>
              <a:spcPct val="0"/>
            </a:spcBef>
            <a:spcAft>
              <a:spcPts val="0"/>
            </a:spcAft>
          </a:pPr>
          <a:r>
            <a:rPr lang="en-US" sz="2800" b="1" kern="1200" dirty="0" smtClean="0">
              <a:hlinkClick xmlns:r="http://schemas.openxmlformats.org/officeDocument/2006/relationships" r:id="rId5"/>
            </a:rPr>
            <a:t>Training </a:t>
          </a:r>
          <a:endParaRPr lang="en-US" sz="2800" b="1" kern="1200" dirty="0"/>
        </a:p>
      </dsp:txBody>
      <dsp:txXfrm>
        <a:off x="4980886" y="3036993"/>
        <a:ext cx="2262647" cy="14499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68786B-DDE1-4E22-B6AD-DCEF5DD29445}">
      <dsp:nvSpPr>
        <dsp:cNvPr id="0" name=""/>
        <dsp:cNvSpPr/>
      </dsp:nvSpPr>
      <dsp:spPr>
        <a:xfrm>
          <a:off x="0" y="19670"/>
          <a:ext cx="7649570" cy="631799"/>
        </a:xfrm>
        <a:prstGeom prst="roundRect">
          <a:avLst/>
        </a:prstGeom>
        <a:solidFill>
          <a:schemeClr val="accent5">
            <a:hueOff val="0"/>
            <a:satOff val="0"/>
            <a:lumOff val="0"/>
            <a:alphaOff val="0"/>
          </a:schemeClr>
        </a:solidFill>
        <a:ln w="952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altLang="en-US" sz="1600" b="1" kern="1200" dirty="0" smtClean="0"/>
            <a:t>Provide a familiar environment, and because members of the school staff already have relationships with students;</a:t>
          </a:r>
          <a:endParaRPr lang="en-US" sz="1600" b="1" kern="1200" dirty="0">
            <a:effectLst/>
          </a:endParaRPr>
        </a:p>
      </dsp:txBody>
      <dsp:txXfrm>
        <a:off x="30842" y="50512"/>
        <a:ext cx="7587886" cy="570115"/>
      </dsp:txXfrm>
    </dsp:sp>
    <dsp:sp modelId="{314CCC8F-F5C2-4CDE-901E-C47272A8AEAF}">
      <dsp:nvSpPr>
        <dsp:cNvPr id="0" name=""/>
        <dsp:cNvSpPr/>
      </dsp:nvSpPr>
      <dsp:spPr>
        <a:xfrm>
          <a:off x="0" y="695582"/>
          <a:ext cx="7649570" cy="631799"/>
        </a:xfrm>
        <a:prstGeom prst="roundRect">
          <a:avLst/>
        </a:prstGeom>
        <a:solidFill>
          <a:schemeClr val="accent4">
            <a:lumMod val="75000"/>
          </a:schemeClr>
        </a:solidFill>
        <a:ln w="952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altLang="en-US" sz="1600" b="1" kern="1200" dirty="0" smtClean="0"/>
            <a:t>Serve large numbers of students;</a:t>
          </a:r>
          <a:endParaRPr lang="en-US" sz="1600" b="1" kern="1200" dirty="0">
            <a:effectLst/>
          </a:endParaRPr>
        </a:p>
      </dsp:txBody>
      <dsp:txXfrm>
        <a:off x="30842" y="726424"/>
        <a:ext cx="7587886" cy="570115"/>
      </dsp:txXfrm>
    </dsp:sp>
    <dsp:sp modelId="{CD6F42A4-10AF-4580-B49A-13F4F80F2FBC}">
      <dsp:nvSpPr>
        <dsp:cNvPr id="0" name=""/>
        <dsp:cNvSpPr/>
      </dsp:nvSpPr>
      <dsp:spPr>
        <a:xfrm>
          <a:off x="0" y="1371818"/>
          <a:ext cx="7649570" cy="631799"/>
        </a:xfrm>
        <a:prstGeom prst="roundRect">
          <a:avLst/>
        </a:prstGeom>
        <a:solidFill>
          <a:schemeClr val="accent5">
            <a:hueOff val="0"/>
            <a:satOff val="0"/>
            <a:lumOff val="0"/>
            <a:alphaOff val="0"/>
          </a:schemeClr>
        </a:solidFill>
        <a:ln w="952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altLang="en-US" sz="1600" b="1" kern="1200" dirty="0" smtClean="0"/>
            <a:t>Already offer a variety of support services with many trained staff;</a:t>
          </a:r>
          <a:endParaRPr lang="en-US" sz="1600" b="1" kern="1200" dirty="0">
            <a:effectLst/>
          </a:endParaRPr>
        </a:p>
      </dsp:txBody>
      <dsp:txXfrm>
        <a:off x="30842" y="1402660"/>
        <a:ext cx="7587886" cy="570115"/>
      </dsp:txXfrm>
    </dsp:sp>
    <dsp:sp modelId="{9BBC96DE-2FA4-4EB7-889A-D0E6FCF7B8A8}">
      <dsp:nvSpPr>
        <dsp:cNvPr id="0" name=""/>
        <dsp:cNvSpPr/>
      </dsp:nvSpPr>
      <dsp:spPr>
        <a:xfrm>
          <a:off x="0" y="2062305"/>
          <a:ext cx="7649570" cy="631799"/>
        </a:xfrm>
        <a:prstGeom prst="roundRect">
          <a:avLst/>
        </a:prstGeom>
        <a:solidFill>
          <a:schemeClr val="accent4">
            <a:lumMod val="75000"/>
          </a:schemeClr>
        </a:solidFill>
        <a:ln w="952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altLang="en-US" sz="1600" b="1" kern="1200" dirty="0" smtClean="0"/>
            <a:t>Monitor students over time and refer them for services;</a:t>
          </a:r>
          <a:endParaRPr lang="en-US" sz="1600" b="1" kern="1200" dirty="0">
            <a:effectLst/>
          </a:endParaRPr>
        </a:p>
      </dsp:txBody>
      <dsp:txXfrm>
        <a:off x="30842" y="2093147"/>
        <a:ext cx="7587886" cy="570115"/>
      </dsp:txXfrm>
    </dsp:sp>
    <dsp:sp modelId="{FF259054-4442-4B66-AEE6-7CEE3F1D143F}">
      <dsp:nvSpPr>
        <dsp:cNvPr id="0" name=""/>
        <dsp:cNvSpPr/>
      </dsp:nvSpPr>
      <dsp:spPr>
        <a:xfrm>
          <a:off x="0" y="2751987"/>
          <a:ext cx="7649570" cy="631799"/>
        </a:xfrm>
        <a:prstGeom prst="roundRect">
          <a:avLst/>
        </a:prstGeom>
        <a:solidFill>
          <a:schemeClr val="accent5">
            <a:hueOff val="0"/>
            <a:satOff val="0"/>
            <a:lumOff val="0"/>
            <a:alphaOff val="0"/>
          </a:schemeClr>
        </a:solidFill>
        <a:ln w="952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altLang="en-US" sz="1600" b="1" kern="1200" dirty="0" smtClean="0"/>
            <a:t>Can gauge whether or not certain losses will impact multiple groups of students; and</a:t>
          </a:r>
          <a:endParaRPr lang="en-US" sz="1600" b="1" kern="1200" dirty="0">
            <a:effectLst/>
          </a:endParaRPr>
        </a:p>
      </dsp:txBody>
      <dsp:txXfrm>
        <a:off x="30842" y="2782829"/>
        <a:ext cx="7587886" cy="570115"/>
      </dsp:txXfrm>
    </dsp:sp>
    <dsp:sp modelId="{F2996269-5819-430B-9A65-9E2E2B5B5C26}">
      <dsp:nvSpPr>
        <dsp:cNvPr id="0" name=""/>
        <dsp:cNvSpPr/>
      </dsp:nvSpPr>
      <dsp:spPr>
        <a:xfrm>
          <a:off x="0" y="3434755"/>
          <a:ext cx="7649570" cy="631799"/>
        </a:xfrm>
        <a:prstGeom prst="roundRect">
          <a:avLst/>
        </a:prstGeom>
        <a:solidFill>
          <a:schemeClr val="accent4">
            <a:lumMod val="75000"/>
          </a:schemeClr>
        </a:solidFill>
        <a:ln w="952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altLang="en-US" sz="1600" b="1" kern="1200" dirty="0" smtClean="0"/>
            <a:t>Are able to provide bereavement counseling, and parents may prefer to partake in counseling at their children’s school rather than at a community mental health facility.</a:t>
          </a:r>
          <a:endParaRPr lang="en-US" sz="1600" b="1" kern="1200" dirty="0">
            <a:effectLst/>
          </a:endParaRPr>
        </a:p>
      </dsp:txBody>
      <dsp:txXfrm>
        <a:off x="30842" y="3465597"/>
        <a:ext cx="7587886" cy="5701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69E838-4418-4359-847D-EF9B0423A944}">
      <dsp:nvSpPr>
        <dsp:cNvPr id="0" name=""/>
        <dsp:cNvSpPr/>
      </dsp:nvSpPr>
      <dsp:spPr>
        <a:xfrm>
          <a:off x="2500" y="0"/>
          <a:ext cx="3046214" cy="955343"/>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b="1" kern="1200" dirty="0" smtClean="0"/>
            <a:t>Step 3: Determine Goals and Objectives</a:t>
          </a:r>
          <a:endParaRPr lang="en-US" sz="1600" b="1" kern="1200" dirty="0"/>
        </a:p>
      </dsp:txBody>
      <dsp:txXfrm>
        <a:off x="480172" y="0"/>
        <a:ext cx="2090871" cy="955343"/>
      </dsp:txXfrm>
    </dsp:sp>
    <dsp:sp modelId="{052F4690-829F-4CA8-B71C-EEC43CC5C550}">
      <dsp:nvSpPr>
        <dsp:cNvPr id="0" name=""/>
        <dsp:cNvSpPr/>
      </dsp:nvSpPr>
      <dsp:spPr>
        <a:xfrm>
          <a:off x="2744092" y="0"/>
          <a:ext cx="3046214" cy="955343"/>
        </a:xfrm>
        <a:prstGeom prst="chevron">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b="1" kern="1200" dirty="0" smtClean="0"/>
            <a:t>Step 4: Plan Development (Identifying Courses of Action</a:t>
          </a:r>
          <a:endParaRPr lang="en-US" sz="1600" b="1" kern="1200" dirty="0"/>
        </a:p>
      </dsp:txBody>
      <dsp:txXfrm>
        <a:off x="3221764" y="0"/>
        <a:ext cx="2090871" cy="955343"/>
      </dsp:txXfrm>
    </dsp:sp>
    <dsp:sp modelId="{22636A7D-8E50-44CB-AE72-8C3815EADEFF}">
      <dsp:nvSpPr>
        <dsp:cNvPr id="0" name=""/>
        <dsp:cNvSpPr/>
      </dsp:nvSpPr>
      <dsp:spPr>
        <a:xfrm>
          <a:off x="5485685" y="0"/>
          <a:ext cx="3046214" cy="955343"/>
        </a:xfrm>
        <a:prstGeom prst="chevr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b="1" u="sng" kern="1200" dirty="0" smtClean="0"/>
            <a:t>Cross-cutting functions to address bereavement and loss</a:t>
          </a:r>
          <a:endParaRPr lang="en-US" sz="1600" b="1" u="sng" kern="1200" dirty="0"/>
        </a:p>
      </dsp:txBody>
      <dsp:txXfrm>
        <a:off x="5963357" y="0"/>
        <a:ext cx="2090871" cy="9553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C37A9A-519F-4C19-A3AC-96449C66CF94}">
      <dsp:nvSpPr>
        <dsp:cNvPr id="0" name=""/>
        <dsp:cNvSpPr/>
      </dsp:nvSpPr>
      <dsp:spPr>
        <a:xfrm>
          <a:off x="2673141" y="733060"/>
          <a:ext cx="1409913" cy="335495"/>
        </a:xfrm>
        <a:custGeom>
          <a:avLst/>
          <a:gdLst/>
          <a:ahLst/>
          <a:cxnLst/>
          <a:rect l="0" t="0" r="0" b="0"/>
          <a:pathLst>
            <a:path>
              <a:moveTo>
                <a:pt x="0" y="0"/>
              </a:moveTo>
              <a:lnTo>
                <a:pt x="0" y="228630"/>
              </a:lnTo>
              <a:lnTo>
                <a:pt x="1409913" y="228630"/>
              </a:lnTo>
              <a:lnTo>
                <a:pt x="1409913" y="33549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196CDA-9B79-49CB-B6FF-3097617C63E7}">
      <dsp:nvSpPr>
        <dsp:cNvPr id="0" name=""/>
        <dsp:cNvSpPr/>
      </dsp:nvSpPr>
      <dsp:spPr>
        <a:xfrm>
          <a:off x="2627421" y="733060"/>
          <a:ext cx="91440" cy="335495"/>
        </a:xfrm>
        <a:custGeom>
          <a:avLst/>
          <a:gdLst/>
          <a:ahLst/>
          <a:cxnLst/>
          <a:rect l="0" t="0" r="0" b="0"/>
          <a:pathLst>
            <a:path>
              <a:moveTo>
                <a:pt x="45720" y="0"/>
              </a:moveTo>
              <a:lnTo>
                <a:pt x="45720" y="33549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1506A8-1444-43D9-8641-CDB47F823F8A}">
      <dsp:nvSpPr>
        <dsp:cNvPr id="0" name=""/>
        <dsp:cNvSpPr/>
      </dsp:nvSpPr>
      <dsp:spPr>
        <a:xfrm>
          <a:off x="1263228" y="733060"/>
          <a:ext cx="1409913" cy="335495"/>
        </a:xfrm>
        <a:custGeom>
          <a:avLst/>
          <a:gdLst/>
          <a:ahLst/>
          <a:cxnLst/>
          <a:rect l="0" t="0" r="0" b="0"/>
          <a:pathLst>
            <a:path>
              <a:moveTo>
                <a:pt x="1409913" y="0"/>
              </a:moveTo>
              <a:lnTo>
                <a:pt x="1409913" y="228630"/>
              </a:lnTo>
              <a:lnTo>
                <a:pt x="0" y="228630"/>
              </a:lnTo>
              <a:lnTo>
                <a:pt x="0" y="33549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2EB3D8-14B5-4B93-B907-3E703DC71642}">
      <dsp:nvSpPr>
        <dsp:cNvPr id="0" name=""/>
        <dsp:cNvSpPr/>
      </dsp:nvSpPr>
      <dsp:spPr>
        <a:xfrm>
          <a:off x="2096358" y="546"/>
          <a:ext cx="1153565" cy="73251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115C0C-CAB7-4B3B-8296-BA1D97B4F6C4}">
      <dsp:nvSpPr>
        <dsp:cNvPr id="0" name=""/>
        <dsp:cNvSpPr/>
      </dsp:nvSpPr>
      <dsp:spPr>
        <a:xfrm>
          <a:off x="2224532" y="122311"/>
          <a:ext cx="1153565" cy="732514"/>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b="1" kern="1200" dirty="0" smtClean="0"/>
            <a:t>SCHOOL EOP</a:t>
          </a:r>
          <a:endParaRPr lang="en-US" sz="1000" b="1" kern="1200" dirty="0"/>
        </a:p>
      </dsp:txBody>
      <dsp:txXfrm>
        <a:off x="2245987" y="143766"/>
        <a:ext cx="1110655" cy="689604"/>
      </dsp:txXfrm>
    </dsp:sp>
    <dsp:sp modelId="{10491B81-A66C-48BC-8BC7-AC0FE02F4786}">
      <dsp:nvSpPr>
        <dsp:cNvPr id="0" name=""/>
        <dsp:cNvSpPr/>
      </dsp:nvSpPr>
      <dsp:spPr>
        <a:xfrm>
          <a:off x="686445" y="1068556"/>
          <a:ext cx="1153565" cy="732514"/>
        </a:xfrm>
        <a:prstGeom prst="roundRect">
          <a:avLst>
            <a:gd name="adj" fmla="val 10000"/>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7FE739-F78B-455E-8851-818299D6B33E}">
      <dsp:nvSpPr>
        <dsp:cNvPr id="0" name=""/>
        <dsp:cNvSpPr/>
      </dsp:nvSpPr>
      <dsp:spPr>
        <a:xfrm>
          <a:off x="814619" y="1190321"/>
          <a:ext cx="1153565" cy="732514"/>
        </a:xfrm>
        <a:prstGeom prst="roundRect">
          <a:avLst>
            <a:gd name="adj" fmla="val 10000"/>
          </a:avLst>
        </a:prstGeom>
        <a:solidFill>
          <a:schemeClr val="lt1">
            <a:alpha val="90000"/>
            <a:hueOff val="0"/>
            <a:satOff val="0"/>
            <a:lumOff val="0"/>
            <a:alphaOff val="0"/>
          </a:schemeClr>
        </a:solidFill>
        <a:ln w="25400" cap="flat" cmpd="sng" algn="ctr">
          <a:solidFill>
            <a:schemeClr val="accent3"/>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b="1" kern="1200" dirty="0" smtClean="0"/>
            <a:t>BASIC PLAN</a:t>
          </a:r>
          <a:endParaRPr lang="en-US" sz="1000" b="1" kern="1200" dirty="0"/>
        </a:p>
      </dsp:txBody>
      <dsp:txXfrm>
        <a:off x="836074" y="1211776"/>
        <a:ext cx="1110655" cy="689604"/>
      </dsp:txXfrm>
    </dsp:sp>
    <dsp:sp modelId="{1E7BF7A1-7414-4907-B6E1-5F7271B9448A}">
      <dsp:nvSpPr>
        <dsp:cNvPr id="0" name=""/>
        <dsp:cNvSpPr/>
      </dsp:nvSpPr>
      <dsp:spPr>
        <a:xfrm>
          <a:off x="2096358" y="1068556"/>
          <a:ext cx="1153565" cy="732514"/>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B0D74A-4634-4C16-AF8C-815879AA37A4}">
      <dsp:nvSpPr>
        <dsp:cNvPr id="0" name=""/>
        <dsp:cNvSpPr/>
      </dsp:nvSpPr>
      <dsp:spPr>
        <a:xfrm>
          <a:off x="2224532" y="1190321"/>
          <a:ext cx="1153565" cy="732514"/>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u="sng" kern="1200" dirty="0" smtClean="0"/>
            <a:t>FUNCTIONAL ANNEXES</a:t>
          </a:r>
        </a:p>
      </dsp:txBody>
      <dsp:txXfrm>
        <a:off x="2245987" y="1211776"/>
        <a:ext cx="1110655" cy="689604"/>
      </dsp:txXfrm>
    </dsp:sp>
    <dsp:sp modelId="{AD25C476-09F7-454B-84DF-012FCAFF94A9}">
      <dsp:nvSpPr>
        <dsp:cNvPr id="0" name=""/>
        <dsp:cNvSpPr/>
      </dsp:nvSpPr>
      <dsp:spPr>
        <a:xfrm>
          <a:off x="3506272" y="1068556"/>
          <a:ext cx="1153565" cy="732514"/>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72F109-C0C0-48C8-BA9A-5552644DA2C9}">
      <dsp:nvSpPr>
        <dsp:cNvPr id="0" name=""/>
        <dsp:cNvSpPr/>
      </dsp:nvSpPr>
      <dsp:spPr>
        <a:xfrm>
          <a:off x="3634446" y="1190321"/>
          <a:ext cx="1153565" cy="732514"/>
        </a:xfrm>
        <a:prstGeom prst="roundRect">
          <a:avLst>
            <a:gd name="adj" fmla="val 10000"/>
          </a:avLst>
        </a:prstGeom>
        <a:solidFill>
          <a:schemeClr val="lt1">
            <a:alpha val="90000"/>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b="1" kern="1200" dirty="0" smtClean="0"/>
            <a:t>THREAT- AND HAZARD-SPECIFIC ANNEXES</a:t>
          </a:r>
        </a:p>
      </dsp:txBody>
      <dsp:txXfrm>
        <a:off x="3655901" y="1211776"/>
        <a:ext cx="1110655" cy="6896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26F7CB-9A3F-44E0-83FE-12A2FF3D317C}">
      <dsp:nvSpPr>
        <dsp:cNvPr id="0" name=""/>
        <dsp:cNvSpPr/>
      </dsp:nvSpPr>
      <dsp:spPr>
        <a:xfrm>
          <a:off x="0" y="2125720"/>
          <a:ext cx="6424708" cy="697709"/>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smtClean="0">
              <a:ea typeface="ＭＳ Ｐゴシック" pitchFamily="-108" charset="-128"/>
            </a:rPr>
            <a:t>Be aware of cultural and religious perspectives on death.</a:t>
          </a:r>
          <a:endParaRPr lang="en-US" sz="2000" b="1" kern="1200" dirty="0">
            <a:effectLst/>
          </a:endParaRPr>
        </a:p>
      </dsp:txBody>
      <dsp:txXfrm>
        <a:off x="0" y="2125720"/>
        <a:ext cx="6424708" cy="697709"/>
      </dsp:txXfrm>
    </dsp:sp>
    <dsp:sp modelId="{18594AB6-E4A0-442D-B641-EC1FDBDE6ACB}">
      <dsp:nvSpPr>
        <dsp:cNvPr id="0" name=""/>
        <dsp:cNvSpPr/>
      </dsp:nvSpPr>
      <dsp:spPr>
        <a:xfrm rot="10800000">
          <a:off x="0" y="1063109"/>
          <a:ext cx="6424708" cy="1073076"/>
        </a:xfrm>
        <a:prstGeom prst="upArrowCallou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smtClean="0">
              <a:ea typeface="ＭＳ Ｐゴシック" pitchFamily="-108" charset="-128"/>
            </a:rPr>
            <a:t>Establish policies to address bereavement and loss; and</a:t>
          </a:r>
          <a:endParaRPr lang="en-US" sz="2000" b="1" kern="1200" dirty="0">
            <a:effectLst/>
          </a:endParaRPr>
        </a:p>
      </dsp:txBody>
      <dsp:txXfrm rot="10800000">
        <a:off x="0" y="1063109"/>
        <a:ext cx="6424708" cy="697253"/>
      </dsp:txXfrm>
    </dsp:sp>
    <dsp:sp modelId="{79C797BE-76B5-4B13-B25F-8ABA1BF50A73}">
      <dsp:nvSpPr>
        <dsp:cNvPr id="0" name=""/>
        <dsp:cNvSpPr/>
      </dsp:nvSpPr>
      <dsp:spPr>
        <a:xfrm rot="10800000">
          <a:off x="0" y="499"/>
          <a:ext cx="6424708" cy="1073076"/>
        </a:xfrm>
        <a:prstGeom prst="upArrowCallou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altLang="en-US" sz="2000" b="1" kern="1200" dirty="0" smtClean="0">
              <a:ea typeface="+mn-ea"/>
            </a:rPr>
            <a:t>Create a crisis response team;</a:t>
          </a:r>
          <a:endParaRPr lang="en-US" sz="2000" b="1" kern="1200" dirty="0">
            <a:effectLst/>
          </a:endParaRPr>
        </a:p>
      </dsp:txBody>
      <dsp:txXfrm rot="10800000">
        <a:off x="0" y="499"/>
        <a:ext cx="6424708" cy="69725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68786B-DDE1-4E22-B6AD-DCEF5DD29445}">
      <dsp:nvSpPr>
        <dsp:cNvPr id="0" name=""/>
        <dsp:cNvSpPr/>
      </dsp:nvSpPr>
      <dsp:spPr>
        <a:xfrm>
          <a:off x="0" y="41029"/>
          <a:ext cx="7683690" cy="692640"/>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altLang="en-US" sz="1800" b="1" kern="1200" dirty="0" smtClean="0">
              <a:effectLst/>
            </a:rPr>
            <a:t>Outline strategies </a:t>
          </a:r>
          <a:r>
            <a:rPr lang="en-US" altLang="en-US" sz="1800" kern="1200" dirty="0" smtClean="0"/>
            <a:t>for addressing “empty chairs.”</a:t>
          </a:r>
          <a:endParaRPr lang="en-US" sz="1800" b="1" kern="1200" dirty="0">
            <a:effectLst/>
          </a:endParaRPr>
        </a:p>
      </dsp:txBody>
      <dsp:txXfrm>
        <a:off x="33812" y="74841"/>
        <a:ext cx="7616066" cy="625016"/>
      </dsp:txXfrm>
    </dsp:sp>
    <dsp:sp modelId="{314CCC8F-F5C2-4CDE-901E-C47272A8AEAF}">
      <dsp:nvSpPr>
        <dsp:cNvPr id="0" name=""/>
        <dsp:cNvSpPr/>
      </dsp:nvSpPr>
      <dsp:spPr>
        <a:xfrm>
          <a:off x="0" y="840229"/>
          <a:ext cx="7683690" cy="692640"/>
        </a:xfrm>
        <a:prstGeom prst="roundRect">
          <a:avLst/>
        </a:prstGeom>
        <a:solidFill>
          <a:srgbClr val="B0CA7C"/>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altLang="en-US" sz="1800" b="1" kern="1200" dirty="0" smtClean="0"/>
            <a:t>Consider a district policy </a:t>
          </a:r>
          <a:r>
            <a:rPr lang="en-US" altLang="en-US" sz="1800" kern="1200" dirty="0" smtClean="0"/>
            <a:t>for memorials.</a:t>
          </a:r>
          <a:endParaRPr lang="en-US" sz="1800" b="1" kern="1200" dirty="0">
            <a:effectLst/>
          </a:endParaRPr>
        </a:p>
      </dsp:txBody>
      <dsp:txXfrm>
        <a:off x="33812" y="874041"/>
        <a:ext cx="7616066" cy="625016"/>
      </dsp:txXfrm>
    </dsp:sp>
    <dsp:sp modelId="{CD6F42A4-10AF-4580-B49A-13F4F80F2FBC}">
      <dsp:nvSpPr>
        <dsp:cNvPr id="0" name=""/>
        <dsp:cNvSpPr/>
      </dsp:nvSpPr>
      <dsp:spPr>
        <a:xfrm>
          <a:off x="0" y="1639429"/>
          <a:ext cx="7683690" cy="692640"/>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altLang="en-US" sz="1800" b="1" kern="1200" dirty="0" smtClean="0"/>
            <a:t>Establish process </a:t>
          </a:r>
          <a:r>
            <a:rPr lang="en-US" altLang="en-US" sz="1800" kern="1200" dirty="0" smtClean="0"/>
            <a:t>for obtaining parental consent for mental health services.</a:t>
          </a:r>
          <a:endParaRPr lang="en-US" sz="1800" b="1" kern="1200" dirty="0">
            <a:effectLst/>
          </a:endParaRPr>
        </a:p>
      </dsp:txBody>
      <dsp:txXfrm>
        <a:off x="33812" y="1673241"/>
        <a:ext cx="7616066" cy="625016"/>
      </dsp:txXfrm>
    </dsp:sp>
    <dsp:sp modelId="{9BBC96DE-2FA4-4EB7-889A-D0E6FCF7B8A8}">
      <dsp:nvSpPr>
        <dsp:cNvPr id="0" name=""/>
        <dsp:cNvSpPr/>
      </dsp:nvSpPr>
      <dsp:spPr>
        <a:xfrm>
          <a:off x="0" y="2438629"/>
          <a:ext cx="7683690" cy="692640"/>
        </a:xfrm>
        <a:prstGeom prst="roundRect">
          <a:avLst/>
        </a:prstGeom>
        <a:solidFill>
          <a:srgbClr val="B0CA7C"/>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altLang="en-US" sz="1800" b="1" kern="1200" dirty="0" smtClean="0"/>
            <a:t>Outline a process </a:t>
          </a:r>
          <a:r>
            <a:rPr lang="en-US" altLang="en-US" sz="1800" kern="1200" dirty="0" smtClean="0"/>
            <a:t>for managing key dates.</a:t>
          </a:r>
          <a:endParaRPr lang="en-US" sz="1800" b="1" kern="1200" dirty="0">
            <a:effectLst/>
          </a:endParaRPr>
        </a:p>
      </dsp:txBody>
      <dsp:txXfrm>
        <a:off x="33812" y="2472441"/>
        <a:ext cx="7616066" cy="625016"/>
      </dsp:txXfrm>
    </dsp:sp>
    <dsp:sp modelId="{FF259054-4442-4B66-AEE6-7CEE3F1D143F}">
      <dsp:nvSpPr>
        <dsp:cNvPr id="0" name=""/>
        <dsp:cNvSpPr/>
      </dsp:nvSpPr>
      <dsp:spPr>
        <a:xfrm>
          <a:off x="0" y="3237829"/>
          <a:ext cx="7683690" cy="692640"/>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altLang="en-US" sz="1800" b="1" kern="1200" dirty="0" smtClean="0"/>
            <a:t>Establish a system </a:t>
          </a:r>
          <a:r>
            <a:rPr lang="en-US" altLang="en-US" sz="1800" kern="1200" dirty="0" smtClean="0"/>
            <a:t>for the management of volunteers and donations.</a:t>
          </a:r>
          <a:endParaRPr lang="en-US" sz="1800" b="1" kern="1200" dirty="0">
            <a:effectLst/>
          </a:endParaRPr>
        </a:p>
      </dsp:txBody>
      <dsp:txXfrm>
        <a:off x="33812" y="3271641"/>
        <a:ext cx="7616066" cy="62501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113BD6-2B31-4C6A-BEDD-83D06A3586F3}">
      <dsp:nvSpPr>
        <dsp:cNvPr id="0" name=""/>
        <dsp:cNvSpPr/>
      </dsp:nvSpPr>
      <dsp:spPr>
        <a:xfrm>
          <a:off x="0" y="723698"/>
          <a:ext cx="7824717" cy="864696"/>
        </a:xfrm>
        <a:prstGeom prst="roundRect">
          <a:avLst/>
        </a:prstGeom>
        <a:solidFill>
          <a:schemeClr val="accent3">
            <a:lumMod val="75000"/>
          </a:schemeClr>
        </a:solidFill>
        <a:ln w="952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Mourning rituals differ.  </a:t>
          </a:r>
          <a:endParaRPr lang="en-US" sz="3500" kern="1200" dirty="0"/>
        </a:p>
      </dsp:txBody>
      <dsp:txXfrm>
        <a:off x="42211" y="765909"/>
        <a:ext cx="7740295" cy="780274"/>
      </dsp:txXfrm>
    </dsp:sp>
    <dsp:sp modelId="{BAB47DEA-DD4D-4B56-A3BC-1388D0059261}">
      <dsp:nvSpPr>
        <dsp:cNvPr id="0" name=""/>
        <dsp:cNvSpPr/>
      </dsp:nvSpPr>
      <dsp:spPr>
        <a:xfrm>
          <a:off x="0" y="2133777"/>
          <a:ext cx="7824717" cy="871188"/>
        </a:xfrm>
        <a:prstGeom prst="roundRect">
          <a:avLst/>
        </a:prstGeom>
        <a:solidFill>
          <a:schemeClr val="accent1">
            <a:lumMod val="60000"/>
            <a:lumOff val="40000"/>
          </a:schemeClr>
        </a:solidFill>
        <a:ln w="952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Customs and views on death vary widely.  </a:t>
          </a:r>
          <a:endParaRPr lang="en-US" sz="3500" kern="1200" dirty="0"/>
        </a:p>
      </dsp:txBody>
      <dsp:txXfrm>
        <a:off x="42528" y="2176305"/>
        <a:ext cx="7739661" cy="78613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056024-57C0-4F59-ACF8-1BC24F7E61C0}">
      <dsp:nvSpPr>
        <dsp:cNvPr id="0" name=""/>
        <dsp:cNvSpPr/>
      </dsp:nvSpPr>
      <dsp:spPr>
        <a:xfrm>
          <a:off x="1131814" y="0"/>
          <a:ext cx="7027738" cy="3956169"/>
        </a:xfrm>
        <a:prstGeom prst="swooshArrow">
          <a:avLst>
            <a:gd name="adj1" fmla="val 25000"/>
            <a:gd name="adj2" fmla="val 25000"/>
          </a:avLst>
        </a:prstGeom>
        <a:solidFill>
          <a:schemeClr val="accent5">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CF0E4198-41AF-4935-8D0F-55426ED51C31}">
      <dsp:nvSpPr>
        <dsp:cNvPr id="0" name=""/>
        <dsp:cNvSpPr/>
      </dsp:nvSpPr>
      <dsp:spPr>
        <a:xfrm>
          <a:off x="2164564" y="2941807"/>
          <a:ext cx="145587" cy="145587"/>
        </a:xfrm>
        <a:prstGeom prst="ellipse">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E0185B94-8544-40B2-897A-3B59CF08B9F4}">
      <dsp:nvSpPr>
        <dsp:cNvPr id="0" name=""/>
        <dsp:cNvSpPr/>
      </dsp:nvSpPr>
      <dsp:spPr>
        <a:xfrm>
          <a:off x="2137505" y="3149395"/>
          <a:ext cx="2312499" cy="6173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144" tIns="0" rIns="0" bIns="0" numCol="1" spcCol="1270" anchor="t" anchorCtr="0">
          <a:noAutofit/>
        </a:bodyPr>
        <a:lstStyle/>
        <a:p>
          <a:pPr lvl="0" algn="l" defTabSz="800100">
            <a:lnSpc>
              <a:spcPct val="90000"/>
            </a:lnSpc>
            <a:spcBef>
              <a:spcPct val="0"/>
            </a:spcBef>
            <a:spcAft>
              <a:spcPct val="35000"/>
            </a:spcAft>
          </a:pPr>
          <a:r>
            <a:rPr lang="en-US" altLang="en-US" sz="1800" b="1" kern="1200" dirty="0" smtClean="0">
              <a:effectLst/>
            </a:rPr>
            <a:t>Convene the crisis response team to assess the situation</a:t>
          </a:r>
          <a:endParaRPr lang="en-US" sz="1800" b="1" kern="1200" dirty="0">
            <a:effectLst/>
          </a:endParaRPr>
        </a:p>
      </dsp:txBody>
      <dsp:txXfrm>
        <a:off x="2137505" y="3149395"/>
        <a:ext cx="2312499" cy="617386"/>
      </dsp:txXfrm>
    </dsp:sp>
    <dsp:sp modelId="{0113759B-4861-4A99-AC82-BF5A8F147C3F}">
      <dsp:nvSpPr>
        <dsp:cNvPr id="0" name=""/>
        <dsp:cNvSpPr/>
      </dsp:nvSpPr>
      <dsp:spPr>
        <a:xfrm>
          <a:off x="3193167" y="2021602"/>
          <a:ext cx="253194" cy="253194"/>
        </a:xfrm>
        <a:prstGeom prst="ellipse">
          <a:avLst/>
        </a:prstGeom>
        <a:gradFill rotWithShape="0">
          <a:gsLst>
            <a:gs pos="0">
              <a:schemeClr val="accent5">
                <a:hueOff val="-3311292"/>
                <a:satOff val="13270"/>
                <a:lumOff val="2876"/>
                <a:alphaOff val="0"/>
                <a:tint val="50000"/>
                <a:satMod val="300000"/>
              </a:schemeClr>
            </a:gs>
            <a:gs pos="35000">
              <a:schemeClr val="accent5">
                <a:hueOff val="-3311292"/>
                <a:satOff val="13270"/>
                <a:lumOff val="2876"/>
                <a:alphaOff val="0"/>
                <a:tint val="37000"/>
                <a:satMod val="300000"/>
              </a:schemeClr>
            </a:gs>
            <a:gs pos="100000">
              <a:schemeClr val="accent5">
                <a:hueOff val="-3311292"/>
                <a:satOff val="13270"/>
                <a:lumOff val="287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D396F7A5-050C-4D2A-BC5D-EFBAF01731CC}">
      <dsp:nvSpPr>
        <dsp:cNvPr id="0" name=""/>
        <dsp:cNvSpPr/>
      </dsp:nvSpPr>
      <dsp:spPr>
        <a:xfrm>
          <a:off x="3403496" y="2148199"/>
          <a:ext cx="2078902" cy="18079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163" tIns="0" rIns="0" bIns="0" numCol="1" spcCol="1270" anchor="t" anchorCtr="0">
          <a:noAutofit/>
        </a:bodyPr>
        <a:lstStyle/>
        <a:p>
          <a:pPr lvl="0" algn="l" defTabSz="800100">
            <a:lnSpc>
              <a:spcPct val="90000"/>
            </a:lnSpc>
            <a:spcBef>
              <a:spcPct val="0"/>
            </a:spcBef>
            <a:spcAft>
              <a:spcPct val="35000"/>
            </a:spcAft>
          </a:pPr>
          <a:r>
            <a:rPr lang="en-US" altLang="en-US" sz="1800" b="1" kern="1200" dirty="0" smtClean="0">
              <a:effectLst/>
            </a:rPr>
            <a:t>Take immediate steps to address the situation</a:t>
          </a:r>
          <a:endParaRPr lang="en-US" sz="1800" b="1" kern="1200" dirty="0">
            <a:effectLst/>
          </a:endParaRPr>
        </a:p>
      </dsp:txBody>
      <dsp:txXfrm>
        <a:off x="3403496" y="2148199"/>
        <a:ext cx="2078902" cy="1807969"/>
      </dsp:txXfrm>
    </dsp:sp>
    <dsp:sp modelId="{78B54ED1-692F-4CC5-A44C-1439F476D495}">
      <dsp:nvSpPr>
        <dsp:cNvPr id="0" name=""/>
        <dsp:cNvSpPr/>
      </dsp:nvSpPr>
      <dsp:spPr>
        <a:xfrm>
          <a:off x="4492287" y="1343514"/>
          <a:ext cx="335483" cy="335483"/>
        </a:xfrm>
        <a:prstGeom prst="ellipse">
          <a:avLst/>
        </a:prstGeom>
        <a:gradFill rotWithShape="0">
          <a:gsLst>
            <a:gs pos="0">
              <a:schemeClr val="accent5">
                <a:hueOff val="-6622584"/>
                <a:satOff val="26541"/>
                <a:lumOff val="5752"/>
                <a:alphaOff val="0"/>
                <a:tint val="50000"/>
                <a:satMod val="300000"/>
              </a:schemeClr>
            </a:gs>
            <a:gs pos="35000">
              <a:schemeClr val="accent5">
                <a:hueOff val="-6622584"/>
                <a:satOff val="26541"/>
                <a:lumOff val="5752"/>
                <a:alphaOff val="0"/>
                <a:tint val="37000"/>
                <a:satMod val="300000"/>
              </a:schemeClr>
            </a:gs>
            <a:gs pos="100000">
              <a:schemeClr val="accent5">
                <a:hueOff val="-6622584"/>
                <a:satOff val="26541"/>
                <a:lumOff val="575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22EC6E7-3940-40B3-90D1-8601D9F2CE30}">
      <dsp:nvSpPr>
        <dsp:cNvPr id="0" name=""/>
        <dsp:cNvSpPr/>
      </dsp:nvSpPr>
      <dsp:spPr>
        <a:xfrm>
          <a:off x="4679734" y="1511256"/>
          <a:ext cx="1805724" cy="2444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766" tIns="0" rIns="0" bIns="0" numCol="1" spcCol="1270" anchor="t" anchorCtr="0">
          <a:noAutofit/>
        </a:bodyPr>
        <a:lstStyle/>
        <a:p>
          <a:pPr lvl="0" algn="l" defTabSz="800100">
            <a:lnSpc>
              <a:spcPct val="90000"/>
            </a:lnSpc>
            <a:spcBef>
              <a:spcPct val="0"/>
            </a:spcBef>
            <a:spcAft>
              <a:spcPct val="35000"/>
            </a:spcAft>
          </a:pPr>
          <a:r>
            <a:rPr lang="en-US" altLang="en-US" sz="1800" b="1" kern="1200" dirty="0" smtClean="0">
              <a:effectLst/>
            </a:rPr>
            <a:t>Provide support to students</a:t>
          </a:r>
          <a:endParaRPr lang="en-US" sz="1800" b="1" kern="1200" dirty="0">
            <a:effectLst/>
          </a:endParaRPr>
        </a:p>
      </dsp:txBody>
      <dsp:txXfrm>
        <a:off x="4679734" y="1511256"/>
        <a:ext cx="1805724" cy="2444912"/>
      </dsp:txXfrm>
    </dsp:sp>
    <dsp:sp modelId="{CFCD1277-7C20-4D30-860D-B22D6D8A98D2}">
      <dsp:nvSpPr>
        <dsp:cNvPr id="0" name=""/>
        <dsp:cNvSpPr/>
      </dsp:nvSpPr>
      <dsp:spPr>
        <a:xfrm>
          <a:off x="5937166" y="894885"/>
          <a:ext cx="449420" cy="449420"/>
        </a:xfrm>
        <a:prstGeom prst="ellipse">
          <a:avLst/>
        </a:prstGeom>
        <a:gradFill rotWithShape="0">
          <a:gsLst>
            <a:gs pos="0">
              <a:schemeClr val="accent5">
                <a:hueOff val="-9933876"/>
                <a:satOff val="39811"/>
                <a:lumOff val="8628"/>
                <a:alphaOff val="0"/>
                <a:tint val="50000"/>
                <a:satMod val="300000"/>
              </a:schemeClr>
            </a:gs>
            <a:gs pos="35000">
              <a:schemeClr val="accent5">
                <a:hueOff val="-9933876"/>
                <a:satOff val="39811"/>
                <a:lumOff val="8628"/>
                <a:alphaOff val="0"/>
                <a:tint val="37000"/>
                <a:satMod val="300000"/>
              </a:schemeClr>
            </a:gs>
            <a:gs pos="100000">
              <a:schemeClr val="accent5">
                <a:hueOff val="-9933876"/>
                <a:satOff val="39811"/>
                <a:lumOff val="862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51B98B6-08B3-4459-B73B-452322626B81}">
      <dsp:nvSpPr>
        <dsp:cNvPr id="0" name=""/>
        <dsp:cNvSpPr/>
      </dsp:nvSpPr>
      <dsp:spPr>
        <a:xfrm>
          <a:off x="6207497" y="947642"/>
          <a:ext cx="1839873" cy="2836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8139" tIns="0" rIns="0" bIns="0" numCol="1" spcCol="1270" anchor="t" anchorCtr="0">
          <a:noAutofit/>
        </a:bodyPr>
        <a:lstStyle/>
        <a:p>
          <a:pPr lvl="0" algn="l" defTabSz="800100">
            <a:lnSpc>
              <a:spcPct val="90000"/>
            </a:lnSpc>
            <a:spcBef>
              <a:spcPct val="0"/>
            </a:spcBef>
            <a:spcAft>
              <a:spcPct val="35000"/>
            </a:spcAft>
          </a:pPr>
          <a:r>
            <a:rPr lang="en-US" altLang="en-US" sz="1800" b="1" kern="1200" dirty="0" smtClean="0">
              <a:effectLst/>
            </a:rPr>
            <a:t>Provide support to staff</a:t>
          </a:r>
          <a:endParaRPr lang="en-US" sz="1800" b="1" kern="1200" dirty="0">
            <a:effectLst/>
          </a:endParaRPr>
        </a:p>
      </dsp:txBody>
      <dsp:txXfrm>
        <a:off x="6207497" y="947642"/>
        <a:ext cx="1839873" cy="283657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A577AA-BF72-4609-8ADC-BE19B54D0134}">
      <dsp:nvSpPr>
        <dsp:cNvPr id="0" name=""/>
        <dsp:cNvSpPr/>
      </dsp:nvSpPr>
      <dsp:spPr>
        <a:xfrm>
          <a:off x="344423" y="0"/>
          <a:ext cx="4562666" cy="4562666"/>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30DCBC-C95E-448C-B68E-1BDEF469C15E}">
      <dsp:nvSpPr>
        <dsp:cNvPr id="0" name=""/>
        <dsp:cNvSpPr/>
      </dsp:nvSpPr>
      <dsp:spPr>
        <a:xfrm>
          <a:off x="777876" y="433453"/>
          <a:ext cx="1779439" cy="177943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kern="1200" dirty="0" smtClean="0"/>
            <a:t>Designate a classroom or office space as a support room where students can speak with </a:t>
          </a:r>
          <a:r>
            <a:rPr lang="en-US" sz="1500" b="1" kern="1200" dirty="0" smtClean="0"/>
            <a:t>counselors</a:t>
          </a:r>
          <a:r>
            <a:rPr lang="en-US" sz="1500" kern="1200" dirty="0" smtClean="0"/>
            <a:t> individually or in small groups </a:t>
          </a:r>
          <a:endParaRPr lang="en-US" sz="1500" kern="1200" dirty="0"/>
        </a:p>
      </dsp:txBody>
      <dsp:txXfrm>
        <a:off x="864741" y="520318"/>
        <a:ext cx="1605709" cy="1605709"/>
      </dsp:txXfrm>
    </dsp:sp>
    <dsp:sp modelId="{041C5539-8513-4C45-9051-0403A468C1C1}">
      <dsp:nvSpPr>
        <dsp:cNvPr id="0" name=""/>
        <dsp:cNvSpPr/>
      </dsp:nvSpPr>
      <dsp:spPr>
        <a:xfrm>
          <a:off x="2694196" y="433453"/>
          <a:ext cx="1779439" cy="177943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kern="1200" dirty="0" smtClean="0"/>
            <a:t>Make available grief support groups at school or refer students to community-based supports. </a:t>
          </a:r>
          <a:endParaRPr lang="en-US" sz="1500" kern="1200" dirty="0"/>
        </a:p>
      </dsp:txBody>
      <dsp:txXfrm>
        <a:off x="2781061" y="520318"/>
        <a:ext cx="1605709" cy="1605709"/>
      </dsp:txXfrm>
    </dsp:sp>
    <dsp:sp modelId="{9D4DD3C8-543C-4C85-A71A-6B62964C7099}">
      <dsp:nvSpPr>
        <dsp:cNvPr id="0" name=""/>
        <dsp:cNvSpPr/>
      </dsp:nvSpPr>
      <dsp:spPr>
        <a:xfrm>
          <a:off x="777876" y="2349772"/>
          <a:ext cx="1779439" cy="177943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kern="1200" dirty="0" smtClean="0"/>
            <a:t>Remember that some remarks help and others hinder. </a:t>
          </a:r>
          <a:endParaRPr lang="en-US" sz="1500" kern="1200" dirty="0"/>
        </a:p>
      </dsp:txBody>
      <dsp:txXfrm>
        <a:off x="864741" y="2436637"/>
        <a:ext cx="1605709" cy="1605709"/>
      </dsp:txXfrm>
    </dsp:sp>
    <dsp:sp modelId="{6CBD3C2A-EDDD-42F7-A2CA-A745A4C0A5A6}">
      <dsp:nvSpPr>
        <dsp:cNvPr id="0" name=""/>
        <dsp:cNvSpPr/>
      </dsp:nvSpPr>
      <dsp:spPr>
        <a:xfrm>
          <a:off x="2694196" y="2349772"/>
          <a:ext cx="1779439" cy="1779439"/>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kern="1200" dirty="0" smtClean="0"/>
            <a:t>Be aware that students may need different types of responses and interventions. </a:t>
          </a:r>
          <a:endParaRPr lang="en-US" sz="1500" kern="1200" dirty="0"/>
        </a:p>
      </dsp:txBody>
      <dsp:txXfrm>
        <a:off x="2781061" y="2436637"/>
        <a:ext cx="1605709" cy="160570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9.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2492" tIns="46246" rIns="92492" bIns="46246"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wrap="square" lIns="92492" tIns="46246" rIns="92492" bIns="46246" numCol="1" anchor="t" anchorCtr="0" compatLnSpc="1">
            <a:prstTxWarp prst="textNoShape">
              <a:avLst/>
            </a:prstTxWarp>
          </a:bodyPr>
          <a:lstStyle>
            <a:lvl1pPr algn="r" eaLnBrk="1" hangingPunct="1">
              <a:defRPr sz="1200">
                <a:ea typeface="MS PGothic" pitchFamily="34" charset="-128"/>
              </a:defRPr>
            </a:lvl1pPr>
          </a:lstStyle>
          <a:p>
            <a:pPr>
              <a:defRPr/>
            </a:pPr>
            <a:fld id="{18F53C71-F339-48D8-BD02-3847731EAB29}" type="datetimeFigureOut">
              <a:rPr lang="en-US" altLang="en-US"/>
              <a:pPr>
                <a:defRPr/>
              </a:pPr>
              <a:t>9/15/2014</a:t>
            </a:fld>
            <a:endParaRPr lang="en-US" altLang="en-US" dirty="0"/>
          </a:p>
        </p:txBody>
      </p:sp>
      <p:sp>
        <p:nvSpPr>
          <p:cNvPr id="4" name="Footer Placeholder 3"/>
          <p:cNvSpPr>
            <a:spLocks noGrp="1"/>
          </p:cNvSpPr>
          <p:nvPr>
            <p:ph type="ftr" sz="quarter" idx="2"/>
          </p:nvPr>
        </p:nvSpPr>
        <p:spPr>
          <a:xfrm>
            <a:off x="0" y="8772525"/>
            <a:ext cx="3011488" cy="461963"/>
          </a:xfrm>
          <a:prstGeom prst="rect">
            <a:avLst/>
          </a:prstGeom>
        </p:spPr>
        <p:txBody>
          <a:bodyPr vert="horz" lIns="92492" tIns="46246" rIns="92492" bIns="46246"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wrap="square" lIns="92492" tIns="46246" rIns="92492" bIns="46246" numCol="1" anchor="b" anchorCtr="0" compatLnSpc="1">
            <a:prstTxWarp prst="textNoShape">
              <a:avLst/>
            </a:prstTxWarp>
          </a:bodyPr>
          <a:lstStyle>
            <a:lvl1pPr algn="r" eaLnBrk="1" hangingPunct="1">
              <a:defRPr sz="1200">
                <a:ea typeface="MS PGothic" pitchFamily="34" charset="-128"/>
              </a:defRPr>
            </a:lvl1pPr>
          </a:lstStyle>
          <a:p>
            <a:pPr>
              <a:defRPr/>
            </a:pPr>
            <a:fld id="{45CB56A8-4184-46DB-A629-B9FEAE5C8CE8}" type="slidenum">
              <a:rPr lang="en-US" altLang="en-US"/>
              <a:pPr>
                <a:defRPr/>
              </a:pPr>
              <a:t>‹#›</a:t>
            </a:fld>
            <a:endParaRPr lang="en-US" altLang="en-US" dirty="0"/>
          </a:p>
        </p:txBody>
      </p:sp>
    </p:spTree>
    <p:extLst>
      <p:ext uri="{BB962C8B-B14F-4D97-AF65-F5344CB8AC3E}">
        <p14:creationId xmlns:p14="http://schemas.microsoft.com/office/powerpoint/2010/main" val="17703807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2492" tIns="46246" rIns="92492" bIns="46246"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37000" y="0"/>
            <a:ext cx="3011488" cy="461963"/>
          </a:xfrm>
          <a:prstGeom prst="rect">
            <a:avLst/>
          </a:prstGeom>
        </p:spPr>
        <p:txBody>
          <a:bodyPr vert="horz" wrap="square" lIns="92492" tIns="46246" rIns="92492" bIns="46246" numCol="1" anchor="t" anchorCtr="0" compatLnSpc="1">
            <a:prstTxWarp prst="textNoShape">
              <a:avLst/>
            </a:prstTxWarp>
          </a:bodyPr>
          <a:lstStyle>
            <a:lvl1pPr algn="r" eaLnBrk="1" hangingPunct="1">
              <a:defRPr sz="1200">
                <a:ea typeface="MS PGothic" pitchFamily="34" charset="-128"/>
              </a:defRPr>
            </a:lvl1pPr>
          </a:lstStyle>
          <a:p>
            <a:pPr>
              <a:defRPr/>
            </a:pPr>
            <a:fld id="{5338104D-EF05-4500-B9B1-C1F0E928F20B}" type="datetimeFigureOut">
              <a:rPr lang="en-US" altLang="en-US"/>
              <a:pPr>
                <a:defRPr/>
              </a:pPr>
              <a:t>9/15/2014</a:t>
            </a:fld>
            <a:endParaRPr lang="en-US" alt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pPr lvl="0"/>
            <a:endParaRPr lang="en-US" noProof="0" dirty="0"/>
          </a:p>
        </p:txBody>
      </p:sp>
      <p:sp>
        <p:nvSpPr>
          <p:cNvPr id="5" name="Notes Placeholder 4"/>
          <p:cNvSpPr>
            <a:spLocks noGrp="1"/>
          </p:cNvSpPr>
          <p:nvPr>
            <p:ph type="body" sz="quarter" idx="3"/>
          </p:nvPr>
        </p:nvSpPr>
        <p:spPr>
          <a:xfrm>
            <a:off x="695325" y="4387850"/>
            <a:ext cx="5559425" cy="4156075"/>
          </a:xfrm>
          <a:prstGeom prst="rect">
            <a:avLst/>
          </a:prstGeom>
        </p:spPr>
        <p:txBody>
          <a:bodyPr vert="horz" lIns="92492" tIns="46246" rIns="92492" bIns="46246"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772525"/>
            <a:ext cx="3011488" cy="461963"/>
          </a:xfrm>
          <a:prstGeom prst="rect">
            <a:avLst/>
          </a:prstGeom>
        </p:spPr>
        <p:txBody>
          <a:bodyPr vert="horz" lIns="92492" tIns="46246" rIns="92492" bIns="46246"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37000" y="8772525"/>
            <a:ext cx="3011488" cy="461963"/>
          </a:xfrm>
          <a:prstGeom prst="rect">
            <a:avLst/>
          </a:prstGeom>
        </p:spPr>
        <p:txBody>
          <a:bodyPr vert="horz" wrap="square" lIns="92492" tIns="46246" rIns="92492" bIns="46246" numCol="1" anchor="b" anchorCtr="0" compatLnSpc="1">
            <a:prstTxWarp prst="textNoShape">
              <a:avLst/>
            </a:prstTxWarp>
          </a:bodyPr>
          <a:lstStyle>
            <a:lvl1pPr algn="r" eaLnBrk="1" hangingPunct="1">
              <a:defRPr sz="1200">
                <a:ea typeface="MS PGothic" pitchFamily="34" charset="-128"/>
              </a:defRPr>
            </a:lvl1pPr>
          </a:lstStyle>
          <a:p>
            <a:pPr>
              <a:defRPr/>
            </a:pPr>
            <a:fld id="{5E450CF5-6885-4D5D-A33D-DBEF75587C39}" type="slidenum">
              <a:rPr lang="en-US" altLang="en-US"/>
              <a:pPr>
                <a:defRPr/>
              </a:pPr>
              <a:t>‹#›</a:t>
            </a:fld>
            <a:endParaRPr lang="en-US" altLang="en-US" dirty="0"/>
          </a:p>
        </p:txBody>
      </p:sp>
    </p:spTree>
    <p:extLst>
      <p:ext uri="{BB962C8B-B14F-4D97-AF65-F5344CB8AC3E}">
        <p14:creationId xmlns:p14="http://schemas.microsoft.com/office/powerpoint/2010/main" val="2282185669"/>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276A8F6E-C098-41ED-BC44-B44705FFE472}" type="slidenum">
              <a:rPr lang="en-US" altLang="en-US" smtClean="0"/>
              <a:pPr/>
              <a:t>1</a:t>
            </a:fld>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lnSpc>
                <a:spcPct val="80000"/>
              </a:lnSpc>
              <a:spcAft>
                <a:spcPts val="0"/>
              </a:spcAft>
              <a:buFont typeface="Wingdings" pitchFamily="2" charset="2"/>
              <a:buNone/>
              <a:defRPr/>
            </a:pPr>
            <a:r>
              <a:rPr lang="en-US" altLang="en-US" dirty="0" smtClean="0">
                <a:ea typeface="+mn-ea"/>
              </a:rPr>
              <a:t>Step 1 of the planning process is “Form a Collaborative Planning Team.” The planning team should consist of:</a:t>
            </a:r>
          </a:p>
          <a:p>
            <a:pPr marL="171450" indent="-171450" eaLnBrk="1" fontAlgn="auto" hangingPunct="1">
              <a:lnSpc>
                <a:spcPct val="80000"/>
              </a:lnSpc>
              <a:spcAft>
                <a:spcPts val="0"/>
              </a:spcAft>
              <a:buFont typeface="Wingdings" pitchFamily="2" charset="2"/>
              <a:buChar char="§"/>
              <a:defRPr/>
            </a:pPr>
            <a:r>
              <a:rPr lang="en-US" altLang="en-US" dirty="0" smtClean="0">
                <a:ea typeface="+mn-ea"/>
              </a:rPr>
              <a:t>representatives from a wide range of school personnel; </a:t>
            </a:r>
          </a:p>
          <a:p>
            <a:pPr marL="171450" indent="-171450" eaLnBrk="1" fontAlgn="auto" hangingPunct="1">
              <a:lnSpc>
                <a:spcPct val="80000"/>
              </a:lnSpc>
              <a:spcAft>
                <a:spcPts val="0"/>
              </a:spcAft>
              <a:buFont typeface="Wingdings" pitchFamily="2" charset="2"/>
              <a:buChar char="§"/>
              <a:defRPr/>
            </a:pPr>
            <a:r>
              <a:rPr lang="en-US" altLang="en-US" dirty="0" smtClean="0">
                <a:ea typeface="+mn-ea"/>
              </a:rPr>
              <a:t>parent and student representatives; </a:t>
            </a:r>
          </a:p>
          <a:p>
            <a:pPr marL="171450" indent="-171450" eaLnBrk="1" fontAlgn="auto" hangingPunct="1">
              <a:lnSpc>
                <a:spcPct val="80000"/>
              </a:lnSpc>
              <a:spcAft>
                <a:spcPts val="0"/>
              </a:spcAft>
              <a:buFont typeface="Wingdings" pitchFamily="2" charset="2"/>
              <a:buChar char="§"/>
              <a:defRPr/>
            </a:pPr>
            <a:r>
              <a:rPr lang="en-US" altLang="en-US" dirty="0" smtClean="0">
                <a:ea typeface="+mn-ea"/>
              </a:rPr>
              <a:t>individuals and organizations that represent the diverse interests of students, parents, faculty, and staff; and </a:t>
            </a:r>
          </a:p>
          <a:p>
            <a:pPr marL="171450" indent="-171450" eaLnBrk="1" fontAlgn="auto" hangingPunct="1">
              <a:lnSpc>
                <a:spcPct val="80000"/>
              </a:lnSpc>
              <a:spcAft>
                <a:spcPts val="0"/>
              </a:spcAft>
              <a:buFont typeface="Wingdings" pitchFamily="2" charset="2"/>
              <a:buChar char="§"/>
              <a:defRPr/>
            </a:pPr>
            <a:r>
              <a:rPr lang="en-US" altLang="en-US" dirty="0" smtClean="0">
                <a:ea typeface="+mn-ea"/>
              </a:rPr>
              <a:t>community partners. </a:t>
            </a:r>
          </a:p>
          <a:p>
            <a:pPr marL="171450" indent="-171450" eaLnBrk="1" fontAlgn="auto" hangingPunct="1">
              <a:lnSpc>
                <a:spcPct val="80000"/>
              </a:lnSpc>
              <a:spcAft>
                <a:spcPts val="0"/>
              </a:spcAft>
              <a:buFont typeface="Arial" panose="020B0604020202020204" pitchFamily="34" charset="0"/>
              <a:buChar char="•"/>
              <a:defRPr/>
            </a:pPr>
            <a:endParaRPr lang="en-US" altLang="en-US" dirty="0" smtClean="0">
              <a:ea typeface="+mn-ea"/>
            </a:endParaRPr>
          </a:p>
          <a:p>
            <a:pPr eaLnBrk="1" fontAlgn="auto" hangingPunct="1">
              <a:lnSpc>
                <a:spcPct val="80000"/>
              </a:lnSpc>
              <a:spcAft>
                <a:spcPts val="0"/>
              </a:spcAft>
              <a:buFont typeface="Arial" panose="020B0604020202020204" pitchFamily="34" charset="0"/>
              <a:buNone/>
              <a:defRPr/>
            </a:pPr>
            <a:r>
              <a:rPr lang="en-US" altLang="en-US" dirty="0" smtClean="0">
                <a:ea typeface="+mn-ea"/>
              </a:rPr>
              <a:t>It is important that members of the planning team have specialized skills and knowledge in the field of bereavement and loss. Typically, these are school counselors, social workers, psychologists, and community mental health practitioners. </a:t>
            </a:r>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B7A5C843-28A1-463E-9C39-FC87C89BDC6D}" type="slidenum">
              <a:rPr lang="en-US" altLang="en-US" smtClean="0"/>
              <a:pPr/>
              <a:t>10</a:t>
            </a:fld>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altLang="en-US" dirty="0" smtClean="0">
                <a:ea typeface="MS PGothic" pitchFamily="34" charset="-128"/>
              </a:rPr>
              <a:t>Step 2 of the planning process is to understand the situation, which involves: </a:t>
            </a:r>
          </a:p>
          <a:p>
            <a:pPr marL="228600" indent="-228600">
              <a:buFont typeface="Wingdings" pitchFamily="2" charset="2"/>
              <a:buChar char="§"/>
              <a:defRPr/>
            </a:pPr>
            <a:r>
              <a:rPr lang="en-US" altLang="en-US" dirty="0" smtClean="0">
                <a:ea typeface="MS PGothic" pitchFamily="34" charset="-128"/>
              </a:rPr>
              <a:t>identifying threats and hazards; and </a:t>
            </a:r>
          </a:p>
          <a:p>
            <a:pPr marL="228600" indent="-228600">
              <a:buFont typeface="Wingdings" pitchFamily="2" charset="2"/>
              <a:buChar char="§"/>
              <a:defRPr/>
            </a:pPr>
            <a:r>
              <a:rPr lang="en-US" altLang="en-US" dirty="0" smtClean="0">
                <a:ea typeface="MS PGothic" pitchFamily="34" charset="-128"/>
              </a:rPr>
              <a:t>assessing the risk of identified threats and hazards.</a:t>
            </a:r>
          </a:p>
          <a:p>
            <a:pPr>
              <a:defRPr/>
            </a:pPr>
            <a:endParaRPr lang="en-US" altLang="en-US" dirty="0" smtClean="0">
              <a:ea typeface="MS PGothic" pitchFamily="34" charset="-128"/>
            </a:endParaRPr>
          </a:p>
          <a:p>
            <a:pPr>
              <a:defRPr/>
            </a:pPr>
            <a:r>
              <a:rPr lang="en-US" altLang="en-US" dirty="0" smtClean="0">
                <a:ea typeface="MS PGothic" pitchFamily="34" charset="-128"/>
              </a:rPr>
              <a:t>Although not all collaborative planning teams may identify health-related or accidental deaths of students, faculty, staff, or community members as school threats or hazards, these incidents may lead to profound feelings of loss in the school community. Much of the general threat and hazard planning that has already taken place at the school, however, can inform a school’s response to health-related or accidental deaths, and so a school EOP can also be instructive on these matters. The next two steps in the process describe planning for bereavement and loss in greater detail.</a:t>
            </a:r>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ABB35FCA-B1B9-4FF7-9464-F83812758CC1}" type="slidenum">
              <a:rPr lang="en-US" altLang="en-US" smtClean="0"/>
              <a:pPr/>
              <a:t>11</a:t>
            </a:fld>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Step 3: Determine Goals and Objectives and Step 4: Plan Development (Identify Courses of Action) will reveal a need for different functions to address bereavement and loss across a variety of threats and hazards. These functions should be included in the functional annexes section of a school EOP.</a:t>
            </a:r>
          </a:p>
          <a:p>
            <a:endParaRPr lang="en-US" altLang="en-US" dirty="0" smtClean="0"/>
          </a:p>
          <a:p>
            <a:r>
              <a:rPr lang="en-US" altLang="en-US" dirty="0" smtClean="0"/>
              <a:t>As a reminder, the traditional format of an EOP has three major sections: the Basic Plan, Functional Annexes, and Threat- and Hazard-Specific Annexes.</a:t>
            </a:r>
          </a:p>
          <a:p>
            <a:endParaRPr lang="en-US" altLang="en-US" dirty="0" smtClean="0"/>
          </a:p>
          <a:p>
            <a:pPr eaLnBrk="1" hangingPunct="1">
              <a:spcBef>
                <a:spcPct val="0"/>
              </a:spcBef>
              <a:buFont typeface="Calibri" pitchFamily="34" charset="0"/>
              <a:buAutoNum type="arabicPeriod"/>
            </a:pPr>
            <a:r>
              <a:rPr lang="en-US" altLang="en-US" dirty="0" smtClean="0">
                <a:solidFill>
                  <a:srgbClr val="000000"/>
                </a:solidFill>
              </a:rPr>
              <a:t>The </a:t>
            </a:r>
            <a:r>
              <a:rPr lang="en-US" altLang="en-US" b="1" i="1" dirty="0" smtClean="0">
                <a:solidFill>
                  <a:srgbClr val="000000"/>
                </a:solidFill>
              </a:rPr>
              <a:t>Basic Plan </a:t>
            </a:r>
            <a:r>
              <a:rPr lang="en-US" altLang="en-US" dirty="0" smtClean="0">
                <a:solidFill>
                  <a:srgbClr val="000000"/>
                </a:solidFill>
              </a:rPr>
              <a:t>section of the school EOP provides an overview of the school’s approach to emergency operations. </a:t>
            </a:r>
          </a:p>
          <a:p>
            <a:pPr eaLnBrk="1" hangingPunct="1">
              <a:spcBef>
                <a:spcPct val="0"/>
              </a:spcBef>
              <a:buFont typeface="Calibri" pitchFamily="34" charset="0"/>
              <a:buAutoNum type="arabicPeriod"/>
            </a:pPr>
            <a:r>
              <a:rPr lang="en-US" altLang="en-US" dirty="0" smtClean="0">
                <a:solidFill>
                  <a:srgbClr val="000000"/>
                </a:solidFill>
              </a:rPr>
              <a:t>The </a:t>
            </a:r>
            <a:r>
              <a:rPr lang="en-US" altLang="en-US" b="1" i="1" dirty="0" smtClean="0">
                <a:solidFill>
                  <a:srgbClr val="000000"/>
                </a:solidFill>
              </a:rPr>
              <a:t>Functional Annexes  </a:t>
            </a:r>
            <a:r>
              <a:rPr lang="en-US" altLang="en-US" dirty="0" smtClean="0">
                <a:solidFill>
                  <a:srgbClr val="000000"/>
                </a:solidFill>
              </a:rPr>
              <a:t>section details the goals, objectives, and courses of action of essential functions (e.g., evacuation, lockdown, communications, etc.) that apply across multiple threats or hazards. </a:t>
            </a:r>
            <a:endParaRPr lang="en-US" altLang="en-US" b="1" u="sng" dirty="0" smtClean="0">
              <a:solidFill>
                <a:srgbClr val="000000"/>
              </a:solidFill>
            </a:endParaRPr>
          </a:p>
          <a:p>
            <a:pPr eaLnBrk="1" hangingPunct="1">
              <a:spcBef>
                <a:spcPct val="0"/>
              </a:spcBef>
              <a:buFont typeface="Calibri" pitchFamily="34" charset="0"/>
              <a:buAutoNum type="arabicPeriod"/>
            </a:pPr>
            <a:r>
              <a:rPr lang="en-US" altLang="en-US" dirty="0" smtClean="0">
                <a:solidFill>
                  <a:srgbClr val="000000"/>
                </a:solidFill>
              </a:rPr>
              <a:t>The </a:t>
            </a:r>
            <a:r>
              <a:rPr lang="en-US" altLang="en-US" b="1" i="1" dirty="0" smtClean="0">
                <a:solidFill>
                  <a:srgbClr val="000000"/>
                </a:solidFill>
              </a:rPr>
              <a:t>Threat- and Hazard-Specific Annexes</a:t>
            </a:r>
            <a:r>
              <a:rPr lang="en-US" altLang="en-US" b="1" dirty="0" smtClean="0">
                <a:solidFill>
                  <a:srgbClr val="000000"/>
                </a:solidFill>
              </a:rPr>
              <a:t> </a:t>
            </a:r>
            <a:r>
              <a:rPr lang="en-US" altLang="en-US" dirty="0" smtClean="0">
                <a:solidFill>
                  <a:srgbClr val="000000"/>
                </a:solidFill>
              </a:rPr>
              <a:t>section specifies the goals, objectives, and courses of action that a school will follow before, during, and after a particular type of threat or hazard (e.g., a hurricane, an</a:t>
            </a:r>
            <a:r>
              <a:rPr lang="en-US" altLang="en-US" i="1" dirty="0" smtClean="0">
                <a:solidFill>
                  <a:srgbClr val="000000"/>
                </a:solidFill>
              </a:rPr>
              <a:t> active shooter situation</a:t>
            </a:r>
            <a:r>
              <a:rPr lang="en-US" altLang="en-US" dirty="0" smtClean="0">
                <a:solidFill>
                  <a:srgbClr val="000000"/>
                </a:solidFill>
              </a:rPr>
              <a:t>, a fire). </a:t>
            </a:r>
          </a:p>
          <a:p>
            <a:pPr eaLnBrk="1" hangingPunct="1">
              <a:spcBef>
                <a:spcPct val="0"/>
              </a:spcBef>
              <a:buFont typeface="Calibri" pitchFamily="34" charset="0"/>
              <a:buNone/>
            </a:pPr>
            <a:endParaRPr lang="en-US" altLang="en-US" dirty="0" smtClean="0"/>
          </a:p>
          <a:p>
            <a:r>
              <a:rPr lang="en-US" altLang="en-US" dirty="0" smtClean="0"/>
              <a:t>We are going to focus on the functional annexes most related to bereavement and loss.</a:t>
            </a:r>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3D7A8E69-31A6-4DC8-9671-CEFF0A0B5E38}" type="slidenum">
              <a:rPr lang="en-US" altLang="en-US" smtClean="0"/>
              <a:pPr/>
              <a:t>12</a:t>
            </a:fld>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solidFill>
                  <a:srgbClr val="000000"/>
                </a:solidFill>
              </a:rPr>
              <a:t>The list of functional annexes on this slide includes some of the most important cross-cutting functions addressed by the Functional Annexes section of the school EOP. Yet this is by no means an exhaustive list. It is more like a set of sample functions that are common across numerous threats and hazards annexes. Schools and districts can decide to supplement this list with additional annexes, or to prepare a different selection of annexes, based on a needs assessment. </a:t>
            </a:r>
          </a:p>
          <a:p>
            <a:endParaRPr lang="en-US" altLang="en-US" dirty="0" smtClean="0">
              <a:solidFill>
                <a:srgbClr val="000000"/>
              </a:solidFill>
            </a:endParaRPr>
          </a:p>
          <a:p>
            <a:r>
              <a:rPr lang="en-US" altLang="en-US" dirty="0" smtClean="0">
                <a:solidFill>
                  <a:srgbClr val="000000"/>
                </a:solidFill>
              </a:rPr>
              <a:t>The annexes highlighted in yellow are the functional annexes that are most likely to contain courses of action related to bereavement and loss. These detail how the school community will enact a particular function before, during, or after an incident. The next set of slides address the courses of action related to those specific functional annexes.</a:t>
            </a:r>
            <a:endParaRPr lang="en-US" altLang="en-US" dirty="0"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36764D74-4EC5-48D3-9928-959BCAEAC55A}" type="slidenum">
              <a:rPr lang="en-US" altLang="en-US" smtClean="0"/>
              <a:pPr/>
              <a:t>13</a:t>
            </a:fld>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As a reminder, functional annexes typically include courses of action for a function before, during, and after an emergency. In the case of bereavement and loss, however, most courses of action will address preventative measures that schools and districts can take in advance of a school tragedy (before), and measures that schools and districts can take in the aftermath of a school tragedy (after).</a:t>
            </a:r>
          </a:p>
          <a:p>
            <a:endParaRPr lang="en-US" altLang="en-US" smtClean="0"/>
          </a:p>
          <a:p>
            <a:r>
              <a:rPr lang="en-US" altLang="en-US" smtClean="0"/>
              <a:t>The next set of slides addresses possible content for the Bereavement and Loss subsection of the Recovery Annex. </a:t>
            </a:r>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4FE795C2-0FD1-44D4-ACD7-C3A969F6EE90}" type="slidenum">
              <a:rPr lang="en-US" altLang="en-US" smtClean="0"/>
              <a:pPr/>
              <a:t>14</a:t>
            </a:fld>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lnSpc>
                <a:spcPct val="80000"/>
              </a:lnSpc>
              <a:buFont typeface="Wingdings" pitchFamily="2" charset="2"/>
              <a:buNone/>
              <a:defRPr/>
            </a:pPr>
            <a:r>
              <a:rPr lang="en-US" altLang="en-US" dirty="0" smtClean="0">
                <a:ea typeface="MS PGothic" pitchFamily="34" charset="-128"/>
              </a:rPr>
              <a:t>Prior to a school tragedy, schools and districts should take the following preventive measures so they are able to respond to bereavement and loss in their school community:</a:t>
            </a:r>
          </a:p>
          <a:p>
            <a:pPr marL="228600" indent="-228600" eaLnBrk="1" hangingPunct="1">
              <a:lnSpc>
                <a:spcPct val="80000"/>
              </a:lnSpc>
              <a:buFont typeface="Wingdings" pitchFamily="2" charset="2"/>
              <a:buChar char="§"/>
              <a:defRPr/>
            </a:pPr>
            <a:r>
              <a:rPr lang="en-US" altLang="en-US" dirty="0" smtClean="0">
                <a:ea typeface="MS PGothic" pitchFamily="34" charset="-128"/>
              </a:rPr>
              <a:t>Create a crisis response team;</a:t>
            </a:r>
          </a:p>
          <a:p>
            <a:pPr marL="228600" indent="-228600" eaLnBrk="1" hangingPunct="1">
              <a:lnSpc>
                <a:spcPct val="80000"/>
              </a:lnSpc>
              <a:buFont typeface="Wingdings" pitchFamily="2" charset="2"/>
              <a:buChar char="§"/>
              <a:defRPr/>
            </a:pPr>
            <a:r>
              <a:rPr lang="en-US" altLang="en-US" dirty="0" smtClean="0">
                <a:ea typeface="MS PGothic" pitchFamily="34" charset="-128"/>
              </a:rPr>
              <a:t>Partner with outside organizations;</a:t>
            </a:r>
          </a:p>
          <a:p>
            <a:pPr marL="228600" indent="-228600" eaLnBrk="1" hangingPunct="1">
              <a:lnSpc>
                <a:spcPct val="80000"/>
              </a:lnSpc>
              <a:buFont typeface="Wingdings" pitchFamily="2" charset="2"/>
              <a:buChar char="§"/>
              <a:defRPr/>
            </a:pPr>
            <a:r>
              <a:rPr lang="en-US" altLang="en-US" dirty="0" smtClean="0">
                <a:ea typeface="MS PGothic" pitchFamily="34" charset="-128"/>
              </a:rPr>
              <a:t>Establish policies to address bereavement and loss;</a:t>
            </a:r>
          </a:p>
          <a:p>
            <a:pPr marL="228600" indent="-228600" eaLnBrk="1" hangingPunct="1">
              <a:lnSpc>
                <a:spcPct val="80000"/>
              </a:lnSpc>
              <a:buFont typeface="Wingdings" pitchFamily="2" charset="2"/>
              <a:buChar char="§"/>
              <a:defRPr/>
            </a:pPr>
            <a:r>
              <a:rPr lang="en-US" altLang="en-US" dirty="0" smtClean="0">
                <a:ea typeface="MS PGothic" pitchFamily="34" charset="-128"/>
              </a:rPr>
              <a:t>Establish a system for managing volunteers and donations; and</a:t>
            </a:r>
          </a:p>
          <a:p>
            <a:pPr marL="228600" indent="-228600" eaLnBrk="1" hangingPunct="1">
              <a:lnSpc>
                <a:spcPct val="80000"/>
              </a:lnSpc>
              <a:buFont typeface="Wingdings" pitchFamily="2" charset="2"/>
              <a:buChar char="§"/>
              <a:defRPr/>
            </a:pPr>
            <a:r>
              <a:rPr lang="en-US" altLang="en-US" dirty="0" smtClean="0">
                <a:ea typeface="MS PGothic" pitchFamily="34" charset="-128"/>
              </a:rPr>
              <a:t>Understand culture and religious perspectives.</a:t>
            </a:r>
          </a:p>
          <a:p>
            <a:pPr eaLnBrk="1" hangingPunct="1">
              <a:lnSpc>
                <a:spcPct val="80000"/>
              </a:lnSpc>
              <a:buFont typeface="Wingdings" pitchFamily="2" charset="2"/>
              <a:buNone/>
              <a:defRPr/>
            </a:pPr>
            <a:endParaRPr lang="en-US" altLang="en-US" dirty="0" smtClean="0">
              <a:ea typeface="MS PGothic" pitchFamily="34" charset="-128"/>
            </a:endParaRPr>
          </a:p>
          <a:p>
            <a:pPr eaLnBrk="1" hangingPunct="1">
              <a:lnSpc>
                <a:spcPct val="80000"/>
              </a:lnSpc>
              <a:buFont typeface="Wingdings" pitchFamily="2" charset="2"/>
              <a:buNone/>
              <a:defRPr/>
            </a:pPr>
            <a:r>
              <a:rPr lang="en-US" altLang="en-US" dirty="0" smtClean="0">
                <a:ea typeface="MS PGothic" pitchFamily="34" charset="-128"/>
              </a:rPr>
              <a:t>As mentioned earlier in this presentation, it is often difficult to make decisions during an emergency because one’s judgment can be affected by one’s emotional state. Determining policies and systems in advance will help schools and districts effectively address issues related to bereavement and loss in their school community.</a:t>
            </a:r>
          </a:p>
          <a:p>
            <a:pPr eaLnBrk="1" hangingPunct="1">
              <a:lnSpc>
                <a:spcPct val="80000"/>
              </a:lnSpc>
              <a:buFont typeface="Wingdings" pitchFamily="2" charset="2"/>
              <a:buNone/>
              <a:defRPr/>
            </a:pPr>
            <a:endParaRPr lang="en-US" altLang="en-US" dirty="0" smtClean="0">
              <a:ea typeface="MS PGothic" pitchFamily="34" charset="-128"/>
            </a:endParaRPr>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93C7C2ED-57B4-420C-91ED-0D2C2B641161}" type="slidenum">
              <a:rPr lang="en-US" altLang="en-US" smtClean="0"/>
              <a:pPr/>
              <a:t>15</a:t>
            </a:fld>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bwMode="auto">
          <a:xfrm>
            <a:off x="1166813" y="690563"/>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Rectangle 3"/>
          <p:cNvSpPr>
            <a:spLocks noGrp="1" noChangeArrowheads="1"/>
          </p:cNvSpPr>
          <p:nvPr>
            <p:ph type="body" idx="1"/>
          </p:nvPr>
        </p:nvSpPr>
        <p:spPr bwMode="auto">
          <a:xfrm>
            <a:off x="695325" y="4387850"/>
            <a:ext cx="5559425" cy="41576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lnSpc>
                <a:spcPct val="80000"/>
              </a:lnSpc>
              <a:buFont typeface="Wingdings" pitchFamily="2" charset="2"/>
              <a:buChar char="§"/>
            </a:pPr>
            <a:r>
              <a:rPr lang="en-US" altLang="en-US" smtClean="0"/>
              <a:t>Schools should have a crisis response team already in place and ready to go before an actual tragedy occurs.</a:t>
            </a:r>
          </a:p>
          <a:p>
            <a:pPr marL="171450" indent="-171450" eaLnBrk="1" hangingPunct="1">
              <a:lnSpc>
                <a:spcPct val="80000"/>
              </a:lnSpc>
              <a:buFont typeface="Wingdings" pitchFamily="2" charset="2"/>
              <a:buChar char="§"/>
            </a:pPr>
            <a:r>
              <a:rPr lang="en-US" altLang="en-US" smtClean="0"/>
              <a:t>The size of the team can be expanded or reduced according to the nature and intensity of the situation. </a:t>
            </a:r>
          </a:p>
        </p:txBody>
      </p:sp>
      <p:sp>
        <p:nvSpPr>
          <p:cNvPr id="65540" name="Date Placeholder 7"/>
          <p:cNvSpPr>
            <a:spLocks noGrp="1"/>
          </p:cNvSpPr>
          <p:nvPr>
            <p:ph type="dt" sz="quarter" idx="1"/>
          </p:nvPr>
        </p:nvSpPr>
        <p:spPr bwMode="auto">
          <a:extLst/>
        </p:spPr>
        <p:txBody>
          <a:bodyPr rtlCol="0"/>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a:defRPr/>
            </a:pPr>
            <a:endParaRPr lang="en-US" altLang="en-US" dirty="0" smtClean="0">
              <a:solidFill>
                <a:srgbClr val="000000"/>
              </a:solidFill>
              <a:latin typeface="Arial" charset="0"/>
              <a:ea typeface="+mn-ea"/>
            </a:endParaRPr>
          </a:p>
        </p:txBody>
      </p:sp>
      <p:sp>
        <p:nvSpPr>
          <p:cNvPr id="65541" name="Header Placeholder 8"/>
          <p:cNvSpPr>
            <a:spLocks noGrp="1"/>
          </p:cNvSpPr>
          <p:nvPr>
            <p:ph type="hdr" sz="quarter"/>
          </p:nvPr>
        </p:nvSpPr>
        <p:spPr bwMode="auto">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fontAlgn="base">
              <a:spcBef>
                <a:spcPct val="0"/>
              </a:spcBef>
              <a:spcAft>
                <a:spcPct val="0"/>
              </a:spcAft>
              <a:defRPr/>
            </a:pPr>
            <a:r>
              <a:rPr lang="en-US" altLang="en-US" dirty="0" smtClean="0">
                <a:solidFill>
                  <a:srgbClr val="000000"/>
                </a:solidFill>
                <a:latin typeface="Arial" charset="0"/>
              </a:rPr>
              <a:t>Bereavement/Loss Full Version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extLst/>
        </p:spPr>
        <p:txBody>
          <a:bodyPr wrap="square" numCol="1" anchor="t" anchorCtr="0" compatLnSpc="1">
            <a:prstTxWarp prst="textNoShape">
              <a:avLst/>
            </a:prstTxWarp>
          </a:bodyPr>
          <a:lstStyle/>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Outlining strategies for addressing “empty chairs” is critical. Empty chairs can become a visual reminder and/or symbol of the loss and, as a result, can trigger trauma. In the elementary school setting, there is often an adult who greets students as they enter the classroom, addressing their loss at the start of the school day. </a:t>
            </a:r>
          </a:p>
          <a:p>
            <a:pPr eaLnBrk="1" hangingPunct="1">
              <a:spcBef>
                <a:spcPct val="0"/>
              </a:spcBef>
              <a:buFont typeface="Wingdings" panose="05000000000000000000" pitchFamily="2" charset="2"/>
              <a:buNone/>
              <a:defRPr/>
            </a:pPr>
            <a:endParaRPr lang="en-US" altLang="en-US" dirty="0" smtClean="0">
              <a:ea typeface="MS PGothic" pitchFamily="34" charset="-128"/>
            </a:endParaRP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Schools should consider instituting a district policy that specifically addresses memorials and that includes steps for managing anniversaries and other key dates. Schools should also ensure that a process is in place for obtaining parental consent so that mental health services, should these be needed, can be provided to students. </a:t>
            </a:r>
          </a:p>
          <a:p>
            <a:pPr eaLnBrk="1" hangingPunct="1">
              <a:spcBef>
                <a:spcPct val="0"/>
              </a:spcBef>
              <a:buFont typeface="Wingdings" panose="05000000000000000000" pitchFamily="2" charset="2"/>
              <a:buNone/>
              <a:defRPr/>
            </a:pPr>
            <a:endParaRPr lang="en-US" altLang="en-US" dirty="0" smtClean="0">
              <a:ea typeface="MS PGothic" pitchFamily="34" charset="-128"/>
            </a:endParaRP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Following a tragedy, schools may receive a variety of donations from the community as well as offers for volunteer assistance. It is important for schools to have a process already in place for administering and tracking monetary contributions and donations of goods and services.</a:t>
            </a:r>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5618534B-27F1-4099-87AF-B89D83DF4999}" type="slidenum">
              <a:rPr lang="en-US" altLang="en-US" smtClean="0"/>
              <a:pPr/>
              <a:t>17</a:t>
            </a:fld>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buFont typeface="Wingdings" pitchFamily="2" charset="2"/>
              <a:buNone/>
              <a:defRPr/>
            </a:pPr>
            <a:r>
              <a:rPr lang="en-US" altLang="en-US" dirty="0" smtClean="0">
                <a:ea typeface="MS PGothic" pitchFamily="34" charset="-128"/>
              </a:rPr>
              <a:t>School staff should be trained to be aware of and sensitive to cultural and religious perspectives on death. It is important to realize that grief, death, and mourning rituals differ, and to recognize that differences in customs and views vary widely.</a:t>
            </a:r>
          </a:p>
          <a:p>
            <a:pPr eaLnBrk="1" hangingPunct="1">
              <a:spcBef>
                <a:spcPct val="0"/>
              </a:spcBef>
              <a:buFont typeface="Wingdings" pitchFamily="2" charset="2"/>
              <a:buNone/>
              <a:defRPr/>
            </a:pPr>
            <a:endParaRPr lang="en-US" altLang="en-US" dirty="0" smtClean="0">
              <a:ea typeface="MS PGothic" pitchFamily="34" charset="-128"/>
            </a:endParaRPr>
          </a:p>
          <a:p>
            <a:pPr eaLnBrk="1" hangingPunct="1">
              <a:spcBef>
                <a:spcPct val="0"/>
              </a:spcBef>
              <a:defRPr/>
            </a:pPr>
            <a:r>
              <a:rPr lang="en-US" altLang="en-US" dirty="0" smtClean="0">
                <a:ea typeface="MS PGothic" pitchFamily="34" charset="-128"/>
              </a:rPr>
              <a:t>Some examples of different beliefs and cultural practices related to mourning include the following:</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In the United States, it is common for people to wear black clothing at a funeral, but not for an extended period of time throughout their mourning. In India, it is tradition for people to wear white clothes while they are in mourning. Elsewhere in Asia, it is common for mourners to wear ruby-red or indigo. </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In Ethiopia, an </a:t>
            </a:r>
            <a:r>
              <a:rPr lang="en-US" altLang="en-US" i="1" dirty="0" smtClean="0">
                <a:ea typeface="MS PGothic" pitchFamily="34" charset="-128"/>
              </a:rPr>
              <a:t>Edir</a:t>
            </a:r>
            <a:r>
              <a:rPr lang="en-US" altLang="en-US" dirty="0" smtClean="0">
                <a:ea typeface="MS PGothic" pitchFamily="34" charset="-128"/>
              </a:rPr>
              <a:t> is a traditional community organization whose members assist one another during the mourning process by providing live-in emotional support, cooking and housework help, and financial contributions.</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For Christians in the Philippines, there is an initial 9-day mourning period referred to as </a:t>
            </a:r>
            <a:r>
              <a:rPr lang="en-US" altLang="en-US" i="1" dirty="0" smtClean="0">
                <a:ea typeface="MS PGothic" pitchFamily="34" charset="-128"/>
              </a:rPr>
              <a:t>Pasiyam</a:t>
            </a:r>
            <a:r>
              <a:rPr lang="en-US" altLang="en-US" dirty="0" smtClean="0">
                <a:ea typeface="MS PGothic" pitchFamily="34" charset="-128"/>
              </a:rPr>
              <a:t>. On the ninth night, they hold a feast after rosary prayers celebrating the soul of the deceased entering the after-life. On the 40th day, evoking the resurrection and ascension, they hold a special prayer service or mass. </a:t>
            </a:r>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26023F60-66AB-4E79-A3DA-66B710679C86}" type="slidenum">
              <a:rPr lang="en-US" altLang="en-US" smtClean="0"/>
              <a:pPr/>
              <a:t>18</a:t>
            </a:fld>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D124A2B2-8AE4-47AD-8079-366B19C877A8}" type="slidenum">
              <a:rPr lang="en-US" altLang="en-US" smtClean="0"/>
              <a:pPr/>
              <a:t>19</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r>
              <a:rPr lang="en-US" altLang="en-US" smtClean="0"/>
              <a:t>This is an advanced topic training and that it is intended to build upon the skills that you already possess in these areas:</a:t>
            </a:r>
          </a:p>
          <a:p>
            <a:pPr marL="628650" lvl="1" indent="-171450" eaLnBrk="1" hangingPunct="1">
              <a:spcBef>
                <a:spcPct val="0"/>
              </a:spcBef>
              <a:buFontTx/>
              <a:buChar char="•"/>
            </a:pPr>
            <a:r>
              <a:rPr lang="en-US" altLang="en-US" smtClean="0">
                <a:solidFill>
                  <a:srgbClr val="FF0000"/>
                </a:solidFill>
              </a:rPr>
              <a:t>Development of the school emergency operations plan (EOP);</a:t>
            </a:r>
          </a:p>
          <a:p>
            <a:pPr marL="628650" lvl="1" indent="-171450" eaLnBrk="1" hangingPunct="1">
              <a:spcBef>
                <a:spcPct val="0"/>
              </a:spcBef>
              <a:buFontTx/>
              <a:buChar char="•"/>
            </a:pPr>
            <a:r>
              <a:rPr lang="en-US" altLang="en-US" smtClean="0">
                <a:solidFill>
                  <a:srgbClr val="FF0000"/>
                </a:solidFill>
              </a:rPr>
              <a:t>Knowledge of the unique school district, school site, and community; and</a:t>
            </a:r>
          </a:p>
          <a:p>
            <a:pPr marL="628650" lvl="1" indent="-171450" eaLnBrk="1" hangingPunct="1">
              <a:spcBef>
                <a:spcPct val="0"/>
              </a:spcBef>
              <a:buFontTx/>
              <a:buChar char="•"/>
            </a:pPr>
            <a:r>
              <a:rPr lang="en-US" altLang="en-US" smtClean="0">
                <a:solidFill>
                  <a:srgbClr val="FF0000"/>
                </a:solidFill>
              </a:rPr>
              <a:t>Direct practitioner experience.</a:t>
            </a:r>
          </a:p>
          <a:p>
            <a:pPr marL="628650" lvl="1" indent="-171450" eaLnBrk="1" hangingPunct="1">
              <a:spcBef>
                <a:spcPct val="0"/>
              </a:spcBef>
              <a:buFontTx/>
              <a:buChar char="•"/>
            </a:pPr>
            <a:endParaRPr lang="en-US" altLang="en-US" smtClean="0">
              <a:solidFill>
                <a:srgbClr val="FF0000"/>
              </a:solidFill>
            </a:endParaRPr>
          </a:p>
          <a:p>
            <a:pPr marL="171450" indent="-171450" eaLnBrk="1" hangingPunct="1">
              <a:spcBef>
                <a:spcPct val="0"/>
              </a:spcBef>
              <a:buFontTx/>
              <a:buChar char="•"/>
            </a:pPr>
            <a:r>
              <a:rPr lang="en-US" altLang="en-US" smtClean="0"/>
              <a:t>In this training, we will be working through some of the issues you should consider when incorporating the topic of bereavement and loss into your school EOP. Our goals are for you to: </a:t>
            </a:r>
          </a:p>
          <a:p>
            <a:pPr marL="628650" lvl="1" indent="-171450" eaLnBrk="1" hangingPunct="1">
              <a:spcBef>
                <a:spcPct val="0"/>
              </a:spcBef>
              <a:buFontTx/>
              <a:buChar char="•"/>
            </a:pPr>
            <a:r>
              <a:rPr lang="en-US" altLang="en-US" smtClean="0"/>
              <a:t>Become familiar with background information on this topic; and </a:t>
            </a:r>
          </a:p>
          <a:p>
            <a:pPr marL="628650" lvl="1" indent="-171450" eaLnBrk="1" hangingPunct="1">
              <a:spcBef>
                <a:spcPct val="0"/>
              </a:spcBef>
              <a:buFontTx/>
              <a:buChar char="•"/>
            </a:pPr>
            <a:r>
              <a:rPr lang="en-US" altLang="en-US" smtClean="0"/>
              <a:t>Learn how to incorporate a plan for bereavement and loss into the six step planning process for developing a high-quality EOP.</a:t>
            </a:r>
          </a:p>
        </p:txBody>
      </p:sp>
      <p:sp>
        <p:nvSpPr>
          <p:cNvPr id="45060" name="Date Placeholder 7"/>
          <p:cNvSpPr>
            <a:spLocks noGrp="1"/>
          </p:cNvSpPr>
          <p:nvPr>
            <p:ph type="dt" sz="quarter" idx="1"/>
          </p:nvPr>
        </p:nvSpPr>
        <p:spPr bwMode="auto">
          <a:extLst/>
        </p:spPr>
        <p:txBody>
          <a:bodyPr rtlCol="0"/>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a:defRPr/>
            </a:pPr>
            <a:endParaRPr lang="en-US" altLang="en-US" dirty="0" smtClean="0">
              <a:latin typeface="Arial" charset="0"/>
              <a:ea typeface="+mn-ea"/>
            </a:endParaRPr>
          </a:p>
        </p:txBody>
      </p:sp>
      <p:sp>
        <p:nvSpPr>
          <p:cNvPr id="45061" name="Header Placeholder 8"/>
          <p:cNvSpPr>
            <a:spLocks noGrp="1"/>
          </p:cNvSpPr>
          <p:nvPr>
            <p:ph type="hdr" sz="quarter"/>
          </p:nvPr>
        </p:nvSpPr>
        <p:spPr bwMode="auto">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fontAlgn="base">
              <a:spcBef>
                <a:spcPct val="0"/>
              </a:spcBef>
              <a:spcAft>
                <a:spcPct val="0"/>
              </a:spcAft>
              <a:defRPr/>
            </a:pPr>
            <a:r>
              <a:rPr lang="en-US" altLang="en-US" dirty="0" smtClean="0">
                <a:latin typeface="Arial" charset="0"/>
              </a:rPr>
              <a:t>Bereavement/Loss Full Version</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bwMode="auto">
          <a:xfrm>
            <a:off x="1166813" y="690563"/>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Rectangle 3"/>
          <p:cNvSpPr>
            <a:spLocks noGrp="1" noChangeArrowheads="1"/>
          </p:cNvSpPr>
          <p:nvPr>
            <p:ph type="body" idx="1"/>
          </p:nvPr>
        </p:nvSpPr>
        <p:spPr bwMode="auto">
          <a:xfrm>
            <a:off x="695325" y="4387850"/>
            <a:ext cx="5559425" cy="4157663"/>
          </a:xfrm>
          <a:extLst/>
        </p:spPr>
        <p:txBody>
          <a:bodyPr wrap="square" numCol="1" anchor="t" anchorCtr="0" compatLnSpc="1">
            <a:prstTxWarp prst="textNoShape">
              <a:avLst/>
            </a:prstTxWarp>
          </a:bodyPr>
          <a:lstStyle/>
          <a:p>
            <a:pPr>
              <a:defRPr/>
            </a:pPr>
            <a:r>
              <a:rPr lang="en-US" altLang="en-US" dirty="0" smtClean="0">
                <a:ea typeface="MS PGothic" pitchFamily="34" charset="-128"/>
              </a:rPr>
              <a:t>Schools should convene a meeting of the crisis response team and take the following steps:</a:t>
            </a:r>
          </a:p>
          <a:p>
            <a:pPr marL="171450" indent="-171450">
              <a:buFont typeface="Wingdings" panose="05000000000000000000" pitchFamily="2" charset="2"/>
              <a:buChar char="§"/>
              <a:defRPr/>
            </a:pPr>
            <a:r>
              <a:rPr lang="en-US" altLang="en-US" dirty="0" smtClean="0">
                <a:ea typeface="MS PGothic" pitchFamily="34" charset="-128"/>
              </a:rPr>
              <a:t>Communicate concerns about specific students;</a:t>
            </a:r>
          </a:p>
          <a:p>
            <a:pPr marL="171450" indent="-171450">
              <a:buFont typeface="Wingdings" panose="05000000000000000000" pitchFamily="2" charset="2"/>
              <a:buChar char="§"/>
              <a:defRPr/>
            </a:pPr>
            <a:r>
              <a:rPr lang="en-US" altLang="en-US" dirty="0" smtClean="0">
                <a:ea typeface="MS PGothic" pitchFamily="34" charset="-128"/>
              </a:rPr>
              <a:t>Decide which supports are needed and discuss these;</a:t>
            </a:r>
          </a:p>
          <a:p>
            <a:pPr marL="171450" indent="-171450">
              <a:buFont typeface="Wingdings" panose="05000000000000000000" pitchFamily="2" charset="2"/>
              <a:buChar char="§"/>
              <a:defRPr/>
            </a:pPr>
            <a:r>
              <a:rPr lang="en-US" altLang="en-US" dirty="0" smtClean="0">
                <a:ea typeface="MS PGothic" pitchFamily="34" charset="-128"/>
              </a:rPr>
              <a:t>Review the response steps that have already been taken, as well as the response from students and staff, and create a plan for future actions;</a:t>
            </a:r>
          </a:p>
          <a:p>
            <a:pPr marL="171450" indent="-171450">
              <a:buFont typeface="Wingdings" panose="05000000000000000000" pitchFamily="2" charset="2"/>
              <a:buChar char="§"/>
              <a:defRPr/>
            </a:pPr>
            <a:r>
              <a:rPr lang="en-US" altLang="en-US" dirty="0" smtClean="0">
                <a:ea typeface="MS PGothic" pitchFamily="34" charset="-128"/>
              </a:rPr>
              <a:t>Make arrangements to gather the deceased student’s belongings and have them ready for pick up at the main office, or deliver them directly to the family; and</a:t>
            </a:r>
          </a:p>
          <a:p>
            <a:pPr marL="171450" indent="-171450">
              <a:buFont typeface="Wingdings" panose="05000000000000000000" pitchFamily="2" charset="2"/>
              <a:buChar char="§"/>
              <a:defRPr/>
            </a:pPr>
            <a:r>
              <a:rPr lang="en-US" altLang="en-US" dirty="0" smtClean="0">
                <a:ea typeface="MS PGothic" pitchFamily="34" charset="-128"/>
              </a:rPr>
              <a:t>If the deceased student has no siblings enrolled at the school, ensure that the family is removed from all mailing and call lists.</a:t>
            </a:r>
          </a:p>
          <a:p>
            <a:pPr>
              <a:buFont typeface="Wingdings" panose="05000000000000000000" pitchFamily="2" charset="2"/>
              <a:buNone/>
              <a:defRPr/>
            </a:pPr>
            <a:endParaRPr lang="en-US" altLang="en-US" dirty="0" smtClean="0">
              <a:ea typeface="MS PGothic" pitchFamily="34" charset="-128"/>
            </a:endParaRPr>
          </a:p>
          <a:p>
            <a:pPr eaLnBrk="1" hangingPunct="1">
              <a:lnSpc>
                <a:spcPct val="80000"/>
              </a:lnSpc>
              <a:spcBef>
                <a:spcPct val="0"/>
              </a:spcBef>
              <a:defRPr/>
            </a:pPr>
            <a:r>
              <a:rPr lang="en-US" altLang="en-US" dirty="0" smtClean="0">
                <a:ea typeface="MS PGothic" pitchFamily="34" charset="-128"/>
              </a:rPr>
              <a:t>The crisis response team should assess the impact of the death on the social circles of the deceased. These can include:</a:t>
            </a:r>
          </a:p>
          <a:p>
            <a:pPr marL="171450" indent="-171450" eaLnBrk="1" hangingPunct="1">
              <a:lnSpc>
                <a:spcPct val="80000"/>
              </a:lnSpc>
              <a:spcBef>
                <a:spcPct val="0"/>
              </a:spcBef>
              <a:buFont typeface="Wingdings" panose="05000000000000000000" pitchFamily="2" charset="2"/>
              <a:buChar char="§"/>
              <a:defRPr/>
            </a:pPr>
            <a:r>
              <a:rPr lang="en-US" altLang="en-US" dirty="0" smtClean="0">
                <a:ea typeface="MS PGothic" pitchFamily="34" charset="-128"/>
              </a:rPr>
              <a:t>Eyewitnesses;</a:t>
            </a:r>
          </a:p>
          <a:p>
            <a:pPr marL="171450" indent="-171450" eaLnBrk="1" hangingPunct="1">
              <a:lnSpc>
                <a:spcPct val="80000"/>
              </a:lnSpc>
              <a:spcBef>
                <a:spcPct val="0"/>
              </a:spcBef>
              <a:buFont typeface="Wingdings" panose="05000000000000000000" pitchFamily="2" charset="2"/>
              <a:buChar char="§"/>
              <a:defRPr/>
            </a:pPr>
            <a:r>
              <a:rPr lang="en-US" altLang="en-US" dirty="0" smtClean="0">
                <a:ea typeface="MS PGothic" pitchFamily="34" charset="-128"/>
              </a:rPr>
              <a:t>Friends;</a:t>
            </a:r>
          </a:p>
          <a:p>
            <a:pPr marL="171450" indent="-171450" eaLnBrk="1" hangingPunct="1">
              <a:lnSpc>
                <a:spcPct val="80000"/>
              </a:lnSpc>
              <a:spcBef>
                <a:spcPct val="0"/>
              </a:spcBef>
              <a:buFont typeface="Wingdings" panose="05000000000000000000" pitchFamily="2" charset="2"/>
              <a:buChar char="§"/>
              <a:defRPr/>
            </a:pPr>
            <a:r>
              <a:rPr lang="en-US" altLang="en-US" dirty="0" smtClean="0">
                <a:ea typeface="MS PGothic" pitchFamily="34" charset="-128"/>
              </a:rPr>
              <a:t>Siblings and/or extended family members;</a:t>
            </a:r>
          </a:p>
          <a:p>
            <a:pPr marL="171450" indent="-171450" eaLnBrk="1" hangingPunct="1">
              <a:lnSpc>
                <a:spcPct val="80000"/>
              </a:lnSpc>
              <a:spcBef>
                <a:spcPct val="0"/>
              </a:spcBef>
              <a:buFont typeface="Wingdings" panose="05000000000000000000" pitchFamily="2" charset="2"/>
              <a:buChar char="§"/>
              <a:defRPr/>
            </a:pPr>
            <a:r>
              <a:rPr lang="en-US" altLang="en-US" dirty="0" smtClean="0">
                <a:ea typeface="MS PGothic" pitchFamily="34" charset="-128"/>
              </a:rPr>
              <a:t>Teammates;</a:t>
            </a:r>
          </a:p>
          <a:p>
            <a:pPr marL="171450" indent="-171450" eaLnBrk="1" hangingPunct="1">
              <a:lnSpc>
                <a:spcPct val="80000"/>
              </a:lnSpc>
              <a:spcBef>
                <a:spcPct val="0"/>
              </a:spcBef>
              <a:buFont typeface="Wingdings" panose="05000000000000000000" pitchFamily="2" charset="2"/>
              <a:buChar char="§"/>
              <a:defRPr/>
            </a:pPr>
            <a:r>
              <a:rPr lang="en-US" altLang="en-US" dirty="0" smtClean="0">
                <a:ea typeface="MS PGothic" pitchFamily="34" charset="-128"/>
              </a:rPr>
              <a:t>School staff;</a:t>
            </a:r>
          </a:p>
          <a:p>
            <a:pPr marL="171450" indent="-171450" eaLnBrk="1" hangingPunct="1">
              <a:lnSpc>
                <a:spcPct val="80000"/>
              </a:lnSpc>
              <a:spcBef>
                <a:spcPct val="0"/>
              </a:spcBef>
              <a:buFont typeface="Wingdings" panose="05000000000000000000" pitchFamily="2" charset="2"/>
              <a:buChar char="§"/>
              <a:defRPr/>
            </a:pPr>
            <a:r>
              <a:rPr lang="en-US" altLang="en-US" dirty="0" smtClean="0">
                <a:ea typeface="MS PGothic" pitchFamily="34" charset="-128"/>
              </a:rPr>
              <a:t>Classmates;</a:t>
            </a:r>
          </a:p>
          <a:p>
            <a:pPr marL="171450" indent="-171450" eaLnBrk="1" hangingPunct="1">
              <a:lnSpc>
                <a:spcPct val="80000"/>
              </a:lnSpc>
              <a:spcBef>
                <a:spcPct val="0"/>
              </a:spcBef>
              <a:buFont typeface="Wingdings" panose="05000000000000000000" pitchFamily="2" charset="2"/>
              <a:buChar char="§"/>
              <a:defRPr/>
            </a:pPr>
            <a:r>
              <a:rPr lang="en-US" altLang="en-US" dirty="0" smtClean="0">
                <a:ea typeface="MS PGothic" pitchFamily="34" charset="-128"/>
              </a:rPr>
              <a:t>Students and school staff who have suffered recent losses;</a:t>
            </a:r>
          </a:p>
          <a:p>
            <a:pPr marL="171450" indent="-171450" eaLnBrk="1" hangingPunct="1">
              <a:lnSpc>
                <a:spcPct val="80000"/>
              </a:lnSpc>
              <a:spcBef>
                <a:spcPct val="0"/>
              </a:spcBef>
              <a:buFont typeface="Wingdings" panose="05000000000000000000" pitchFamily="2" charset="2"/>
              <a:buChar char="§"/>
              <a:defRPr/>
            </a:pPr>
            <a:r>
              <a:rPr lang="en-US" altLang="en-US" dirty="0" smtClean="0">
                <a:ea typeface="MS PGothic" pitchFamily="34" charset="-128"/>
              </a:rPr>
              <a:t>Students or staff who have a history of trauma;</a:t>
            </a:r>
          </a:p>
          <a:p>
            <a:pPr marL="171450" indent="-171450" eaLnBrk="1" hangingPunct="1">
              <a:lnSpc>
                <a:spcPct val="80000"/>
              </a:lnSpc>
              <a:spcBef>
                <a:spcPct val="0"/>
              </a:spcBef>
              <a:buFont typeface="Wingdings" panose="05000000000000000000" pitchFamily="2" charset="2"/>
              <a:buChar char="§"/>
              <a:defRPr/>
            </a:pPr>
            <a:r>
              <a:rPr lang="en-US" altLang="en-US" dirty="0" smtClean="0">
                <a:ea typeface="MS PGothic" pitchFamily="34" charset="-128"/>
              </a:rPr>
              <a:t>Students who are at risk of suicide; and</a:t>
            </a:r>
          </a:p>
          <a:p>
            <a:pPr marL="171450" indent="-171450" eaLnBrk="1" hangingPunct="1">
              <a:lnSpc>
                <a:spcPct val="80000"/>
              </a:lnSpc>
              <a:spcBef>
                <a:spcPct val="0"/>
              </a:spcBef>
              <a:buFont typeface="Wingdings" panose="05000000000000000000" pitchFamily="2" charset="2"/>
              <a:buChar char="§"/>
              <a:defRPr/>
            </a:pPr>
            <a:r>
              <a:rPr lang="en-US" altLang="en-US" dirty="0" smtClean="0">
                <a:ea typeface="MS PGothic" pitchFamily="34" charset="-128"/>
              </a:rPr>
              <a:t>Other at-risk students.</a:t>
            </a:r>
            <a:endParaRPr lang="en-US" altLang="en-US" u="sng" dirty="0" smtClean="0">
              <a:ea typeface="MS PGothic" pitchFamily="34" charset="-128"/>
            </a:endParaRPr>
          </a:p>
          <a:p>
            <a:pPr eaLnBrk="1" hangingPunct="1">
              <a:lnSpc>
                <a:spcPct val="80000"/>
              </a:lnSpc>
              <a:spcBef>
                <a:spcPct val="0"/>
              </a:spcBef>
              <a:buFont typeface="Wingdings" pitchFamily="2" charset="2"/>
              <a:buNone/>
              <a:defRPr/>
            </a:pPr>
            <a:endParaRPr lang="en-US" altLang="en-US" dirty="0" smtClean="0">
              <a:ea typeface="MS PGothic" pitchFamily="34" charset="-128"/>
            </a:endParaRPr>
          </a:p>
          <a:p>
            <a:pPr eaLnBrk="1" hangingPunct="1">
              <a:lnSpc>
                <a:spcPct val="80000"/>
              </a:lnSpc>
              <a:spcBef>
                <a:spcPct val="0"/>
              </a:spcBef>
              <a:buFont typeface="Wingdings" pitchFamily="2" charset="2"/>
              <a:buNone/>
              <a:defRPr/>
            </a:pPr>
            <a:r>
              <a:rPr lang="en-US" altLang="en-US" dirty="0" smtClean="0">
                <a:ea typeface="MS PGothic" pitchFamily="34" charset="-128"/>
              </a:rPr>
              <a:t>The crisis response team should assess the magnitude of the event by considering the following: </a:t>
            </a:r>
          </a:p>
          <a:p>
            <a:pPr eaLnBrk="1" hangingPunct="1">
              <a:lnSpc>
                <a:spcPct val="80000"/>
              </a:lnSpc>
              <a:spcBef>
                <a:spcPct val="0"/>
              </a:spcBef>
              <a:buFont typeface="Wingdings" pitchFamily="2" charset="2"/>
              <a:buNone/>
              <a:defRPr/>
            </a:pPr>
            <a:endParaRPr lang="en-US" altLang="en-US" dirty="0" smtClean="0">
              <a:ea typeface="MS PGothic" pitchFamily="34" charset="-128"/>
            </a:endParaRPr>
          </a:p>
          <a:p>
            <a:pPr marL="171450" indent="-171450" eaLnBrk="1" hangingPunct="1">
              <a:lnSpc>
                <a:spcPct val="80000"/>
              </a:lnSpc>
              <a:spcBef>
                <a:spcPct val="0"/>
              </a:spcBef>
              <a:buFont typeface="Wingdings" panose="05000000000000000000" pitchFamily="2" charset="2"/>
              <a:buChar char="§"/>
              <a:defRPr/>
            </a:pPr>
            <a:r>
              <a:rPr lang="en-US" altLang="en-US" dirty="0" smtClean="0">
                <a:ea typeface="MS PGothic" pitchFamily="34" charset="-128"/>
              </a:rPr>
              <a:t>Where did the death occur?</a:t>
            </a:r>
          </a:p>
          <a:p>
            <a:pPr marL="628650" lvl="1" indent="-171450" eaLnBrk="1" hangingPunct="1">
              <a:lnSpc>
                <a:spcPct val="80000"/>
              </a:lnSpc>
              <a:spcBef>
                <a:spcPct val="0"/>
              </a:spcBef>
              <a:buFont typeface="Courier New" panose="02070309020205020404" pitchFamily="49" charset="0"/>
              <a:buChar char="o"/>
              <a:defRPr/>
            </a:pPr>
            <a:r>
              <a:rPr lang="en-US" altLang="en-US" dirty="0" smtClean="0">
                <a:ea typeface="MS PGothic" pitchFamily="34" charset="-128"/>
              </a:rPr>
              <a:t>On-campus, during school hours or non-school hours.</a:t>
            </a:r>
          </a:p>
          <a:p>
            <a:pPr marL="628650" lvl="1" indent="-171450" eaLnBrk="1" hangingPunct="1">
              <a:lnSpc>
                <a:spcPct val="80000"/>
              </a:lnSpc>
              <a:spcBef>
                <a:spcPct val="0"/>
              </a:spcBef>
              <a:buFont typeface="Courier New" panose="02070309020205020404" pitchFamily="49" charset="0"/>
              <a:buChar char="o"/>
              <a:defRPr/>
            </a:pPr>
            <a:r>
              <a:rPr lang="en-US" altLang="en-US" dirty="0" smtClean="0">
                <a:ea typeface="MS PGothic" pitchFamily="34" charset="-128"/>
              </a:rPr>
              <a:t>Off-campus, during school hours or non-school hours.</a:t>
            </a:r>
          </a:p>
          <a:p>
            <a:pPr lvl="1" eaLnBrk="1" hangingPunct="1">
              <a:lnSpc>
                <a:spcPct val="80000"/>
              </a:lnSpc>
              <a:spcBef>
                <a:spcPct val="0"/>
              </a:spcBef>
              <a:buFont typeface="Courier New" panose="02070309020205020404" pitchFamily="49" charset="0"/>
              <a:buNone/>
              <a:defRPr/>
            </a:pPr>
            <a:endParaRPr lang="en-US" altLang="en-US" dirty="0" smtClean="0">
              <a:ea typeface="MS PGothic" pitchFamily="34" charset="-128"/>
            </a:endParaRPr>
          </a:p>
          <a:p>
            <a:pPr marL="171450" indent="-171450" eaLnBrk="1" hangingPunct="1">
              <a:lnSpc>
                <a:spcPct val="80000"/>
              </a:lnSpc>
              <a:spcBef>
                <a:spcPct val="0"/>
              </a:spcBef>
              <a:buFont typeface="Wingdings" panose="05000000000000000000" pitchFamily="2" charset="2"/>
              <a:buChar char="§"/>
              <a:defRPr/>
            </a:pPr>
            <a:r>
              <a:rPr lang="en-US" altLang="en-US" dirty="0" smtClean="0">
                <a:ea typeface="MS PGothic" pitchFamily="34" charset="-128"/>
              </a:rPr>
              <a:t>How popular was the deceased?</a:t>
            </a:r>
          </a:p>
          <a:p>
            <a:pPr eaLnBrk="1" hangingPunct="1">
              <a:lnSpc>
                <a:spcPct val="80000"/>
              </a:lnSpc>
              <a:spcBef>
                <a:spcPct val="0"/>
              </a:spcBef>
              <a:buFont typeface="Wingdings" panose="05000000000000000000" pitchFamily="2" charset="2"/>
              <a:buNone/>
              <a:defRPr/>
            </a:pPr>
            <a:endParaRPr lang="en-US" altLang="en-US" dirty="0" smtClean="0">
              <a:ea typeface="MS PGothic" pitchFamily="34" charset="-128"/>
            </a:endParaRPr>
          </a:p>
          <a:p>
            <a:pPr marL="171450" indent="-171450" eaLnBrk="1" hangingPunct="1">
              <a:lnSpc>
                <a:spcPct val="80000"/>
              </a:lnSpc>
              <a:spcBef>
                <a:spcPct val="0"/>
              </a:spcBef>
              <a:buFont typeface="Wingdings" panose="05000000000000000000" pitchFamily="2" charset="2"/>
              <a:buChar char="§"/>
              <a:defRPr/>
            </a:pPr>
            <a:r>
              <a:rPr lang="en-US" altLang="en-US" dirty="0" smtClean="0">
                <a:ea typeface="MS PGothic" pitchFamily="34" charset="-128"/>
              </a:rPr>
              <a:t>What was the nature of the death?</a:t>
            </a:r>
          </a:p>
          <a:p>
            <a:pPr marL="628650" lvl="1" indent="-171450" eaLnBrk="1" hangingPunct="1">
              <a:lnSpc>
                <a:spcPct val="80000"/>
              </a:lnSpc>
              <a:spcBef>
                <a:spcPct val="0"/>
              </a:spcBef>
              <a:buFont typeface="Courier New" panose="02070309020205020404" pitchFamily="49" charset="0"/>
              <a:buChar char="o"/>
              <a:defRPr/>
            </a:pPr>
            <a:r>
              <a:rPr lang="en-US" altLang="en-US" dirty="0" smtClean="0">
                <a:ea typeface="MS PGothic" pitchFamily="34" charset="-128"/>
              </a:rPr>
              <a:t>Accidental/Sudden (e.g., car crash, fall).</a:t>
            </a:r>
          </a:p>
          <a:p>
            <a:pPr marL="628650" lvl="1" indent="-171450" eaLnBrk="1" hangingPunct="1">
              <a:lnSpc>
                <a:spcPct val="80000"/>
              </a:lnSpc>
              <a:spcBef>
                <a:spcPct val="0"/>
              </a:spcBef>
              <a:buFont typeface="Courier New" panose="02070309020205020404" pitchFamily="49" charset="0"/>
              <a:buChar char="o"/>
              <a:defRPr/>
            </a:pPr>
            <a:r>
              <a:rPr lang="en-US" altLang="en-US" dirty="0" smtClean="0">
                <a:ea typeface="MS PGothic" pitchFamily="34" charset="-128"/>
              </a:rPr>
              <a:t>Intentional/Sudden (e.g., homicide, suicide).</a:t>
            </a:r>
          </a:p>
          <a:p>
            <a:pPr marL="628650" lvl="1" indent="-171450" eaLnBrk="1" hangingPunct="1">
              <a:lnSpc>
                <a:spcPct val="80000"/>
              </a:lnSpc>
              <a:spcBef>
                <a:spcPct val="0"/>
              </a:spcBef>
              <a:buFont typeface="Courier New" panose="02070309020205020404" pitchFamily="49" charset="0"/>
              <a:buChar char="o"/>
              <a:defRPr/>
            </a:pPr>
            <a:r>
              <a:rPr lang="en-US" altLang="en-US" dirty="0" smtClean="0">
                <a:ea typeface="MS PGothic" pitchFamily="34" charset="-128"/>
              </a:rPr>
              <a:t>Illness:</a:t>
            </a:r>
          </a:p>
          <a:p>
            <a:pPr marL="1085850" lvl="2" indent="-171450" eaLnBrk="1" hangingPunct="1">
              <a:lnSpc>
                <a:spcPct val="80000"/>
              </a:lnSpc>
              <a:spcBef>
                <a:spcPct val="0"/>
              </a:spcBef>
              <a:buFont typeface="Arial" panose="020B0604020202020204" pitchFamily="34" charset="0"/>
              <a:buChar char="•"/>
              <a:defRPr/>
            </a:pPr>
            <a:r>
              <a:rPr lang="en-US" altLang="en-US" dirty="0" smtClean="0">
                <a:ea typeface="MS PGothic" pitchFamily="34" charset="-128"/>
              </a:rPr>
              <a:t>Rapid onset and progression.</a:t>
            </a:r>
          </a:p>
          <a:p>
            <a:pPr marL="1085850" lvl="2" indent="-171450" eaLnBrk="1" hangingPunct="1">
              <a:lnSpc>
                <a:spcPct val="80000"/>
              </a:lnSpc>
              <a:spcBef>
                <a:spcPct val="0"/>
              </a:spcBef>
              <a:buFont typeface="Arial" panose="020B0604020202020204" pitchFamily="34" charset="0"/>
              <a:buChar char="•"/>
              <a:defRPr/>
            </a:pPr>
            <a:r>
              <a:rPr lang="en-US" altLang="en-US" dirty="0" smtClean="0">
                <a:ea typeface="MS PGothic" pitchFamily="34" charset="-128"/>
              </a:rPr>
              <a:t>Terminal, slow progression.</a:t>
            </a:r>
          </a:p>
          <a:p>
            <a:pPr marL="628650" lvl="1" indent="-171450" eaLnBrk="1" hangingPunct="1">
              <a:lnSpc>
                <a:spcPct val="80000"/>
              </a:lnSpc>
              <a:spcBef>
                <a:spcPct val="0"/>
              </a:spcBef>
              <a:buFont typeface="Courier New" panose="02070309020205020404" pitchFamily="49" charset="0"/>
              <a:buChar char="o"/>
              <a:defRPr/>
            </a:pPr>
            <a:r>
              <a:rPr lang="en-US" altLang="en-US" dirty="0" smtClean="0">
                <a:ea typeface="MS PGothic" pitchFamily="34" charset="-128"/>
              </a:rPr>
              <a:t>Part of a mass casualty.</a:t>
            </a:r>
          </a:p>
          <a:p>
            <a:pPr marL="628650" lvl="1" indent="-171450" eaLnBrk="1" hangingPunct="1">
              <a:lnSpc>
                <a:spcPct val="80000"/>
              </a:lnSpc>
              <a:spcBef>
                <a:spcPct val="0"/>
              </a:spcBef>
              <a:buFont typeface="Courier New" panose="02070309020205020404" pitchFamily="49" charset="0"/>
              <a:buChar char="o"/>
              <a:defRPr/>
            </a:pPr>
            <a:endParaRPr lang="en-US" altLang="en-US" dirty="0" smtClean="0">
              <a:ea typeface="MS PGothic" pitchFamily="34" charset="-128"/>
            </a:endParaRPr>
          </a:p>
          <a:p>
            <a:pPr marL="171450" indent="-171450" eaLnBrk="1" hangingPunct="1">
              <a:lnSpc>
                <a:spcPct val="80000"/>
              </a:lnSpc>
              <a:spcBef>
                <a:spcPct val="0"/>
              </a:spcBef>
              <a:buFont typeface="Wingdings" panose="05000000000000000000" pitchFamily="2" charset="2"/>
              <a:buChar char="§"/>
              <a:defRPr/>
            </a:pPr>
            <a:r>
              <a:rPr lang="en-US" altLang="en-US" dirty="0" smtClean="0">
                <a:ea typeface="MS PGothic" pitchFamily="34" charset="-128"/>
              </a:rPr>
              <a:t>How many school community members were involved?	</a:t>
            </a:r>
          </a:p>
          <a:p>
            <a:pPr marL="171450" indent="-171450" eaLnBrk="1" hangingPunct="1">
              <a:spcBef>
                <a:spcPct val="0"/>
              </a:spcBef>
              <a:buFont typeface="Arial" panose="020B0604020202020204" pitchFamily="34" charset="0"/>
              <a:buChar char="•"/>
              <a:defRPr/>
            </a:pPr>
            <a:endParaRPr lang="en-US" altLang="en-US" dirty="0" smtClean="0">
              <a:ea typeface="MS PGothic" pitchFamily="34" charset="-128"/>
            </a:endParaRPr>
          </a:p>
        </p:txBody>
      </p:sp>
      <p:sp>
        <p:nvSpPr>
          <p:cNvPr id="66564" name="Date Placeholder 7"/>
          <p:cNvSpPr>
            <a:spLocks noGrp="1"/>
          </p:cNvSpPr>
          <p:nvPr>
            <p:ph type="dt" sz="quarter" idx="1"/>
          </p:nvPr>
        </p:nvSpPr>
        <p:spPr bwMode="auto">
          <a:extLst/>
        </p:spPr>
        <p:txBody>
          <a:bodyPr rtlCol="0"/>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a:defRPr/>
            </a:pPr>
            <a:endParaRPr lang="en-US" altLang="en-US" dirty="0" smtClean="0">
              <a:solidFill>
                <a:srgbClr val="000000"/>
              </a:solidFill>
              <a:latin typeface="Arial" charset="0"/>
              <a:ea typeface="+mn-ea"/>
            </a:endParaRPr>
          </a:p>
        </p:txBody>
      </p:sp>
      <p:sp>
        <p:nvSpPr>
          <p:cNvPr id="66565" name="Header Placeholder 8"/>
          <p:cNvSpPr>
            <a:spLocks noGrp="1"/>
          </p:cNvSpPr>
          <p:nvPr>
            <p:ph type="hdr" sz="quarter"/>
          </p:nvPr>
        </p:nvSpPr>
        <p:spPr bwMode="auto">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fontAlgn="base">
              <a:spcBef>
                <a:spcPct val="0"/>
              </a:spcBef>
              <a:spcAft>
                <a:spcPct val="0"/>
              </a:spcAft>
              <a:defRPr/>
            </a:pPr>
            <a:r>
              <a:rPr lang="en-US" altLang="en-US" dirty="0" smtClean="0">
                <a:solidFill>
                  <a:srgbClr val="000000"/>
                </a:solidFill>
                <a:latin typeface="Arial" charset="0"/>
              </a:rPr>
              <a:t>Bereavement/Loss Full Version</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lnSpc>
                <a:spcPct val="80000"/>
              </a:lnSpc>
              <a:spcBef>
                <a:spcPct val="0"/>
              </a:spcBef>
              <a:buFont typeface="Wingdings" pitchFamily="2" charset="2"/>
              <a:buNone/>
              <a:defRPr/>
            </a:pPr>
            <a:r>
              <a:rPr lang="en-US" altLang="en-US" dirty="0" smtClean="0">
                <a:ea typeface="MS PGothic" pitchFamily="34" charset="-128"/>
              </a:rPr>
              <a:t>After assessing the situation, the crisis response team should do the following:</a:t>
            </a:r>
          </a:p>
          <a:p>
            <a:pPr eaLnBrk="1" hangingPunct="1">
              <a:lnSpc>
                <a:spcPct val="80000"/>
              </a:lnSpc>
              <a:spcBef>
                <a:spcPct val="0"/>
              </a:spcBef>
              <a:buFont typeface="Wingdings" pitchFamily="2" charset="2"/>
              <a:buNone/>
              <a:defRPr/>
            </a:pPr>
            <a:endParaRPr lang="en-US" altLang="en-US" dirty="0" smtClean="0">
              <a:ea typeface="MS PGothic" pitchFamily="34" charset="-128"/>
            </a:endParaRP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Create a list of students and staff who may be impacted, and ensure a staff member will check in with them.</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Assess the need to make substitute teacher(s) available to rotate between classes so that teachers have time to process and regroup if necessary.</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Create a support room and staff it.</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Make arrangements for the supplies that might be needed in the support room and in other areas throughout the school (e.g., drinking water, tissues, stationery, art supplies, snacks).</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Consider borrowing counselors from other schools or districts.</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If the response to death is expected to be great, call in local mental health professionals. (This will overlap with the Public Health, Medical, and Mental Health Annex).</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Determine the school schedule.</a:t>
            </a:r>
          </a:p>
          <a:p>
            <a:pPr marL="628650" lvl="1" indent="-171450" eaLnBrk="1" hangingPunct="1">
              <a:lnSpc>
                <a:spcPct val="90000"/>
              </a:lnSpc>
              <a:spcBef>
                <a:spcPct val="0"/>
              </a:spcBef>
              <a:buFont typeface="Courier New" panose="02070309020205020404" pitchFamily="49" charset="0"/>
              <a:buChar char="o"/>
              <a:defRPr/>
            </a:pPr>
            <a:r>
              <a:rPr lang="en-US" altLang="en-US" dirty="0" smtClean="0">
                <a:ea typeface="MS PGothic" pitchFamily="34" charset="-128"/>
              </a:rPr>
              <a:t>When determining the school schedule, it is important to maintain normal routines as much as possible. Schools are encouraged to avoid canceling school and after-school activities, since being at school may be the best intervention for students. After an emergency event, it is best for students to maintain their sense of belonging with their school community. School routines give students a sense of safety and security. In addition, participation in physical activity and sports can reduce symptoms of stress. Schools should also encourage teachers to postpone exams and major assignments if students are upset, and make available alternative ways to complete class work.</a:t>
            </a:r>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8C37EE47-963B-4229-A2AF-C1B9194413B1}" type="slidenum">
              <a:rPr lang="en-US" altLang="en-US" smtClean="0"/>
              <a:pPr/>
              <a:t>21</a:t>
            </a:fld>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bwMode="auto">
          <a:xfrm>
            <a:off x="1166813" y="690563"/>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Rectangle 3"/>
          <p:cNvSpPr>
            <a:spLocks noGrp="1" noChangeArrowheads="1"/>
          </p:cNvSpPr>
          <p:nvPr>
            <p:ph type="body" idx="1"/>
          </p:nvPr>
        </p:nvSpPr>
        <p:spPr bwMode="auto">
          <a:xfrm>
            <a:off x="695325" y="4387850"/>
            <a:ext cx="5559425" cy="4157663"/>
          </a:xfrm>
          <a:extLst/>
        </p:spPr>
        <p:txBody>
          <a:bodyPr wrap="square" numCol="1" anchor="t" anchorCtr="0" compatLnSpc="1">
            <a:prstTxWarp prst="textNoShape">
              <a:avLst/>
            </a:prstTxWarp>
          </a:bodyPr>
          <a:lstStyle/>
          <a:p>
            <a:pPr eaLnBrk="1" hangingPunct="1">
              <a:lnSpc>
                <a:spcPct val="90000"/>
              </a:lnSpc>
              <a:spcBef>
                <a:spcPct val="0"/>
              </a:spcBef>
              <a:defRPr/>
            </a:pPr>
            <a:r>
              <a:rPr lang="en-US" altLang="en-US" dirty="0" smtClean="0">
                <a:ea typeface="MS PGothic" pitchFamily="34" charset="-128"/>
              </a:rPr>
              <a:t>Schools can support students in several different ways. After a death occurs, schools may want to designate a classroom or office space as a support room where students can speak with counselors individually or in small groups. This process also involves taking the following steps:</a:t>
            </a:r>
          </a:p>
          <a:p>
            <a:pPr marL="171450" indent="-171450" eaLnBrk="1" hangingPunct="1">
              <a:lnSpc>
                <a:spcPct val="90000"/>
              </a:lnSpc>
              <a:spcBef>
                <a:spcPct val="0"/>
              </a:spcBef>
              <a:buSzPct val="85000"/>
              <a:buFont typeface="Wingdings" panose="05000000000000000000" pitchFamily="2" charset="2"/>
              <a:buChar char="§"/>
              <a:defRPr/>
            </a:pPr>
            <a:r>
              <a:rPr lang="en-US" altLang="en-US" dirty="0" smtClean="0">
                <a:ea typeface="MS PGothic" pitchFamily="34" charset="-128"/>
              </a:rPr>
              <a:t>School counselors and community mental health specialists can staff the support room.</a:t>
            </a:r>
          </a:p>
          <a:p>
            <a:pPr marL="171450" indent="-171450" eaLnBrk="1" hangingPunct="1">
              <a:lnSpc>
                <a:spcPct val="90000"/>
              </a:lnSpc>
              <a:spcBef>
                <a:spcPct val="0"/>
              </a:spcBef>
              <a:buSzPct val="85000"/>
              <a:buFont typeface="Wingdings" panose="05000000000000000000" pitchFamily="2" charset="2"/>
              <a:buChar char="§"/>
              <a:defRPr/>
            </a:pPr>
            <a:r>
              <a:rPr lang="en-US" altLang="en-US" dirty="0" smtClean="0">
                <a:ea typeface="MS PGothic" pitchFamily="34" charset="-128"/>
              </a:rPr>
              <a:t>Establish procedures for students to leave class to go to the support room. Decide whether students will need passes, and determine how students who remain in the support room beyond one class period will be accountable.</a:t>
            </a:r>
          </a:p>
          <a:p>
            <a:pPr eaLnBrk="1" hangingPunct="1">
              <a:lnSpc>
                <a:spcPct val="90000"/>
              </a:lnSpc>
              <a:spcBef>
                <a:spcPct val="0"/>
              </a:spcBef>
              <a:buSzPct val="85000"/>
              <a:buFont typeface="Wingdings" panose="05000000000000000000" pitchFamily="2" charset="2"/>
              <a:buNone/>
              <a:defRPr/>
            </a:pPr>
            <a:endParaRPr lang="en-US" altLang="en-US" dirty="0" smtClean="0">
              <a:ea typeface="MS PGothic" pitchFamily="34" charset="-128"/>
            </a:endParaRPr>
          </a:p>
          <a:p>
            <a:pPr eaLnBrk="1" hangingPunct="1">
              <a:spcBef>
                <a:spcPct val="0"/>
              </a:spcBef>
              <a:defRPr/>
            </a:pPr>
            <a:r>
              <a:rPr lang="en-US" altLang="en-US" dirty="0" smtClean="0">
                <a:ea typeface="MS PGothic" pitchFamily="34" charset="-128"/>
              </a:rPr>
              <a:t>Schools can provide grief support groups at school or refer students to community-based supports. This process also involves taking the following steps:</a:t>
            </a:r>
          </a:p>
          <a:p>
            <a:pPr marL="171450" indent="-171450" eaLnBrk="1" hangingPunct="1">
              <a:spcBef>
                <a:spcPct val="0"/>
              </a:spcBef>
              <a:buSzPct val="85000"/>
              <a:buFont typeface="Wingdings" panose="05000000000000000000" pitchFamily="2" charset="2"/>
              <a:buChar char="§"/>
              <a:defRPr/>
            </a:pPr>
            <a:r>
              <a:rPr lang="en-US" altLang="en-US" dirty="0" smtClean="0">
                <a:ea typeface="MS PGothic" pitchFamily="34" charset="-128"/>
              </a:rPr>
              <a:t>Let students know that grief is often experienced in waves.</a:t>
            </a:r>
          </a:p>
          <a:p>
            <a:pPr marL="171450" indent="-171450" eaLnBrk="1" hangingPunct="1">
              <a:spcBef>
                <a:spcPct val="0"/>
              </a:spcBef>
              <a:buSzPct val="85000"/>
              <a:buFont typeface="Wingdings" panose="05000000000000000000" pitchFamily="2" charset="2"/>
              <a:buChar char="§"/>
              <a:defRPr/>
            </a:pPr>
            <a:r>
              <a:rPr lang="en-US" altLang="en-US" dirty="0" smtClean="0">
                <a:ea typeface="MS PGothic" pitchFamily="34" charset="-128"/>
              </a:rPr>
              <a:t>Let students know that everyone grieves differently, and that they should not be offended if others seem less upset.</a:t>
            </a:r>
          </a:p>
          <a:p>
            <a:pPr marL="171450" indent="-171450" eaLnBrk="1" hangingPunct="1">
              <a:spcBef>
                <a:spcPct val="0"/>
              </a:spcBef>
              <a:buSzPct val="85000"/>
              <a:buFont typeface="Wingdings" panose="05000000000000000000" pitchFamily="2" charset="2"/>
              <a:buChar char="§"/>
              <a:defRPr/>
            </a:pPr>
            <a:r>
              <a:rPr lang="en-US" altLang="en-US" dirty="0" smtClean="0">
                <a:ea typeface="MS PGothic" pitchFamily="34" charset="-128"/>
              </a:rPr>
              <a:t>Remind students that some people handle grief by acting silly or by joking.</a:t>
            </a:r>
          </a:p>
          <a:p>
            <a:pPr marL="171450" indent="-171450" eaLnBrk="1" hangingPunct="1">
              <a:spcBef>
                <a:spcPct val="0"/>
              </a:spcBef>
              <a:buSzPct val="85000"/>
              <a:buFont typeface="Wingdings" panose="05000000000000000000" pitchFamily="2" charset="2"/>
              <a:buChar char="§"/>
              <a:defRPr/>
            </a:pPr>
            <a:r>
              <a:rPr lang="en-US" altLang="en-US" dirty="0" smtClean="0">
                <a:ea typeface="MS PGothic" pitchFamily="34" charset="-128"/>
              </a:rPr>
              <a:t>Assure them that it is OK for them to still have fun and enjoy their usual activities.</a:t>
            </a:r>
          </a:p>
          <a:p>
            <a:pPr marL="171450" indent="-171450" eaLnBrk="1" hangingPunct="1">
              <a:spcBef>
                <a:spcPct val="0"/>
              </a:spcBef>
              <a:buSzPct val="85000"/>
              <a:buFont typeface="Wingdings" panose="05000000000000000000" pitchFamily="2" charset="2"/>
              <a:buChar char="§"/>
              <a:defRPr/>
            </a:pPr>
            <a:r>
              <a:rPr lang="en-US" altLang="en-US" dirty="0" smtClean="0">
                <a:ea typeface="MS PGothic" pitchFamily="34" charset="-128"/>
              </a:rPr>
              <a:t>Help students identify their natural support systems and choose healthy and safe coping strategies.</a:t>
            </a:r>
          </a:p>
          <a:p>
            <a:pPr eaLnBrk="1" hangingPunct="1">
              <a:spcBef>
                <a:spcPct val="0"/>
              </a:spcBef>
              <a:buSzPct val="85000"/>
              <a:buFont typeface="Wingdings" panose="05000000000000000000" pitchFamily="2" charset="2"/>
              <a:buNone/>
              <a:defRPr/>
            </a:pPr>
            <a:endParaRPr lang="en-US" altLang="en-US" dirty="0" smtClean="0">
              <a:ea typeface="MS PGothic" pitchFamily="34" charset="-128"/>
            </a:endParaRPr>
          </a:p>
          <a:p>
            <a:pPr eaLnBrk="1" hangingPunct="1">
              <a:lnSpc>
                <a:spcPct val="80000"/>
              </a:lnSpc>
              <a:spcBef>
                <a:spcPct val="0"/>
              </a:spcBef>
              <a:buFont typeface="Wingdings" pitchFamily="2" charset="2"/>
              <a:buNone/>
              <a:defRPr/>
            </a:pPr>
            <a:r>
              <a:rPr lang="en-US" altLang="en-US" dirty="0" smtClean="0">
                <a:ea typeface="MS PGothic" pitchFamily="34" charset="-128"/>
              </a:rPr>
              <a:t>Examples of helpful remarks are:</a:t>
            </a:r>
          </a:p>
          <a:p>
            <a:pPr marL="171450" indent="-171450" eaLnBrk="1" hangingPunct="1">
              <a:lnSpc>
                <a:spcPct val="80000"/>
              </a:lnSpc>
              <a:spcBef>
                <a:spcPct val="0"/>
              </a:spcBef>
              <a:buSzPct val="85000"/>
              <a:buFont typeface="Wingdings" panose="05000000000000000000" pitchFamily="2" charset="2"/>
              <a:buChar char="§"/>
              <a:defRPr/>
            </a:pPr>
            <a:r>
              <a:rPr lang="en-US" altLang="en-US" dirty="0" smtClean="0">
                <a:ea typeface="MS PGothic" pitchFamily="34" charset="-128"/>
              </a:rPr>
              <a:t>“I’m sorry to hear about your brother’s death. How can I help?”</a:t>
            </a:r>
          </a:p>
          <a:p>
            <a:pPr marL="171450" indent="-171450" eaLnBrk="1" hangingPunct="1">
              <a:lnSpc>
                <a:spcPct val="80000"/>
              </a:lnSpc>
              <a:spcBef>
                <a:spcPct val="0"/>
              </a:spcBef>
              <a:buSzPct val="85000"/>
              <a:buFont typeface="Wingdings" panose="05000000000000000000" pitchFamily="2" charset="2"/>
              <a:buChar char="§"/>
              <a:defRPr/>
            </a:pPr>
            <a:r>
              <a:rPr lang="en-US" altLang="en-US" dirty="0" smtClean="0">
                <a:ea typeface="MS PGothic" pitchFamily="34" charset="-128"/>
              </a:rPr>
              <a:t>“I heard that a close family member died last week. I understand that it may be hard for you to concentrate, and I would like to offer you help with your schoolwork.”</a:t>
            </a:r>
          </a:p>
          <a:p>
            <a:pPr marL="171450" indent="-171450" eaLnBrk="1" hangingPunct="1">
              <a:lnSpc>
                <a:spcPct val="80000"/>
              </a:lnSpc>
              <a:spcBef>
                <a:spcPct val="0"/>
              </a:spcBef>
              <a:buSzPct val="85000"/>
              <a:buFont typeface="Wingdings" panose="05000000000000000000" pitchFamily="2" charset="2"/>
              <a:buChar char="§"/>
              <a:defRPr/>
            </a:pPr>
            <a:endParaRPr lang="en-US" altLang="en-US" dirty="0" smtClean="0">
              <a:ea typeface="MS PGothic" pitchFamily="34" charset="-128"/>
            </a:endParaRPr>
          </a:p>
          <a:p>
            <a:pPr eaLnBrk="1" hangingPunct="1">
              <a:lnSpc>
                <a:spcPct val="80000"/>
              </a:lnSpc>
              <a:spcBef>
                <a:spcPct val="0"/>
              </a:spcBef>
              <a:buFont typeface="Wingdings" pitchFamily="2" charset="2"/>
              <a:buNone/>
              <a:defRPr/>
            </a:pPr>
            <a:r>
              <a:rPr lang="en-US" altLang="en-US" dirty="0" smtClean="0">
                <a:ea typeface="MS PGothic" pitchFamily="34" charset="-128"/>
              </a:rPr>
              <a:t>Remarks that hinder:</a:t>
            </a:r>
          </a:p>
          <a:p>
            <a:pPr marL="171450" indent="-171450" eaLnBrk="1" hangingPunct="1">
              <a:lnSpc>
                <a:spcPct val="80000"/>
              </a:lnSpc>
              <a:spcBef>
                <a:spcPct val="0"/>
              </a:spcBef>
              <a:buFont typeface="Wingdings" pitchFamily="2" charset="2"/>
              <a:buChar char="§"/>
              <a:defRPr/>
            </a:pPr>
            <a:r>
              <a:rPr lang="en-US" altLang="en-US" dirty="0" smtClean="0">
                <a:ea typeface="MS PGothic" pitchFamily="34" charset="-128"/>
              </a:rPr>
              <a:t>“At least he had a good life before he died.”</a:t>
            </a:r>
          </a:p>
          <a:p>
            <a:pPr marL="171450" indent="-171450" eaLnBrk="1" hangingPunct="1">
              <a:lnSpc>
                <a:spcPct val="80000"/>
              </a:lnSpc>
              <a:spcBef>
                <a:spcPct val="0"/>
              </a:spcBef>
              <a:buFont typeface="Wingdings" pitchFamily="2" charset="2"/>
              <a:buChar char="§"/>
              <a:defRPr/>
            </a:pPr>
            <a:r>
              <a:rPr lang="en-US" altLang="en-US" dirty="0" smtClean="0">
                <a:ea typeface="MS PGothic" pitchFamily="34" charset="-128"/>
              </a:rPr>
              <a:t>“I’m sure you will feel better soon.”</a:t>
            </a:r>
          </a:p>
          <a:p>
            <a:pPr marL="171450" indent="-171450" eaLnBrk="1" hangingPunct="1">
              <a:lnSpc>
                <a:spcPct val="80000"/>
              </a:lnSpc>
              <a:spcBef>
                <a:spcPct val="0"/>
              </a:spcBef>
              <a:buFont typeface="Wingdings" pitchFamily="2" charset="2"/>
              <a:buChar char="§"/>
              <a:defRPr/>
            </a:pPr>
            <a:r>
              <a:rPr lang="en-US" altLang="en-US" dirty="0" smtClean="0">
                <a:ea typeface="MS PGothic" pitchFamily="34" charset="-128"/>
              </a:rPr>
              <a:t>“I know exactly what you’re going through.”</a:t>
            </a:r>
          </a:p>
          <a:p>
            <a:pPr eaLnBrk="1" hangingPunct="1">
              <a:spcBef>
                <a:spcPct val="0"/>
              </a:spcBef>
              <a:buFontTx/>
              <a:buChar char="•"/>
              <a:defRPr/>
            </a:pPr>
            <a:endParaRPr lang="en-US" altLang="en-US" dirty="0" smtClean="0">
              <a:ea typeface="MS PGothic" pitchFamily="34" charset="-128"/>
            </a:endParaRPr>
          </a:p>
          <a:p>
            <a:pPr eaLnBrk="1" hangingPunct="1">
              <a:spcBef>
                <a:spcPct val="0"/>
              </a:spcBef>
              <a:buFont typeface="Wingdings" pitchFamily="2" charset="2"/>
              <a:buNone/>
              <a:defRPr/>
            </a:pPr>
            <a:r>
              <a:rPr lang="en-US" altLang="en-US" dirty="0" smtClean="0">
                <a:ea typeface="MS PGothic" pitchFamily="34" charset="-128"/>
              </a:rPr>
              <a:t>Following a death, students may exhibit different types of responses to the loss and require different interventions. Examples of these include:</a:t>
            </a:r>
          </a:p>
          <a:p>
            <a:pPr marL="342900" indent="-342900" eaLnBrk="1" hangingPunct="1">
              <a:spcBef>
                <a:spcPct val="0"/>
              </a:spcBef>
              <a:buFont typeface="Wingdings" panose="05000000000000000000" pitchFamily="2" charset="2"/>
              <a:buChar char="§"/>
              <a:defRPr/>
            </a:pPr>
            <a:r>
              <a:rPr lang="en-US" altLang="en-US" sz="2100" dirty="0" smtClean="0">
                <a:ea typeface="MS PGothic" pitchFamily="34" charset="-128"/>
              </a:rPr>
              <a:t>Psychoeducation (seeks to normalize common reactions by describing physical, emotional, and cognitive changes). </a:t>
            </a:r>
          </a:p>
          <a:p>
            <a:pPr marL="342900" indent="-342900" eaLnBrk="1" hangingPunct="1">
              <a:spcBef>
                <a:spcPct val="0"/>
              </a:spcBef>
              <a:buFont typeface="Wingdings" panose="05000000000000000000" pitchFamily="2" charset="2"/>
              <a:buChar char="§"/>
              <a:defRPr/>
            </a:pPr>
            <a:r>
              <a:rPr lang="en-US" altLang="en-US" sz="2100" dirty="0" smtClean="0">
                <a:ea typeface="MS PGothic" pitchFamily="34" charset="-128"/>
              </a:rPr>
              <a:t>Being in a compassionate environment or having someone physically and emotionally available to you when you’re in distress can be extremely helpful.</a:t>
            </a:r>
          </a:p>
          <a:p>
            <a:pPr marL="342900" indent="-342900" eaLnBrk="1" hangingPunct="1">
              <a:spcBef>
                <a:spcPct val="0"/>
              </a:spcBef>
              <a:buFont typeface="Wingdings" panose="05000000000000000000" pitchFamily="2" charset="2"/>
              <a:buChar char="§"/>
              <a:defRPr/>
            </a:pPr>
            <a:r>
              <a:rPr lang="en-US" altLang="en-US" sz="2100" dirty="0" smtClean="0">
                <a:ea typeface="MS PGothic" pitchFamily="34" charset="-128"/>
              </a:rPr>
              <a:t>One-on-one counseling.</a:t>
            </a:r>
          </a:p>
          <a:p>
            <a:pPr marL="342900" indent="-342900" eaLnBrk="1" hangingPunct="1">
              <a:spcBef>
                <a:spcPct val="0"/>
              </a:spcBef>
              <a:buFont typeface="Wingdings" panose="05000000000000000000" pitchFamily="2" charset="2"/>
              <a:buChar char="§"/>
              <a:defRPr/>
            </a:pPr>
            <a:r>
              <a:rPr lang="en-US" altLang="en-US" sz="2100" dirty="0" smtClean="0">
                <a:ea typeface="MS PGothic" pitchFamily="34" charset="-128"/>
              </a:rPr>
              <a:t>Support groups.</a:t>
            </a:r>
          </a:p>
          <a:p>
            <a:pPr marL="342900" indent="-342900" eaLnBrk="1" hangingPunct="1">
              <a:spcBef>
                <a:spcPct val="0"/>
              </a:spcBef>
              <a:buFont typeface="Wingdings" panose="05000000000000000000" pitchFamily="2" charset="2"/>
              <a:buChar char="§"/>
              <a:defRPr/>
            </a:pPr>
            <a:r>
              <a:rPr lang="en-US" altLang="en-US" sz="2100" dirty="0" smtClean="0">
                <a:ea typeface="MS PGothic" pitchFamily="34" charset="-128"/>
              </a:rPr>
              <a:t>Referral to outside therapy.</a:t>
            </a:r>
          </a:p>
          <a:p>
            <a:pPr marL="342900" indent="-342900" eaLnBrk="1" hangingPunct="1">
              <a:spcBef>
                <a:spcPct val="0"/>
              </a:spcBef>
              <a:buFont typeface="Wingdings" panose="05000000000000000000" pitchFamily="2" charset="2"/>
              <a:buChar char="§"/>
              <a:defRPr/>
            </a:pPr>
            <a:r>
              <a:rPr lang="en-US" altLang="en-US" sz="2100" dirty="0" smtClean="0">
                <a:ea typeface="MS PGothic" pitchFamily="34" charset="-128"/>
              </a:rPr>
              <a:t>Psychological First Aid for Schools (PFA-S), an intervention that we will discuss shortly.</a:t>
            </a:r>
            <a:endParaRPr lang="en-US" altLang="en-US" dirty="0" smtClean="0">
              <a:ea typeface="MS PGothic" pitchFamily="34" charset="-128"/>
            </a:endParaRPr>
          </a:p>
        </p:txBody>
      </p:sp>
      <p:sp>
        <p:nvSpPr>
          <p:cNvPr id="71684" name="Date Placeholder 7"/>
          <p:cNvSpPr>
            <a:spLocks noGrp="1"/>
          </p:cNvSpPr>
          <p:nvPr>
            <p:ph type="dt" sz="quarter" idx="1"/>
          </p:nvPr>
        </p:nvSpPr>
        <p:spPr bwMode="auto">
          <a:extLst/>
        </p:spPr>
        <p:txBody>
          <a:bodyPr rtlCol="0"/>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a:defRPr/>
            </a:pPr>
            <a:endParaRPr lang="en-US" altLang="en-US" dirty="0" smtClean="0">
              <a:solidFill>
                <a:srgbClr val="000000"/>
              </a:solidFill>
              <a:latin typeface="Arial" charset="0"/>
              <a:ea typeface="+mn-ea"/>
            </a:endParaRPr>
          </a:p>
        </p:txBody>
      </p:sp>
      <p:sp>
        <p:nvSpPr>
          <p:cNvPr id="71685" name="Header Placeholder 8"/>
          <p:cNvSpPr>
            <a:spLocks noGrp="1"/>
          </p:cNvSpPr>
          <p:nvPr>
            <p:ph type="hdr" sz="quarter"/>
          </p:nvPr>
        </p:nvSpPr>
        <p:spPr bwMode="auto">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fontAlgn="base">
              <a:spcBef>
                <a:spcPct val="0"/>
              </a:spcBef>
              <a:spcAft>
                <a:spcPct val="0"/>
              </a:spcAft>
              <a:defRPr/>
            </a:pPr>
            <a:r>
              <a:rPr lang="en-US" altLang="en-US" dirty="0" smtClean="0">
                <a:solidFill>
                  <a:srgbClr val="000000"/>
                </a:solidFill>
                <a:latin typeface="Arial" charset="0"/>
              </a:rPr>
              <a:t>Bereavement/Loss Full Version</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bwMode="auto">
          <a:xfrm>
            <a:off x="1166813" y="690563"/>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Rectangle 3"/>
          <p:cNvSpPr>
            <a:spLocks noGrp="1" noChangeArrowheads="1"/>
          </p:cNvSpPr>
          <p:nvPr>
            <p:ph type="body" idx="1"/>
          </p:nvPr>
        </p:nvSpPr>
        <p:spPr>
          <a:xfrm>
            <a:off x="695325" y="4387850"/>
            <a:ext cx="5559425" cy="4157663"/>
          </a:xfrm>
          <a:ln/>
          <a:extLst/>
        </p:spPr>
        <p:txBody>
          <a:bodyPr wrap="square" numCol="1" anchor="t" anchorCtr="0" compatLnSpc="1">
            <a:prstTxWarp prst="textNoShape">
              <a:avLst/>
            </a:prstTxWarp>
          </a:bodyPr>
          <a:lstStyle/>
          <a:p>
            <a:pPr eaLnBrk="1" hangingPunct="1">
              <a:spcBef>
                <a:spcPct val="0"/>
              </a:spcBef>
              <a:defRPr/>
            </a:pPr>
            <a:r>
              <a:rPr lang="en-US" altLang="en-US" dirty="0" smtClean="0">
                <a:ea typeface="MS PGothic" pitchFamily="34" charset="-128"/>
              </a:rPr>
              <a:t>Schools may provide support to staff following an emergency event. This includes: </a:t>
            </a:r>
          </a:p>
          <a:p>
            <a:pPr marL="171450" indent="-171450" eaLnBrk="1" hangingPunct="1">
              <a:spcBef>
                <a:spcPct val="0"/>
              </a:spcBef>
              <a:buFont typeface="Wingdings" pitchFamily="2" charset="2"/>
              <a:buChar char="§"/>
              <a:defRPr/>
            </a:pPr>
            <a:r>
              <a:rPr lang="en-US" altLang="en-US" dirty="0" smtClean="0">
                <a:ea typeface="MS PGothic" pitchFamily="34" charset="-128"/>
              </a:rPr>
              <a:t>Being cognizant of caregiver burnout/compassion fatigue/secondary trauma. </a:t>
            </a:r>
          </a:p>
          <a:p>
            <a:pPr marL="628650" lvl="1" indent="-171450" eaLnBrk="1" hangingPunct="1">
              <a:spcBef>
                <a:spcPct val="0"/>
              </a:spcBef>
              <a:buFont typeface="Courier New" pitchFamily="49" charset="0"/>
              <a:buChar char="o"/>
              <a:defRPr/>
            </a:pPr>
            <a:r>
              <a:rPr lang="en-US" altLang="en-US" dirty="0" smtClean="0">
                <a:ea typeface="MS PGothic" pitchFamily="34" charset="-128"/>
              </a:rPr>
              <a:t>Definition of compassion fatigue:</a:t>
            </a:r>
          </a:p>
          <a:p>
            <a:pPr marL="1085850" lvl="2" indent="-171450" eaLnBrk="1" hangingPunct="1">
              <a:spcBef>
                <a:spcPct val="0"/>
              </a:spcBef>
              <a:buFont typeface="Arial" pitchFamily="34" charset="0"/>
              <a:buChar char="•"/>
              <a:defRPr/>
            </a:pPr>
            <a:r>
              <a:rPr lang="en-US" altLang="en-US" dirty="0" smtClean="0">
                <a:ea typeface="MS PGothic" pitchFamily="34" charset="-128"/>
              </a:rPr>
              <a:t>The experience of short-term exhaustion and traumatic stress reactions associated with exposure to the suffering of one’s clients (Boscarino, Figley, &amp; Adams 2004)</a:t>
            </a:r>
          </a:p>
          <a:p>
            <a:pPr marL="1085850" lvl="2" indent="-171450" eaLnBrk="1" hangingPunct="1">
              <a:spcBef>
                <a:spcPct val="0"/>
              </a:spcBef>
              <a:buFont typeface="Arial" pitchFamily="34" charset="0"/>
              <a:buChar char="•"/>
              <a:defRPr/>
            </a:pPr>
            <a:r>
              <a:rPr lang="en-US" altLang="en-US" dirty="0" smtClean="0">
                <a:ea typeface="MS PGothic" pitchFamily="34" charset="-128"/>
              </a:rPr>
              <a:t>The weariness that comes from caring. (Johnson, 1997)</a:t>
            </a:r>
          </a:p>
          <a:p>
            <a:pPr marL="171450" indent="-171450" eaLnBrk="1" hangingPunct="1">
              <a:spcBef>
                <a:spcPct val="0"/>
              </a:spcBef>
              <a:buFont typeface="Wingdings" pitchFamily="2" charset="2"/>
              <a:buChar char="§"/>
              <a:defRPr/>
            </a:pPr>
            <a:r>
              <a:rPr lang="en-US" altLang="en-US" dirty="0" smtClean="0">
                <a:ea typeface="MS PGothic" pitchFamily="34" charset="-128"/>
              </a:rPr>
              <a:t>Supporting the resiliency of educators by providing them with resources on self-care.</a:t>
            </a:r>
          </a:p>
          <a:p>
            <a:pPr marL="171450" indent="-171450" eaLnBrk="1" hangingPunct="1">
              <a:spcBef>
                <a:spcPct val="0"/>
              </a:spcBef>
              <a:buFont typeface="Wingdings" pitchFamily="2" charset="2"/>
              <a:buChar char="§"/>
              <a:defRPr/>
            </a:pPr>
            <a:r>
              <a:rPr lang="en-US" altLang="en-US" dirty="0" smtClean="0">
                <a:ea typeface="MS PGothic" pitchFamily="34" charset="-128"/>
              </a:rPr>
              <a:t>Continuing to monitor the need to call in back-up</a:t>
            </a:r>
            <a:r>
              <a:rPr lang="en-US" altLang="en-US" dirty="0" smtClean="0">
                <a:ea typeface="MS PGothic" pitchFamily="34" charset="-128"/>
                <a:cs typeface="Arial" pitchFamily="34" charset="0"/>
              </a:rPr>
              <a:t>—</a:t>
            </a:r>
            <a:r>
              <a:rPr lang="en-US" altLang="en-US" dirty="0" smtClean="0">
                <a:ea typeface="MS PGothic" pitchFamily="34" charset="-128"/>
              </a:rPr>
              <a:t>bring in outside counselors and substitutes to relieve the burden placed on school staff.</a:t>
            </a:r>
          </a:p>
          <a:p>
            <a:pPr marL="171450" indent="-171450" eaLnBrk="1" hangingPunct="1">
              <a:spcBef>
                <a:spcPct val="0"/>
              </a:spcBef>
              <a:buFont typeface="Wingdings" pitchFamily="2" charset="2"/>
              <a:buChar char="§"/>
              <a:defRPr/>
            </a:pPr>
            <a:r>
              <a:rPr lang="en-US" altLang="en-US" dirty="0" smtClean="0">
                <a:ea typeface="MS PGothic" pitchFamily="34" charset="-128"/>
              </a:rPr>
              <a:t>Being aware that loss and trauma are cumulative, and that school support staff are often taking care of the needs of the students, staff, parents, and themselves on top of their regular duties.</a:t>
            </a:r>
          </a:p>
          <a:p>
            <a:pPr marL="171450" indent="-171450" eaLnBrk="1" hangingPunct="1">
              <a:spcBef>
                <a:spcPct val="0"/>
              </a:spcBef>
              <a:buFont typeface="Wingdings" pitchFamily="2" charset="2"/>
              <a:buChar char="§"/>
              <a:defRPr/>
            </a:pPr>
            <a:r>
              <a:rPr lang="en-US" altLang="en-US" dirty="0" smtClean="0">
                <a:ea typeface="MS PGothic" pitchFamily="34" charset="-128"/>
              </a:rPr>
              <a:t>Holding after-school staff meetings in the days following the event to review and evaluate the response.</a:t>
            </a:r>
          </a:p>
        </p:txBody>
      </p:sp>
      <p:sp>
        <p:nvSpPr>
          <p:cNvPr id="70660" name="Date Placeholder 7"/>
          <p:cNvSpPr>
            <a:spLocks noGrp="1"/>
          </p:cNvSpPr>
          <p:nvPr>
            <p:ph type="dt" sz="quarter" idx="1"/>
          </p:nvPr>
        </p:nvSpPr>
        <p:spPr bwMode="auto">
          <a:extLst/>
        </p:spPr>
        <p:txBody>
          <a:bodyPr rtlCol="0"/>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a:defRPr/>
            </a:pPr>
            <a:endParaRPr lang="en-US" altLang="en-US" dirty="0" smtClean="0">
              <a:solidFill>
                <a:srgbClr val="000000"/>
              </a:solidFill>
              <a:latin typeface="Arial" charset="0"/>
              <a:ea typeface="+mn-ea"/>
            </a:endParaRPr>
          </a:p>
        </p:txBody>
      </p:sp>
      <p:sp>
        <p:nvSpPr>
          <p:cNvPr id="70661" name="Header Placeholder 8"/>
          <p:cNvSpPr>
            <a:spLocks noGrp="1"/>
          </p:cNvSpPr>
          <p:nvPr>
            <p:ph type="hdr" sz="quarter"/>
          </p:nvPr>
        </p:nvSpPr>
        <p:spPr bwMode="auto">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fontAlgn="base">
              <a:spcBef>
                <a:spcPct val="0"/>
              </a:spcBef>
              <a:spcAft>
                <a:spcPct val="0"/>
              </a:spcAft>
              <a:defRPr/>
            </a:pPr>
            <a:r>
              <a:rPr lang="en-US" altLang="en-US" dirty="0" smtClean="0">
                <a:solidFill>
                  <a:srgbClr val="000000"/>
                </a:solidFill>
                <a:latin typeface="Arial" charset="0"/>
              </a:rPr>
              <a:t>Bereavement/Loss Full Version</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bwMode="auto">
          <a:xfrm>
            <a:off x="1166813" y="690563"/>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Rectangle 3"/>
          <p:cNvSpPr>
            <a:spLocks noGrp="1" noChangeArrowheads="1"/>
          </p:cNvSpPr>
          <p:nvPr>
            <p:ph type="body" idx="1"/>
          </p:nvPr>
        </p:nvSpPr>
        <p:spPr bwMode="auto">
          <a:xfrm>
            <a:off x="695325" y="4387850"/>
            <a:ext cx="5559425" cy="4157663"/>
          </a:xfrm>
          <a:extLst/>
        </p:spPr>
        <p:txBody>
          <a:bodyPr wrap="square" numCol="1" anchor="t" anchorCtr="0" compatLnSpc="1">
            <a:prstTxWarp prst="textNoShape">
              <a:avLst/>
            </a:prstTxWarp>
          </a:bodyPr>
          <a:lstStyle/>
          <a:p>
            <a:pPr eaLnBrk="1" hangingPunct="1">
              <a:lnSpc>
                <a:spcPct val="90000"/>
              </a:lnSpc>
              <a:spcBef>
                <a:spcPct val="0"/>
              </a:spcBef>
              <a:buFont typeface="Wingdings" pitchFamily="2" charset="2"/>
              <a:buNone/>
              <a:defRPr/>
            </a:pPr>
            <a:r>
              <a:rPr lang="en-US" altLang="en-US" dirty="0" smtClean="0">
                <a:ea typeface="MS PGothic" pitchFamily="34" charset="-128"/>
              </a:rPr>
              <a:t>PFA-S is an evidence-based intervention model used to assist students, staff, and families with the trauma-related distress that can occur in the aftermath of a school-related death or emergency. PFA-S can be used by any trained staff member or community partner. The model involves eight core actions. These are:</a:t>
            </a:r>
          </a:p>
          <a:p>
            <a:pPr eaLnBrk="1" hangingPunct="1">
              <a:lnSpc>
                <a:spcPct val="90000"/>
              </a:lnSpc>
              <a:spcBef>
                <a:spcPct val="0"/>
              </a:spcBef>
              <a:buFont typeface="Wingdings" pitchFamily="2" charset="2"/>
              <a:buNone/>
              <a:defRPr/>
            </a:pPr>
            <a:endParaRPr lang="en-US" altLang="en-US" dirty="0" smtClean="0">
              <a:ea typeface="MS PGothic" pitchFamily="34" charset="-128"/>
            </a:endParaRPr>
          </a:p>
          <a:p>
            <a:pPr eaLnBrk="1" hangingPunct="1">
              <a:lnSpc>
                <a:spcPct val="90000"/>
              </a:lnSpc>
              <a:spcBef>
                <a:spcPct val="0"/>
              </a:spcBef>
              <a:buFont typeface="Wingdings" pitchFamily="2" charset="2"/>
              <a:buNone/>
              <a:defRPr/>
            </a:pPr>
            <a:r>
              <a:rPr lang="en-US" altLang="en-US" b="1" u="sng" dirty="0" smtClean="0">
                <a:ea typeface="MS PGothic" pitchFamily="34" charset="-128"/>
              </a:rPr>
              <a:t>Core Action 1: Contact and Engagement</a:t>
            </a:r>
          </a:p>
          <a:p>
            <a:pPr eaLnBrk="1" hangingPunct="1">
              <a:lnSpc>
                <a:spcPct val="90000"/>
              </a:lnSpc>
              <a:spcBef>
                <a:spcPct val="0"/>
              </a:spcBef>
              <a:buFont typeface="Wingdings" pitchFamily="2" charset="2"/>
              <a:buNone/>
              <a:defRPr/>
            </a:pPr>
            <a:endParaRPr lang="en-US" altLang="en-US" dirty="0" smtClean="0">
              <a:ea typeface="MS PGothic" pitchFamily="34" charset="-128"/>
            </a:endParaRP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Provide leadership and be visible to the school community.</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Reach out to those affected, including family members. </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Consider consultation from disaster mental health experts. </a:t>
            </a:r>
          </a:p>
          <a:p>
            <a:pPr eaLnBrk="1" hangingPunct="1">
              <a:lnSpc>
                <a:spcPct val="90000"/>
              </a:lnSpc>
              <a:spcBef>
                <a:spcPct val="0"/>
              </a:spcBef>
              <a:buFont typeface="Wingdings" pitchFamily="2" charset="2"/>
              <a:buNone/>
              <a:defRPr/>
            </a:pPr>
            <a:endParaRPr lang="en-US" altLang="en-US" dirty="0" smtClean="0">
              <a:ea typeface="MS PGothic" pitchFamily="34" charset="-128"/>
            </a:endParaRPr>
          </a:p>
          <a:p>
            <a:pPr eaLnBrk="1" hangingPunct="1">
              <a:lnSpc>
                <a:spcPct val="90000"/>
              </a:lnSpc>
              <a:spcBef>
                <a:spcPct val="0"/>
              </a:spcBef>
              <a:buFont typeface="Wingdings" pitchFamily="2" charset="2"/>
              <a:buNone/>
              <a:defRPr/>
            </a:pPr>
            <a:r>
              <a:rPr lang="en-US" altLang="en-US" b="1" u="sng" dirty="0" smtClean="0">
                <a:ea typeface="MS PGothic" pitchFamily="34" charset="-128"/>
              </a:rPr>
              <a:t>Core Action 2: Safety and Comfort</a:t>
            </a:r>
          </a:p>
          <a:p>
            <a:pPr eaLnBrk="1" hangingPunct="1">
              <a:lnSpc>
                <a:spcPct val="90000"/>
              </a:lnSpc>
              <a:spcBef>
                <a:spcPct val="0"/>
              </a:spcBef>
              <a:buFont typeface="Wingdings" pitchFamily="2" charset="2"/>
              <a:buNone/>
              <a:defRPr/>
            </a:pPr>
            <a:endParaRPr lang="en-US" altLang="en-US" b="1" u="sng" dirty="0" smtClean="0">
              <a:ea typeface="MS PGothic" pitchFamily="34" charset="-128"/>
            </a:endParaRP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Provide regular updates to the school and campus communities.</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Asses and address identified safety concerns. </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Consider using a threat assessment team.</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Consider using an anonymous reporting system.</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Limit media access. </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Help manage grief.</a:t>
            </a:r>
          </a:p>
          <a:p>
            <a:pPr eaLnBrk="1" hangingPunct="1">
              <a:lnSpc>
                <a:spcPct val="90000"/>
              </a:lnSpc>
              <a:spcBef>
                <a:spcPct val="0"/>
              </a:spcBef>
              <a:buFont typeface="Wingdings" pitchFamily="2" charset="2"/>
              <a:buNone/>
              <a:defRPr/>
            </a:pPr>
            <a:endParaRPr lang="en-US" altLang="en-US" dirty="0" smtClean="0">
              <a:ea typeface="MS PGothic" pitchFamily="34" charset="-128"/>
            </a:endParaRPr>
          </a:p>
          <a:p>
            <a:pPr eaLnBrk="1" hangingPunct="1">
              <a:lnSpc>
                <a:spcPct val="90000"/>
              </a:lnSpc>
              <a:spcBef>
                <a:spcPct val="0"/>
              </a:spcBef>
              <a:buFont typeface="Wingdings" pitchFamily="2" charset="2"/>
              <a:buNone/>
              <a:defRPr/>
            </a:pPr>
            <a:r>
              <a:rPr lang="en-US" altLang="en-US" b="1" u="sng" dirty="0" smtClean="0">
                <a:ea typeface="MS PGothic" pitchFamily="34" charset="-128"/>
              </a:rPr>
              <a:t>Core Action 3: Stabilization</a:t>
            </a:r>
          </a:p>
          <a:p>
            <a:pPr eaLnBrk="1" hangingPunct="1">
              <a:lnSpc>
                <a:spcPct val="90000"/>
              </a:lnSpc>
              <a:spcBef>
                <a:spcPct val="0"/>
              </a:spcBef>
              <a:buFont typeface="Wingdings" pitchFamily="2" charset="2"/>
              <a:buNone/>
              <a:defRPr/>
            </a:pPr>
            <a:endParaRPr lang="en-US" altLang="en-US" b="1" u="sng" dirty="0" smtClean="0">
              <a:ea typeface="MS PGothic" pitchFamily="34" charset="-128"/>
            </a:endParaRPr>
          </a:p>
          <a:p>
            <a:pPr marL="171450" indent="-171450">
              <a:buFont typeface="Wingdings" panose="05000000000000000000" pitchFamily="2" charset="2"/>
              <a:buChar char="§"/>
              <a:defRPr/>
            </a:pPr>
            <a:r>
              <a:rPr lang="en-US" dirty="0" smtClean="0">
                <a:ea typeface="ＭＳ Ｐゴシック" charset="-128"/>
              </a:rPr>
              <a:t>Stabilize the school environment.</a:t>
            </a:r>
            <a:endParaRPr lang="en-US" dirty="0" smtClean="0">
              <a:ea typeface="MS PGothic" pitchFamily="34" charset="-128"/>
            </a:endParaRPr>
          </a:p>
          <a:p>
            <a:pPr marL="171450" indent="-171450">
              <a:buFont typeface="Wingdings" panose="05000000000000000000" pitchFamily="2" charset="2"/>
              <a:buChar char="§"/>
              <a:defRPr/>
            </a:pPr>
            <a:r>
              <a:rPr lang="en-US" dirty="0" smtClean="0">
                <a:ea typeface="ＭＳ Ｐゴシック" charset="-128"/>
              </a:rPr>
              <a:t>Identify possible reminders.</a:t>
            </a:r>
            <a:endParaRPr lang="en-US" dirty="0" smtClean="0">
              <a:ea typeface="MS PGothic" pitchFamily="34" charset="-128"/>
            </a:endParaRPr>
          </a:p>
          <a:p>
            <a:pPr marL="171450" indent="-171450">
              <a:buFont typeface="Wingdings" panose="05000000000000000000" pitchFamily="2" charset="2"/>
              <a:buChar char="§"/>
              <a:defRPr/>
            </a:pPr>
            <a:r>
              <a:rPr lang="en-US" dirty="0" smtClean="0">
                <a:ea typeface="ＭＳ Ｐゴシック" charset="-128"/>
              </a:rPr>
              <a:t>Identify students at risk.</a:t>
            </a:r>
          </a:p>
          <a:p>
            <a:pPr eaLnBrk="1" hangingPunct="1">
              <a:lnSpc>
                <a:spcPct val="90000"/>
              </a:lnSpc>
              <a:spcBef>
                <a:spcPct val="0"/>
              </a:spcBef>
              <a:buFont typeface="Wingdings" pitchFamily="2" charset="2"/>
              <a:buNone/>
              <a:defRPr/>
            </a:pPr>
            <a:endParaRPr lang="en-US" altLang="en-US" dirty="0" smtClean="0">
              <a:ea typeface="MS PGothic" pitchFamily="34" charset="-128"/>
            </a:endParaRPr>
          </a:p>
          <a:p>
            <a:pPr eaLnBrk="1" hangingPunct="1">
              <a:lnSpc>
                <a:spcPct val="90000"/>
              </a:lnSpc>
              <a:spcBef>
                <a:spcPct val="0"/>
              </a:spcBef>
              <a:buFont typeface="Wingdings" pitchFamily="2" charset="2"/>
              <a:buNone/>
              <a:defRPr/>
            </a:pPr>
            <a:r>
              <a:rPr lang="en-US" altLang="en-US" b="1" u="sng" dirty="0" smtClean="0">
                <a:ea typeface="MS PGothic" pitchFamily="34" charset="-128"/>
              </a:rPr>
              <a:t>Core Action 4: Information Gathering</a:t>
            </a:r>
          </a:p>
          <a:p>
            <a:pPr marL="171450" indent="-171450" eaLnBrk="1" hangingPunct="1">
              <a:lnSpc>
                <a:spcPct val="90000"/>
              </a:lnSpc>
              <a:spcBef>
                <a:spcPct val="0"/>
              </a:spcBef>
              <a:buFont typeface="Wingdings" pitchFamily="2" charset="2"/>
              <a:buChar char="§"/>
              <a:defRPr/>
            </a:pPr>
            <a:endParaRPr lang="en-US" altLang="en-US" b="1" u="sng" dirty="0" smtClean="0">
              <a:ea typeface="MS PGothic" pitchFamily="34" charset="-128"/>
            </a:endParaRPr>
          </a:p>
          <a:p>
            <a:pPr marL="171450" indent="-171450" eaLnBrk="1" hangingPunct="1">
              <a:lnSpc>
                <a:spcPct val="90000"/>
              </a:lnSpc>
              <a:spcBef>
                <a:spcPct val="0"/>
              </a:spcBef>
              <a:buFont typeface="Wingdings" pitchFamily="2" charset="2"/>
              <a:buChar char="§"/>
              <a:defRPr/>
            </a:pPr>
            <a:r>
              <a:rPr lang="en-US" altLang="en-US" dirty="0" smtClean="0">
                <a:ea typeface="MS PGothic" pitchFamily="34" charset="-128"/>
              </a:rPr>
              <a:t>Become fully informed about the incident and those who are affected.</a:t>
            </a:r>
          </a:p>
          <a:p>
            <a:pPr marL="171450" indent="-171450" eaLnBrk="1" hangingPunct="1">
              <a:lnSpc>
                <a:spcPct val="90000"/>
              </a:lnSpc>
              <a:spcBef>
                <a:spcPct val="0"/>
              </a:spcBef>
              <a:buFont typeface="Wingdings" pitchFamily="2" charset="2"/>
              <a:buChar char="§"/>
              <a:defRPr/>
            </a:pPr>
            <a:r>
              <a:rPr lang="en-US" altLang="en-US" dirty="0" smtClean="0">
                <a:ea typeface="MS PGothic" pitchFamily="34" charset="-128"/>
              </a:rPr>
              <a:t>Actively reach out to students.</a:t>
            </a:r>
          </a:p>
          <a:p>
            <a:pPr eaLnBrk="1" hangingPunct="1">
              <a:lnSpc>
                <a:spcPct val="90000"/>
              </a:lnSpc>
              <a:spcBef>
                <a:spcPct val="0"/>
              </a:spcBef>
              <a:buFont typeface="Wingdings" pitchFamily="2" charset="2"/>
              <a:buNone/>
              <a:defRPr/>
            </a:pPr>
            <a:endParaRPr lang="en-US" altLang="en-US" dirty="0" smtClean="0">
              <a:ea typeface="MS PGothic" pitchFamily="34" charset="-128"/>
            </a:endParaRPr>
          </a:p>
          <a:p>
            <a:pPr eaLnBrk="1" hangingPunct="1">
              <a:lnSpc>
                <a:spcPct val="90000"/>
              </a:lnSpc>
              <a:spcBef>
                <a:spcPct val="0"/>
              </a:spcBef>
              <a:buFont typeface="Wingdings" pitchFamily="2" charset="2"/>
              <a:buNone/>
              <a:defRPr/>
            </a:pPr>
            <a:r>
              <a:rPr lang="en-US" altLang="en-US" b="1" u="sng" dirty="0" smtClean="0">
                <a:ea typeface="MS PGothic" pitchFamily="34" charset="-128"/>
              </a:rPr>
              <a:t>Core Action 5: Practical Assistance</a:t>
            </a:r>
          </a:p>
          <a:p>
            <a:pPr eaLnBrk="1" hangingPunct="1">
              <a:lnSpc>
                <a:spcPct val="90000"/>
              </a:lnSpc>
              <a:spcBef>
                <a:spcPct val="0"/>
              </a:spcBef>
              <a:buFont typeface="Wingdings" pitchFamily="2" charset="2"/>
              <a:buNone/>
              <a:defRPr/>
            </a:pPr>
            <a:endParaRPr lang="en-US" altLang="en-US" b="1" u="sng" dirty="0" smtClean="0">
              <a:ea typeface="MS PGothic" pitchFamily="34" charset="-128"/>
            </a:endParaRP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Coordinate donations.</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Coordinate volunteers.</a:t>
            </a:r>
          </a:p>
          <a:p>
            <a:pPr eaLnBrk="1" hangingPunct="1">
              <a:lnSpc>
                <a:spcPct val="90000"/>
              </a:lnSpc>
              <a:spcBef>
                <a:spcPct val="0"/>
              </a:spcBef>
              <a:buFont typeface="Wingdings" pitchFamily="2" charset="2"/>
              <a:buNone/>
              <a:defRPr/>
            </a:pPr>
            <a:endParaRPr lang="en-US" altLang="en-US" dirty="0" smtClean="0">
              <a:ea typeface="MS PGothic" pitchFamily="34" charset="-128"/>
            </a:endParaRPr>
          </a:p>
          <a:p>
            <a:pPr eaLnBrk="1" hangingPunct="1">
              <a:lnSpc>
                <a:spcPct val="90000"/>
              </a:lnSpc>
              <a:spcBef>
                <a:spcPct val="0"/>
              </a:spcBef>
              <a:buFont typeface="Wingdings" pitchFamily="2" charset="2"/>
              <a:buNone/>
              <a:defRPr/>
            </a:pPr>
            <a:r>
              <a:rPr lang="en-US" altLang="en-US" b="1" u="sng" dirty="0" smtClean="0">
                <a:ea typeface="MS PGothic" pitchFamily="34" charset="-128"/>
              </a:rPr>
              <a:t>Core Action 6: Connection with Social Supports</a:t>
            </a:r>
          </a:p>
          <a:p>
            <a:pPr eaLnBrk="1" hangingPunct="1">
              <a:lnSpc>
                <a:spcPct val="90000"/>
              </a:lnSpc>
              <a:spcBef>
                <a:spcPct val="0"/>
              </a:spcBef>
              <a:buFont typeface="Wingdings" pitchFamily="2" charset="2"/>
              <a:buNone/>
              <a:defRPr/>
            </a:pPr>
            <a:endParaRPr lang="en-US" altLang="en-US" dirty="0" smtClean="0">
              <a:ea typeface="MS PGothic" pitchFamily="34" charset="-128"/>
            </a:endParaRP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Integrate new students.</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Establish peer-to-peer programs.</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Maintain school-community connections.</a:t>
            </a:r>
          </a:p>
          <a:p>
            <a:pPr eaLnBrk="1" hangingPunct="1">
              <a:lnSpc>
                <a:spcPct val="90000"/>
              </a:lnSpc>
              <a:spcBef>
                <a:spcPct val="0"/>
              </a:spcBef>
              <a:buFont typeface="Wingdings" pitchFamily="2" charset="2"/>
              <a:buNone/>
              <a:defRPr/>
            </a:pPr>
            <a:endParaRPr lang="en-US" altLang="en-US" dirty="0" smtClean="0">
              <a:ea typeface="MS PGothic" pitchFamily="34" charset="-128"/>
            </a:endParaRPr>
          </a:p>
          <a:p>
            <a:pPr eaLnBrk="1" hangingPunct="1">
              <a:lnSpc>
                <a:spcPct val="90000"/>
              </a:lnSpc>
              <a:spcBef>
                <a:spcPct val="0"/>
              </a:spcBef>
              <a:buFont typeface="Wingdings" pitchFamily="2" charset="2"/>
              <a:buNone/>
              <a:defRPr/>
            </a:pPr>
            <a:r>
              <a:rPr lang="en-US" altLang="en-US" b="1" u="sng" dirty="0" smtClean="0">
                <a:ea typeface="MS PGothic" pitchFamily="34" charset="-128"/>
              </a:rPr>
              <a:t>Core Action 7: Information on Coping</a:t>
            </a:r>
          </a:p>
          <a:p>
            <a:pPr eaLnBrk="1" hangingPunct="1">
              <a:lnSpc>
                <a:spcPct val="90000"/>
              </a:lnSpc>
              <a:spcBef>
                <a:spcPct val="0"/>
              </a:spcBef>
              <a:buFont typeface="Wingdings" pitchFamily="2" charset="2"/>
              <a:buNone/>
              <a:defRPr/>
            </a:pPr>
            <a:endParaRPr lang="en-US" altLang="en-US" dirty="0" smtClean="0">
              <a:ea typeface="MS PGothic" pitchFamily="34" charset="-128"/>
            </a:endParaRPr>
          </a:p>
          <a:p>
            <a:pPr marL="171450" indent="-171450" eaLnBrk="1" hangingPunct="1">
              <a:lnSpc>
                <a:spcPct val="90000"/>
              </a:lnSpc>
              <a:spcBef>
                <a:spcPct val="0"/>
              </a:spcBef>
              <a:buFont typeface="Arial" panose="020B0604020202020204" pitchFamily="34" charset="0"/>
              <a:buChar char="•"/>
              <a:defRPr/>
            </a:pPr>
            <a:r>
              <a:rPr lang="en-US" altLang="en-US" dirty="0" smtClean="0">
                <a:ea typeface="MS PGothic" pitchFamily="34" charset="-128"/>
              </a:rPr>
              <a:t>Provide psychoeducation and information.</a:t>
            </a:r>
          </a:p>
          <a:p>
            <a:pPr marL="171450" indent="-171450" eaLnBrk="1" hangingPunct="1">
              <a:lnSpc>
                <a:spcPct val="90000"/>
              </a:lnSpc>
              <a:spcBef>
                <a:spcPct val="0"/>
              </a:spcBef>
              <a:buFont typeface="Arial" panose="020B0604020202020204" pitchFamily="34" charset="0"/>
              <a:buChar char="•"/>
              <a:defRPr/>
            </a:pPr>
            <a:r>
              <a:rPr lang="en-US" altLang="en-US" dirty="0" smtClean="0">
                <a:ea typeface="MS PGothic" pitchFamily="34" charset="-128"/>
              </a:rPr>
              <a:t>Promote your school as an environment for recovery.</a:t>
            </a:r>
          </a:p>
          <a:p>
            <a:pPr marL="171450" indent="-171450" eaLnBrk="1" hangingPunct="1">
              <a:lnSpc>
                <a:spcPct val="90000"/>
              </a:lnSpc>
              <a:spcBef>
                <a:spcPct val="0"/>
              </a:spcBef>
              <a:buFont typeface="Arial" panose="020B0604020202020204" pitchFamily="34" charset="0"/>
              <a:buChar char="•"/>
              <a:defRPr/>
            </a:pPr>
            <a:r>
              <a:rPr lang="en-US" altLang="en-US" dirty="0" smtClean="0">
                <a:ea typeface="MS PGothic" pitchFamily="34" charset="-128"/>
              </a:rPr>
              <a:t>Maintain campus, school, and academic routines.</a:t>
            </a:r>
          </a:p>
          <a:p>
            <a:pPr eaLnBrk="1" hangingPunct="1">
              <a:lnSpc>
                <a:spcPct val="90000"/>
              </a:lnSpc>
              <a:spcBef>
                <a:spcPct val="0"/>
              </a:spcBef>
              <a:buFont typeface="Wingdings" pitchFamily="2" charset="2"/>
              <a:buNone/>
              <a:defRPr/>
            </a:pPr>
            <a:endParaRPr lang="en-US" altLang="en-US" dirty="0" smtClean="0">
              <a:ea typeface="MS PGothic" pitchFamily="34" charset="-128"/>
            </a:endParaRPr>
          </a:p>
          <a:p>
            <a:pPr eaLnBrk="1" hangingPunct="1">
              <a:lnSpc>
                <a:spcPct val="90000"/>
              </a:lnSpc>
              <a:spcBef>
                <a:spcPct val="0"/>
              </a:spcBef>
              <a:buFont typeface="Wingdings" pitchFamily="2" charset="2"/>
              <a:buNone/>
              <a:defRPr/>
            </a:pPr>
            <a:r>
              <a:rPr lang="en-US" altLang="en-US" b="1" u="sng" dirty="0" smtClean="0">
                <a:ea typeface="MS PGothic" pitchFamily="34" charset="-128"/>
              </a:rPr>
              <a:t>Core Action 8: Link with Collaborative Services</a:t>
            </a:r>
          </a:p>
          <a:p>
            <a:pPr eaLnBrk="1" hangingPunct="1">
              <a:lnSpc>
                <a:spcPct val="90000"/>
              </a:lnSpc>
              <a:spcBef>
                <a:spcPct val="0"/>
              </a:spcBef>
              <a:buFont typeface="Wingdings" pitchFamily="2" charset="2"/>
              <a:buNone/>
              <a:defRPr/>
            </a:pPr>
            <a:r>
              <a:rPr lang="en-US" altLang="en-US" b="1" u="sng" dirty="0" smtClean="0">
                <a:ea typeface="MS PGothic" pitchFamily="34" charset="-128"/>
              </a:rPr>
              <a:t> </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Activate mutual aid agreements.</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Seek and apply for technical assistance and/or funding. </a:t>
            </a:r>
          </a:p>
          <a:p>
            <a:pPr eaLnBrk="1" hangingPunct="1">
              <a:lnSpc>
                <a:spcPct val="90000"/>
              </a:lnSpc>
              <a:spcBef>
                <a:spcPct val="0"/>
              </a:spcBef>
              <a:buFont typeface="Wingdings" pitchFamily="2" charset="2"/>
              <a:buNone/>
              <a:defRPr/>
            </a:pPr>
            <a:endParaRPr lang="en-US" altLang="en-US" dirty="0" smtClean="0">
              <a:ea typeface="MS PGothic" pitchFamily="34" charset="-128"/>
            </a:endParaRPr>
          </a:p>
          <a:p>
            <a:pPr eaLnBrk="1" hangingPunct="1">
              <a:lnSpc>
                <a:spcPct val="90000"/>
              </a:lnSpc>
              <a:spcBef>
                <a:spcPct val="0"/>
              </a:spcBef>
              <a:buFont typeface="Wingdings" pitchFamily="2" charset="2"/>
              <a:buNone/>
              <a:defRPr/>
            </a:pPr>
            <a:r>
              <a:rPr lang="en-US" altLang="en-US" dirty="0" smtClean="0">
                <a:ea typeface="MS PGothic" pitchFamily="34" charset="-128"/>
              </a:rPr>
              <a:t>For more information on the PFA-S intervention model, visit http://rems.ed.gov/ImplementingPsychologicalFirstAid.aspx. </a:t>
            </a:r>
          </a:p>
          <a:p>
            <a:pPr eaLnBrk="1" hangingPunct="1">
              <a:lnSpc>
                <a:spcPct val="90000"/>
              </a:lnSpc>
              <a:spcBef>
                <a:spcPct val="0"/>
              </a:spcBef>
              <a:buFont typeface="Wingdings" pitchFamily="2" charset="2"/>
              <a:buNone/>
              <a:defRPr/>
            </a:pPr>
            <a:endParaRPr lang="en-US" altLang="en-US" dirty="0" smtClean="0">
              <a:ea typeface="MS PGothic" pitchFamily="34" charset="-128"/>
            </a:endParaRPr>
          </a:p>
          <a:p>
            <a:pPr eaLnBrk="1" hangingPunct="1">
              <a:lnSpc>
                <a:spcPct val="90000"/>
              </a:lnSpc>
              <a:spcBef>
                <a:spcPct val="0"/>
              </a:spcBef>
              <a:buFont typeface="Wingdings" pitchFamily="2" charset="2"/>
              <a:buNone/>
              <a:defRPr/>
            </a:pPr>
            <a:r>
              <a:rPr lang="en-US" altLang="en-US" dirty="0" smtClean="0">
                <a:ea typeface="MS PGothic" pitchFamily="34" charset="-128"/>
              </a:rPr>
              <a:t>Another excellent intervention mechanism for students and staff who are recovering from a tragedy is the Psychological First Aid Aid—Listen, Protect, Connect (PFA-LPC) model developed by Dr. Marlene Wong. For more information about this model, access the presentation prepared by Dr. Wong here: http://buildingcapacity.usc.edu/PFA%20DoDEA%20Building%20Capacity%202011%20Handouts%5B1%5D.pdf </a:t>
            </a:r>
          </a:p>
          <a:p>
            <a:pPr eaLnBrk="1" hangingPunct="1">
              <a:lnSpc>
                <a:spcPct val="90000"/>
              </a:lnSpc>
              <a:spcBef>
                <a:spcPct val="0"/>
              </a:spcBef>
              <a:buFont typeface="Wingdings" pitchFamily="2" charset="2"/>
              <a:buNone/>
              <a:defRPr/>
            </a:pPr>
            <a:r>
              <a:rPr lang="en-US" altLang="en-US" dirty="0" smtClean="0">
                <a:ea typeface="MS PGothic" pitchFamily="34" charset="-128"/>
              </a:rPr>
              <a:t>  </a:t>
            </a:r>
          </a:p>
        </p:txBody>
      </p:sp>
      <p:sp>
        <p:nvSpPr>
          <p:cNvPr id="72708" name="Date Placeholder 7"/>
          <p:cNvSpPr>
            <a:spLocks noGrp="1"/>
          </p:cNvSpPr>
          <p:nvPr>
            <p:ph type="dt" sz="quarter" idx="1"/>
          </p:nvPr>
        </p:nvSpPr>
        <p:spPr bwMode="auto">
          <a:extLst/>
        </p:spPr>
        <p:txBody>
          <a:bodyPr rtlCol="0"/>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a:defRPr/>
            </a:pPr>
            <a:endParaRPr lang="en-US" altLang="en-US" dirty="0" smtClean="0">
              <a:solidFill>
                <a:srgbClr val="000000"/>
              </a:solidFill>
              <a:latin typeface="Arial" charset="0"/>
              <a:ea typeface="+mn-ea"/>
            </a:endParaRPr>
          </a:p>
        </p:txBody>
      </p:sp>
      <p:sp>
        <p:nvSpPr>
          <p:cNvPr id="72709" name="Header Placeholder 8"/>
          <p:cNvSpPr>
            <a:spLocks noGrp="1"/>
          </p:cNvSpPr>
          <p:nvPr>
            <p:ph type="hdr" sz="quarter"/>
          </p:nvPr>
        </p:nvSpPr>
        <p:spPr bwMode="auto">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fontAlgn="base">
              <a:spcBef>
                <a:spcPct val="0"/>
              </a:spcBef>
              <a:spcAft>
                <a:spcPct val="0"/>
              </a:spcAft>
              <a:defRPr/>
            </a:pPr>
            <a:r>
              <a:rPr lang="en-US" altLang="en-US" dirty="0" smtClean="0">
                <a:solidFill>
                  <a:srgbClr val="000000"/>
                </a:solidFill>
                <a:latin typeface="Arial" charset="0"/>
              </a:rPr>
              <a:t>Bereavement/Loss Full Version</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bwMode="auto">
          <a:xfrm>
            <a:off x="1166813" y="690563"/>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Rectangle 3"/>
          <p:cNvSpPr>
            <a:spLocks noGrp="1" noChangeArrowheads="1"/>
          </p:cNvSpPr>
          <p:nvPr>
            <p:ph type="body" idx="1"/>
          </p:nvPr>
        </p:nvSpPr>
        <p:spPr bwMode="auto">
          <a:xfrm>
            <a:off x="695325" y="4387850"/>
            <a:ext cx="5559425" cy="4157663"/>
          </a:xfrm>
          <a:extLst/>
        </p:spPr>
        <p:txBody>
          <a:bodyPr wrap="square" numCol="1" anchor="t" anchorCtr="0" compatLnSpc="1">
            <a:prstTxWarp prst="textNoShape">
              <a:avLst/>
            </a:prstTxWarp>
          </a:bodyPr>
          <a:lstStyle/>
          <a:p>
            <a:pPr eaLnBrk="1" hangingPunct="1">
              <a:lnSpc>
                <a:spcPct val="90000"/>
              </a:lnSpc>
              <a:spcBef>
                <a:spcPct val="0"/>
              </a:spcBef>
              <a:buFont typeface="Wingdings" pitchFamily="2" charset="2"/>
              <a:buNone/>
              <a:defRPr/>
            </a:pPr>
            <a:r>
              <a:rPr lang="en-US" altLang="en-US" dirty="0" smtClean="0">
                <a:ea typeface="MS PGothic" pitchFamily="34" charset="-128"/>
              </a:rPr>
              <a:t>A second example of a student intervention mechanism is the PFA-LPC model. PFA-LPC provides a framework for asking questions and soliciting information to start the process of healing. School mental health professionals (such as school psychologists, social workers, and other counseling personnel) should become familiar with the principles and techniques of this model prior to any crisis situation. </a:t>
            </a:r>
          </a:p>
          <a:p>
            <a:pPr eaLnBrk="1" hangingPunct="1">
              <a:lnSpc>
                <a:spcPct val="90000"/>
              </a:lnSpc>
              <a:spcBef>
                <a:spcPct val="0"/>
              </a:spcBef>
              <a:buFont typeface="Wingdings" pitchFamily="2" charset="2"/>
              <a:buNone/>
              <a:defRPr/>
            </a:pPr>
            <a:endParaRPr lang="en-US" altLang="en-US" dirty="0" smtClean="0">
              <a:ea typeface="MS PGothic" pitchFamily="34" charset="-128"/>
            </a:endParaRPr>
          </a:p>
          <a:p>
            <a:pPr eaLnBrk="1" hangingPunct="1">
              <a:lnSpc>
                <a:spcPct val="90000"/>
              </a:lnSpc>
              <a:spcBef>
                <a:spcPct val="0"/>
              </a:spcBef>
              <a:buFont typeface="Wingdings" pitchFamily="2" charset="2"/>
              <a:buNone/>
              <a:defRPr/>
            </a:pPr>
            <a:r>
              <a:rPr lang="en-US" altLang="en-US" dirty="0" smtClean="0">
                <a:ea typeface="MS PGothic" pitchFamily="34" charset="-128"/>
              </a:rPr>
              <a:t>One of the strengths of PFA-LPC is that some of its elements can be administered quickly by all caregivers in virtually any school setting, whether that be a classroom discussion, a talk with a lunchroom aid, or a check-in with a teacher or administrator between classes. </a:t>
            </a:r>
          </a:p>
          <a:p>
            <a:pPr eaLnBrk="1" hangingPunct="1">
              <a:lnSpc>
                <a:spcPct val="90000"/>
              </a:lnSpc>
              <a:spcBef>
                <a:spcPct val="0"/>
              </a:spcBef>
              <a:buFont typeface="Wingdings" pitchFamily="2" charset="2"/>
              <a:buNone/>
              <a:defRPr/>
            </a:pPr>
            <a:endParaRPr lang="en-US" altLang="en-US" dirty="0" smtClean="0">
              <a:ea typeface="MS PGothic" pitchFamily="34" charset="-128"/>
            </a:endParaRPr>
          </a:p>
          <a:p>
            <a:pPr eaLnBrk="1" hangingPunct="1">
              <a:lnSpc>
                <a:spcPct val="90000"/>
              </a:lnSpc>
              <a:spcBef>
                <a:spcPct val="0"/>
              </a:spcBef>
              <a:buFont typeface="Wingdings" pitchFamily="2" charset="2"/>
              <a:buNone/>
              <a:defRPr/>
            </a:pPr>
            <a:r>
              <a:rPr lang="en-US" altLang="en-US" dirty="0" smtClean="0">
                <a:ea typeface="MS PGothic" pitchFamily="34" charset="-128"/>
              </a:rPr>
              <a:t>The components of the PFA-LPC model are: </a:t>
            </a:r>
          </a:p>
          <a:p>
            <a:pPr marL="171450" indent="-171450" eaLnBrk="1" hangingPunct="1">
              <a:lnSpc>
                <a:spcPct val="90000"/>
              </a:lnSpc>
              <a:spcBef>
                <a:spcPct val="0"/>
              </a:spcBef>
              <a:buFont typeface="Wingdings" pitchFamily="2" charset="2"/>
              <a:buChar char="§"/>
              <a:defRPr/>
            </a:pPr>
            <a:r>
              <a:rPr lang="en-US" altLang="en-US" b="1" dirty="0" smtClean="0">
                <a:ea typeface="MS PGothic" pitchFamily="34" charset="-128"/>
              </a:rPr>
              <a:t>Listen: </a:t>
            </a:r>
            <a:r>
              <a:rPr lang="en-US" altLang="en-US" dirty="0" smtClean="0">
                <a:ea typeface="MS PGothic" pitchFamily="34" charset="-128"/>
              </a:rPr>
              <a:t>Listen and pay attention to students’ behavior. Let them tell their stories. </a:t>
            </a:r>
          </a:p>
          <a:p>
            <a:pPr marL="171450" indent="-171450" eaLnBrk="1" hangingPunct="1">
              <a:lnSpc>
                <a:spcPct val="90000"/>
              </a:lnSpc>
              <a:spcBef>
                <a:spcPct val="0"/>
              </a:spcBef>
              <a:buFont typeface="Wingdings" pitchFamily="2" charset="2"/>
              <a:buChar char="§"/>
              <a:defRPr/>
            </a:pPr>
            <a:r>
              <a:rPr lang="en-US" altLang="en-US" b="1" dirty="0" smtClean="0">
                <a:ea typeface="MS PGothic" pitchFamily="34" charset="-128"/>
              </a:rPr>
              <a:t>Protect: </a:t>
            </a:r>
            <a:r>
              <a:rPr lang="en-US" altLang="en-US" dirty="0" smtClean="0">
                <a:ea typeface="MS PGothic" pitchFamily="34" charset="-128"/>
              </a:rPr>
              <a:t>Support students and provide an environment that is safe and allows them to “process” their grief.</a:t>
            </a:r>
          </a:p>
          <a:p>
            <a:pPr marL="171450" indent="-171450" eaLnBrk="1" hangingPunct="1">
              <a:lnSpc>
                <a:spcPct val="90000"/>
              </a:lnSpc>
              <a:spcBef>
                <a:spcPct val="0"/>
              </a:spcBef>
              <a:buFont typeface="Wingdings" pitchFamily="2" charset="2"/>
              <a:buChar char="§"/>
              <a:defRPr/>
            </a:pPr>
            <a:r>
              <a:rPr lang="en-US" altLang="en-US" b="1" dirty="0" smtClean="0">
                <a:ea typeface="MS PGothic" pitchFamily="34" charset="-128"/>
              </a:rPr>
              <a:t>Connect: </a:t>
            </a:r>
            <a:r>
              <a:rPr lang="en-US" altLang="en-US" dirty="0" smtClean="0">
                <a:ea typeface="MS PGothic" pitchFamily="34" charset="-128"/>
              </a:rPr>
              <a:t>Encourage students to connect with other students, adults, and the community.</a:t>
            </a:r>
          </a:p>
          <a:p>
            <a:pPr marL="171450" indent="-171450" eaLnBrk="1" hangingPunct="1">
              <a:lnSpc>
                <a:spcPct val="90000"/>
              </a:lnSpc>
              <a:spcBef>
                <a:spcPct val="0"/>
              </a:spcBef>
              <a:buFont typeface="Wingdings" pitchFamily="2" charset="2"/>
              <a:buChar char="§"/>
              <a:defRPr/>
            </a:pPr>
            <a:r>
              <a:rPr lang="en-US" altLang="en-US" b="1" dirty="0" smtClean="0">
                <a:ea typeface="MS PGothic" pitchFamily="34" charset="-128"/>
              </a:rPr>
              <a:t>Model: </a:t>
            </a:r>
            <a:r>
              <a:rPr lang="en-US" altLang="en-US" dirty="0" smtClean="0">
                <a:ea typeface="MS PGothic" pitchFamily="34" charset="-128"/>
              </a:rPr>
              <a:t>Be aware of how the situation affects you and demonstrate effective coping strategies.</a:t>
            </a:r>
          </a:p>
          <a:p>
            <a:pPr marL="171450" indent="-171450" eaLnBrk="1" hangingPunct="1">
              <a:lnSpc>
                <a:spcPct val="90000"/>
              </a:lnSpc>
              <a:spcBef>
                <a:spcPct val="0"/>
              </a:spcBef>
              <a:buFont typeface="Wingdings" pitchFamily="2" charset="2"/>
              <a:buChar char="§"/>
              <a:defRPr/>
            </a:pPr>
            <a:r>
              <a:rPr lang="en-US" altLang="en-US" b="1" dirty="0" smtClean="0">
                <a:ea typeface="MS PGothic" pitchFamily="34" charset="-128"/>
              </a:rPr>
              <a:t>Teach:</a:t>
            </a:r>
            <a:r>
              <a:rPr lang="en-US" altLang="en-US" dirty="0" smtClean="0">
                <a:ea typeface="MS PGothic" pitchFamily="34" charset="-128"/>
              </a:rPr>
              <a:t> Talk to students about common responses to death and about what they can expect during the grieving process. Help them learn coping techniques.</a:t>
            </a:r>
          </a:p>
          <a:p>
            <a:pPr marL="171450" indent="-171450" eaLnBrk="1" hangingPunct="1">
              <a:lnSpc>
                <a:spcPct val="90000"/>
              </a:lnSpc>
              <a:spcBef>
                <a:spcPct val="0"/>
              </a:spcBef>
              <a:buFont typeface="Wingdings" pitchFamily="2" charset="2"/>
              <a:buChar char="§"/>
              <a:defRPr/>
            </a:pPr>
            <a:endParaRPr lang="en-US" altLang="en-US" dirty="0" smtClean="0">
              <a:ea typeface="MS PGothic" pitchFamily="34" charset="-128"/>
            </a:endParaRPr>
          </a:p>
          <a:p>
            <a:pPr eaLnBrk="1" hangingPunct="1">
              <a:lnSpc>
                <a:spcPct val="90000"/>
              </a:lnSpc>
              <a:spcBef>
                <a:spcPct val="0"/>
              </a:spcBef>
              <a:defRPr/>
            </a:pPr>
            <a:r>
              <a:rPr lang="en-US" altLang="en-US" dirty="0" smtClean="0">
                <a:ea typeface="MS PGothic" pitchFamily="34" charset="-128"/>
              </a:rPr>
              <a:t>For more information, read the REMS TA Center Helpful Hints for School Emergency Management publication, </a:t>
            </a:r>
            <a:r>
              <a:rPr lang="en-US" altLang="en-US" i="1" dirty="0" smtClean="0">
                <a:ea typeface="MS PGothic" pitchFamily="34" charset="-128"/>
              </a:rPr>
              <a:t>Psychological First Aid (PFA) for Students and Teachers: Listen, Protect, Connect – Model &amp; Teach</a:t>
            </a:r>
            <a:r>
              <a:rPr lang="en-US" altLang="en-US" dirty="0" smtClean="0">
                <a:ea typeface="MS PGothic" pitchFamily="34" charset="-128"/>
              </a:rPr>
              <a:t>, available at http://rems.ed.gov/docs/HH_Vol3Issue3.pdf  </a:t>
            </a:r>
          </a:p>
        </p:txBody>
      </p:sp>
      <p:sp>
        <p:nvSpPr>
          <p:cNvPr id="76804" name="Date Placeholder 7"/>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a:solidFill>
                  <a:schemeClr val="tx1"/>
                </a:solidFill>
                <a:latin typeface="Calibri" pitchFamily="34" charset="0"/>
                <a:ea typeface="ＭＳ Ｐゴシック" pitchFamily="34" charset="-128"/>
              </a:defRPr>
            </a:lvl1pPr>
            <a:lvl2pPr marL="742950" indent="-285750" defTabSz="923925">
              <a:defRPr>
                <a:solidFill>
                  <a:schemeClr val="tx1"/>
                </a:solidFill>
                <a:latin typeface="Calibri" pitchFamily="34" charset="0"/>
                <a:ea typeface="ＭＳ Ｐゴシック" pitchFamily="34" charset="-128"/>
              </a:defRPr>
            </a:lvl2pPr>
            <a:lvl3pPr marL="1143000" indent="-228600" defTabSz="923925">
              <a:defRPr>
                <a:solidFill>
                  <a:schemeClr val="tx1"/>
                </a:solidFill>
                <a:latin typeface="Calibri" pitchFamily="34" charset="0"/>
                <a:ea typeface="ＭＳ Ｐゴシック" pitchFamily="34" charset="-128"/>
              </a:defRPr>
            </a:lvl3pPr>
            <a:lvl4pPr marL="1600200" indent="-228600" defTabSz="923925">
              <a:defRPr>
                <a:solidFill>
                  <a:schemeClr val="tx1"/>
                </a:solidFill>
                <a:latin typeface="Calibri" pitchFamily="34" charset="0"/>
                <a:ea typeface="ＭＳ Ｐゴシック" pitchFamily="34" charset="-128"/>
              </a:defRPr>
            </a:lvl4pPr>
            <a:lvl5pPr marL="2057400" indent="-228600" defTabSz="923925">
              <a:defRPr>
                <a:solidFill>
                  <a:schemeClr val="tx1"/>
                </a:solidFill>
                <a:latin typeface="Calibri" pitchFamily="34" charset="0"/>
                <a:ea typeface="ＭＳ Ｐゴシック" pitchFamily="34" charset="-128"/>
              </a:defRPr>
            </a:lvl5pPr>
            <a:lvl6pPr marL="2514600" indent="-228600" defTabSz="923925"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923925"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923925"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923925"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endParaRPr lang="en-US" altLang="en-US" smtClean="0">
              <a:solidFill>
                <a:srgbClr val="000000"/>
              </a:solidFill>
              <a:latin typeface="Arial" charset="0"/>
            </a:endParaRPr>
          </a:p>
        </p:txBody>
      </p:sp>
      <p:sp>
        <p:nvSpPr>
          <p:cNvPr id="72709" name="Header Placeholder 8"/>
          <p:cNvSpPr>
            <a:spLocks noGrp="1"/>
          </p:cNvSpPr>
          <p:nvPr>
            <p:ph type="hdr" sz="quarter"/>
          </p:nvPr>
        </p:nvSpPr>
        <p:spPr bwMode="auto">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fontAlgn="base">
              <a:spcBef>
                <a:spcPct val="0"/>
              </a:spcBef>
              <a:spcAft>
                <a:spcPct val="0"/>
              </a:spcAft>
              <a:defRPr/>
            </a:pPr>
            <a:r>
              <a:rPr lang="en-US" altLang="en-US" dirty="0" smtClean="0">
                <a:solidFill>
                  <a:srgbClr val="000000"/>
                </a:solidFill>
                <a:latin typeface="Arial" charset="0"/>
              </a:rPr>
              <a:t>Bereavement/Loss Full Version</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lnSpc>
                <a:spcPct val="80000"/>
              </a:lnSpc>
              <a:spcAft>
                <a:spcPts val="0"/>
              </a:spcAft>
              <a:buFont typeface="Wingdings" pitchFamily="2" charset="2"/>
              <a:buNone/>
              <a:defRPr/>
            </a:pPr>
            <a:r>
              <a:rPr lang="en-US" altLang="en-US" b="1" dirty="0" smtClean="0">
                <a:ea typeface="+mn-ea"/>
              </a:rPr>
              <a:t>Before a School Tragedy Occurs</a:t>
            </a:r>
          </a:p>
          <a:p>
            <a:pPr eaLnBrk="1" fontAlgn="auto" hangingPunct="1">
              <a:lnSpc>
                <a:spcPct val="80000"/>
              </a:lnSpc>
              <a:spcAft>
                <a:spcPts val="0"/>
              </a:spcAft>
              <a:buFont typeface="Wingdings" pitchFamily="2" charset="2"/>
              <a:buNone/>
              <a:defRPr/>
            </a:pPr>
            <a:endParaRPr lang="en-US" altLang="en-US" dirty="0" smtClean="0">
              <a:ea typeface="+mn-ea"/>
            </a:endParaRPr>
          </a:p>
          <a:p>
            <a:pPr eaLnBrk="1" fontAlgn="auto" hangingPunct="1">
              <a:lnSpc>
                <a:spcPct val="80000"/>
              </a:lnSpc>
              <a:spcAft>
                <a:spcPts val="0"/>
              </a:spcAft>
              <a:buFont typeface="Wingdings" pitchFamily="2" charset="2"/>
              <a:buNone/>
              <a:defRPr/>
            </a:pPr>
            <a:r>
              <a:rPr lang="en-US" altLang="en-US" dirty="0" smtClean="0">
                <a:ea typeface="+mn-ea"/>
              </a:rPr>
              <a:t>1.  Create template letters. </a:t>
            </a:r>
          </a:p>
          <a:p>
            <a:pPr>
              <a:defRPr/>
            </a:pPr>
            <a:endParaRPr lang="en-US" dirty="0" smtClean="0">
              <a:ea typeface="+mn-ea"/>
            </a:endParaRPr>
          </a:p>
          <a:p>
            <a:pPr>
              <a:defRPr/>
            </a:pPr>
            <a:r>
              <a:rPr lang="en-US" altLang="en-US" dirty="0" smtClean="0">
                <a:ea typeface="MS PGothic" pitchFamily="34" charset="-128"/>
              </a:rPr>
              <a:t>Schools should create a template of a notification letter to which they can add specific details about a death when the time comes. Letting the entire school community learn about the details of a loss via a letter ensures that each death is handled the same way, without favoritism or judgment of anyone. It also reduces the potential for conflicts about the content of the letter during critical times when the school must act quickly.</a:t>
            </a:r>
          </a:p>
          <a:p>
            <a:pPr>
              <a:defRPr/>
            </a:pPr>
            <a:endParaRPr lang="en-US" altLang="en-US" dirty="0" smtClean="0">
              <a:ea typeface="MS PGothic" pitchFamily="34" charset="-128"/>
            </a:endParaRPr>
          </a:p>
          <a:p>
            <a:pPr>
              <a:defRPr/>
            </a:pPr>
            <a:endParaRPr lang="en-US" altLang="en-US" dirty="0" smtClean="0">
              <a:ea typeface="MS PGothic" pitchFamily="34" charset="-128"/>
            </a:endParaRPr>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6B73177C-84A5-42AF-82EF-9F5CBA8AD565}" type="slidenum">
              <a:rPr lang="en-US" altLang="en-US" smtClean="0"/>
              <a:pPr/>
              <a:t>26</a:t>
            </a:fld>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4"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dirty="0" smtClean="0">
                <a:ea typeface="MS PGothic" pitchFamily="34" charset="-128"/>
              </a:rPr>
              <a:t>After a school tragedy occurs, schools should do the following:</a:t>
            </a:r>
          </a:p>
          <a:p>
            <a:pPr marL="228600" indent="-228600" eaLnBrk="1" fontAlgn="auto" hangingPunct="1">
              <a:spcAft>
                <a:spcPts val="0"/>
              </a:spcAft>
              <a:buFont typeface="Wingdings" pitchFamily="2" charset="2"/>
              <a:buChar char="§"/>
              <a:defRPr/>
            </a:pPr>
            <a:r>
              <a:rPr lang="en-US" altLang="en-US" dirty="0" smtClean="0">
                <a:ea typeface="MS PGothic" pitchFamily="34" charset="-128"/>
              </a:rPr>
              <a:t>Verify the facts and determine the details you will share;</a:t>
            </a:r>
          </a:p>
          <a:p>
            <a:pPr marL="228600" indent="-228600" eaLnBrk="1" fontAlgn="auto" hangingPunct="1">
              <a:spcAft>
                <a:spcPts val="0"/>
              </a:spcAft>
              <a:buFont typeface="Wingdings" pitchFamily="2" charset="2"/>
              <a:buChar char="§"/>
              <a:defRPr/>
            </a:pPr>
            <a:r>
              <a:rPr lang="en-US" altLang="en-US" dirty="0" smtClean="0">
                <a:ea typeface="MS PGothic" pitchFamily="34" charset="-128"/>
              </a:rPr>
              <a:t>Notify staff;</a:t>
            </a:r>
          </a:p>
          <a:p>
            <a:pPr marL="228600" indent="-228600" eaLnBrk="1" fontAlgn="auto" hangingPunct="1">
              <a:spcAft>
                <a:spcPts val="0"/>
              </a:spcAft>
              <a:buFont typeface="Wingdings" pitchFamily="2" charset="2"/>
              <a:buChar char="§"/>
              <a:defRPr/>
            </a:pPr>
            <a:r>
              <a:rPr lang="en-US" altLang="en-US" dirty="0" smtClean="0">
                <a:ea typeface="MS PGothic" pitchFamily="34" charset="-128"/>
              </a:rPr>
              <a:t>Notify students and parents/ guardians; and</a:t>
            </a:r>
          </a:p>
          <a:p>
            <a:pPr marL="228600" indent="-228600" eaLnBrk="1" fontAlgn="auto" hangingPunct="1">
              <a:spcAft>
                <a:spcPts val="0"/>
              </a:spcAft>
              <a:buFont typeface="Wingdings" pitchFamily="2" charset="2"/>
              <a:buChar char="§"/>
              <a:defRPr/>
            </a:pPr>
            <a:r>
              <a:rPr lang="en-US" altLang="en-US" dirty="0" smtClean="0">
                <a:ea typeface="ＭＳ Ｐゴシック" charset="0"/>
              </a:rPr>
              <a:t>Manage the media’s access to you school.</a:t>
            </a:r>
          </a:p>
          <a:p>
            <a:pPr eaLnBrk="1" hangingPunct="1">
              <a:spcBef>
                <a:spcPct val="0"/>
              </a:spcBef>
              <a:defRPr/>
            </a:pPr>
            <a:endParaRPr lang="en-US" altLang="en-US" baseline="30000" dirty="0" smtClean="0">
              <a:solidFill>
                <a:srgbClr val="000000"/>
              </a:solidFill>
              <a:ea typeface="MS PGothic" pitchFamily="34" charset="-128"/>
            </a:endParaRPr>
          </a:p>
          <a:p>
            <a:pPr eaLnBrk="1" hangingPunct="1">
              <a:spcBef>
                <a:spcPct val="0"/>
              </a:spcBef>
              <a:defRPr/>
            </a:pPr>
            <a:endParaRPr lang="en-US" altLang="en-US" baseline="30000" dirty="0" smtClean="0">
              <a:solidFill>
                <a:srgbClr val="000000"/>
              </a:solidFill>
              <a:ea typeface="MS PGothic" pitchFamily="34" charset="-128"/>
            </a:endParaRPr>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2EBCF600-4BAC-4693-ADCD-D7E409BEFF5D}" type="slidenum">
              <a:rPr lang="en-US" altLang="en-US" smtClean="0"/>
              <a:pPr/>
              <a:t>27</a:t>
            </a:fld>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bwMode="auto">
          <a:xfrm>
            <a:off x="1166813" y="690563"/>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Rectangle 3"/>
          <p:cNvSpPr>
            <a:spLocks noGrp="1" noChangeArrowheads="1"/>
          </p:cNvSpPr>
          <p:nvPr>
            <p:ph type="body" idx="1"/>
          </p:nvPr>
        </p:nvSpPr>
        <p:spPr>
          <a:xfrm>
            <a:off x="695325" y="4387850"/>
            <a:ext cx="5559425" cy="4157663"/>
          </a:xfrm>
          <a:ln/>
          <a:extLst/>
        </p:spPr>
        <p:txBody>
          <a:bodyPr/>
          <a:lstStyle/>
          <a:p>
            <a:pPr eaLnBrk="1" fontAlgn="auto" hangingPunct="1">
              <a:lnSpc>
                <a:spcPct val="90000"/>
              </a:lnSpc>
              <a:spcBef>
                <a:spcPts val="0"/>
              </a:spcBef>
              <a:spcAft>
                <a:spcPts val="0"/>
              </a:spcAft>
              <a:defRPr/>
            </a:pPr>
            <a:r>
              <a:rPr lang="en-US" altLang="en-US" dirty="0" smtClean="0">
                <a:ea typeface="+mn-ea"/>
              </a:rPr>
              <a:t>Prior to notifying staff and students of a death, it is important that schools verify the details surrounding the death and decide which details they will share. Schools should:</a:t>
            </a:r>
          </a:p>
          <a:p>
            <a:pPr marL="171450" indent="-171450">
              <a:buFont typeface="Wingdings" panose="05000000000000000000" pitchFamily="2" charset="2"/>
              <a:buChar char="§"/>
              <a:defRPr/>
            </a:pPr>
            <a:r>
              <a:rPr lang="en-US" altLang="en-US" dirty="0" smtClean="0">
                <a:ea typeface="MS PGothic" pitchFamily="34" charset="-128"/>
              </a:rPr>
              <a:t>Assign a school liaison to communicate with the family;</a:t>
            </a:r>
          </a:p>
          <a:p>
            <a:pPr marL="171450" indent="-171450">
              <a:buFont typeface="Wingdings" panose="05000000000000000000" pitchFamily="2" charset="2"/>
              <a:buChar char="§"/>
              <a:defRPr/>
            </a:pPr>
            <a:r>
              <a:rPr lang="en-US" altLang="en-US" dirty="0" smtClean="0">
                <a:ea typeface="MS PGothic" pitchFamily="34" charset="-128"/>
              </a:rPr>
              <a:t>When appropriate, contact law enforcement;</a:t>
            </a:r>
          </a:p>
          <a:p>
            <a:pPr marL="171450" indent="-171450">
              <a:buFont typeface="Wingdings" panose="05000000000000000000" pitchFamily="2" charset="2"/>
              <a:buChar char="§"/>
              <a:defRPr/>
            </a:pPr>
            <a:r>
              <a:rPr lang="en-US" dirty="0" smtClean="0">
                <a:ea typeface="MS PGothic" pitchFamily="34" charset="-128"/>
              </a:rPr>
              <a:t>Work with family to determine the details surrounding the death that can be made public; and</a:t>
            </a:r>
          </a:p>
          <a:p>
            <a:pPr marL="171450" indent="-171450">
              <a:buFont typeface="Wingdings" panose="05000000000000000000" pitchFamily="2" charset="2"/>
              <a:buChar char="§"/>
              <a:defRPr/>
            </a:pPr>
            <a:r>
              <a:rPr lang="en-US" altLang="en-US" dirty="0" smtClean="0">
                <a:ea typeface="MS PGothic" pitchFamily="34" charset="-128"/>
              </a:rPr>
              <a:t>Determine the details that are appropriate to share with your school community (especially when the death is a suicide).</a:t>
            </a:r>
            <a:endParaRPr lang="en-US" dirty="0" smtClean="0">
              <a:ea typeface="MS PGothic" pitchFamily="34" charset="-128"/>
            </a:endParaRPr>
          </a:p>
        </p:txBody>
      </p:sp>
      <p:sp>
        <p:nvSpPr>
          <p:cNvPr id="64516" name="Date Placeholder 7"/>
          <p:cNvSpPr>
            <a:spLocks noGrp="1"/>
          </p:cNvSpPr>
          <p:nvPr>
            <p:ph type="dt" sz="quarter" idx="1"/>
          </p:nvPr>
        </p:nvSpPr>
        <p:spPr bwMode="auto">
          <a:extLst/>
        </p:spPr>
        <p:txBody>
          <a:bodyPr rtlCol="0"/>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a:defRPr/>
            </a:pPr>
            <a:endParaRPr lang="en-US" altLang="en-US" dirty="0" smtClean="0">
              <a:solidFill>
                <a:srgbClr val="000000"/>
              </a:solidFill>
              <a:latin typeface="Arial" charset="0"/>
              <a:ea typeface="+mn-ea"/>
            </a:endParaRPr>
          </a:p>
        </p:txBody>
      </p:sp>
      <p:sp>
        <p:nvSpPr>
          <p:cNvPr id="64517" name="Header Placeholder 8"/>
          <p:cNvSpPr>
            <a:spLocks noGrp="1"/>
          </p:cNvSpPr>
          <p:nvPr>
            <p:ph type="hdr" sz="quarter"/>
          </p:nvPr>
        </p:nvSpPr>
        <p:spPr bwMode="auto">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fontAlgn="base">
              <a:spcBef>
                <a:spcPct val="0"/>
              </a:spcBef>
              <a:spcAft>
                <a:spcPct val="0"/>
              </a:spcAft>
              <a:defRPr/>
            </a:pPr>
            <a:r>
              <a:rPr lang="en-US" altLang="en-US" dirty="0" smtClean="0">
                <a:solidFill>
                  <a:srgbClr val="000000"/>
                </a:solidFill>
                <a:latin typeface="Arial" charset="0"/>
              </a:rPr>
              <a:t>Bereavement/Loss Full Version</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bwMode="auto">
          <a:xfrm>
            <a:off x="1166813" y="690563"/>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Rectangle 3"/>
          <p:cNvSpPr>
            <a:spLocks noGrp="1" noChangeArrowheads="1"/>
          </p:cNvSpPr>
          <p:nvPr>
            <p:ph type="body" idx="1"/>
          </p:nvPr>
        </p:nvSpPr>
        <p:spPr bwMode="auto">
          <a:xfrm>
            <a:off x="695325" y="4387850"/>
            <a:ext cx="5559425" cy="4157663"/>
          </a:xfrm>
          <a:extLst/>
        </p:spPr>
        <p:txBody>
          <a:bodyPr wrap="square" numCol="1" anchor="t" anchorCtr="0" compatLnSpc="1">
            <a:prstTxWarp prst="textNoShape">
              <a:avLst/>
            </a:prstTxWarp>
          </a:bodyPr>
          <a:lstStyle/>
          <a:p>
            <a:pPr marL="342900" indent="-342900" eaLnBrk="1" hangingPunct="1">
              <a:lnSpc>
                <a:spcPct val="80000"/>
              </a:lnSpc>
              <a:spcBef>
                <a:spcPct val="0"/>
              </a:spcBef>
              <a:buFont typeface="Wingdings" panose="05000000000000000000" pitchFamily="2" charset="2"/>
              <a:buChar char="§"/>
              <a:defRPr/>
            </a:pPr>
            <a:r>
              <a:rPr lang="en-US" dirty="0" smtClean="0">
                <a:ea typeface="ＭＳ Ｐゴシック" charset="0"/>
              </a:rPr>
              <a:t>Whenever possible, schools should notify staff of the death first, rather than at the same time as students. Phone trees can be used to notify those outside the school.</a:t>
            </a:r>
          </a:p>
          <a:p>
            <a:pPr eaLnBrk="1" hangingPunct="1">
              <a:lnSpc>
                <a:spcPct val="80000"/>
              </a:lnSpc>
              <a:spcBef>
                <a:spcPct val="0"/>
              </a:spcBef>
              <a:buFont typeface="Wingdings" panose="05000000000000000000" pitchFamily="2" charset="2"/>
              <a:buNone/>
              <a:defRPr/>
            </a:pPr>
            <a:r>
              <a:rPr lang="en-US" dirty="0" smtClean="0">
                <a:ea typeface="ＭＳ Ｐゴシック" charset="0"/>
              </a:rPr>
              <a:t> </a:t>
            </a:r>
          </a:p>
          <a:p>
            <a:pPr marL="342900" indent="-342900" eaLnBrk="1" hangingPunct="1">
              <a:lnSpc>
                <a:spcPct val="80000"/>
              </a:lnSpc>
              <a:spcBef>
                <a:spcPct val="0"/>
              </a:spcBef>
              <a:buFont typeface="Wingdings" panose="05000000000000000000" pitchFamily="2" charset="2"/>
              <a:buChar char="§"/>
              <a:defRPr/>
            </a:pPr>
            <a:r>
              <a:rPr lang="en-US" dirty="0" smtClean="0">
                <a:ea typeface="ＭＳ Ｐゴシック" charset="0"/>
              </a:rPr>
              <a:t>Schools should schedule a staff meeting before the beginning of the school day, during which everyone has an opportunity to: </a:t>
            </a:r>
          </a:p>
          <a:p>
            <a:pPr marL="800100" lvl="1" indent="-342900" eaLnBrk="1" hangingPunct="1">
              <a:lnSpc>
                <a:spcPct val="80000"/>
              </a:lnSpc>
              <a:spcBef>
                <a:spcPct val="0"/>
              </a:spcBef>
              <a:buFont typeface="Courier New" panose="02070309020205020404" pitchFamily="49" charset="0"/>
              <a:buChar char="o"/>
              <a:defRPr/>
            </a:pPr>
            <a:r>
              <a:rPr lang="en-US" dirty="0" smtClean="0">
                <a:ea typeface="ＭＳ Ｐゴシック" charset="0"/>
              </a:rPr>
              <a:t>receive the same information at the same time; </a:t>
            </a:r>
          </a:p>
          <a:p>
            <a:pPr marL="800100" lvl="1" indent="-342900" eaLnBrk="1" hangingPunct="1">
              <a:lnSpc>
                <a:spcPct val="80000"/>
              </a:lnSpc>
              <a:spcBef>
                <a:spcPct val="0"/>
              </a:spcBef>
              <a:buFont typeface="Courier New" panose="02070309020205020404" pitchFamily="49" charset="0"/>
              <a:buChar char="o"/>
              <a:defRPr/>
            </a:pPr>
            <a:r>
              <a:rPr lang="en-US" dirty="0" smtClean="0">
                <a:ea typeface="ＭＳ Ｐゴシック" charset="0"/>
              </a:rPr>
              <a:t>review the schedule of events; and </a:t>
            </a:r>
          </a:p>
          <a:p>
            <a:pPr marL="800100" lvl="1" indent="-342900" eaLnBrk="1" hangingPunct="1">
              <a:lnSpc>
                <a:spcPct val="80000"/>
              </a:lnSpc>
              <a:spcBef>
                <a:spcPct val="0"/>
              </a:spcBef>
              <a:buFont typeface="Courier New" panose="02070309020205020404" pitchFamily="49" charset="0"/>
              <a:buChar char="o"/>
              <a:defRPr/>
            </a:pPr>
            <a:r>
              <a:rPr lang="en-US" dirty="0" smtClean="0">
                <a:ea typeface="ＭＳ Ｐゴシック" charset="0"/>
              </a:rPr>
              <a:t>ask questions.</a:t>
            </a:r>
          </a:p>
          <a:p>
            <a:pPr marL="800100" lvl="1" indent="-342900" eaLnBrk="1" hangingPunct="1">
              <a:lnSpc>
                <a:spcPct val="80000"/>
              </a:lnSpc>
              <a:spcBef>
                <a:spcPct val="0"/>
              </a:spcBef>
              <a:buFont typeface="Courier New" panose="02070309020205020404" pitchFamily="49" charset="0"/>
              <a:buChar char="o"/>
              <a:defRPr/>
            </a:pPr>
            <a:endParaRPr lang="en-US" dirty="0" smtClean="0">
              <a:ea typeface="ＭＳ Ｐゴシック" charset="0"/>
            </a:endParaRPr>
          </a:p>
          <a:p>
            <a:pPr marL="342900" indent="-342900" eaLnBrk="1" hangingPunct="1">
              <a:lnSpc>
                <a:spcPct val="80000"/>
              </a:lnSpc>
              <a:spcBef>
                <a:spcPct val="0"/>
              </a:spcBef>
              <a:buFont typeface="Wingdings" panose="05000000000000000000" pitchFamily="2" charset="2"/>
              <a:buChar char="§"/>
              <a:defRPr/>
            </a:pPr>
            <a:r>
              <a:rPr lang="en-US" dirty="0" smtClean="0">
                <a:ea typeface="ＭＳ Ｐゴシック" charset="0"/>
              </a:rPr>
              <a:t>Schools should provide front office staff with the information that is appropriate for them to share, and consider holding a follow-up staff meeting after school is dismissed. They should also provide staff with basic information about the possible responses to the death as well as scripts and guidelines, if necessary. </a:t>
            </a:r>
          </a:p>
          <a:p>
            <a:pPr eaLnBrk="1" hangingPunct="1">
              <a:lnSpc>
                <a:spcPct val="80000"/>
              </a:lnSpc>
              <a:spcBef>
                <a:spcPct val="0"/>
              </a:spcBef>
              <a:buFont typeface="Wingdings" panose="05000000000000000000" pitchFamily="2" charset="2"/>
              <a:buNone/>
              <a:defRPr/>
            </a:pPr>
            <a:endParaRPr lang="en-US" dirty="0" smtClean="0">
              <a:ea typeface="ＭＳ Ｐゴシック" charset="0"/>
            </a:endParaRPr>
          </a:p>
          <a:p>
            <a:pPr marL="342900" indent="-342900" eaLnBrk="1" hangingPunct="1">
              <a:lnSpc>
                <a:spcPct val="80000"/>
              </a:lnSpc>
              <a:spcBef>
                <a:spcPct val="0"/>
              </a:spcBef>
              <a:buFont typeface="Wingdings" panose="05000000000000000000" pitchFamily="2" charset="2"/>
              <a:buChar char="§"/>
              <a:defRPr/>
            </a:pPr>
            <a:r>
              <a:rPr lang="en-US" dirty="0" smtClean="0">
                <a:ea typeface="ＭＳ Ｐゴシック" charset="0"/>
              </a:rPr>
              <a:t>Providing staff with scripts can ensure that all students receive the same information. It can also be helpful for adults who struggle with what to say during crisis situations.</a:t>
            </a:r>
            <a:endParaRPr lang="en-US" dirty="0">
              <a:ea typeface="ＭＳ Ｐゴシック" charset="0"/>
            </a:endParaRPr>
          </a:p>
        </p:txBody>
      </p:sp>
      <p:sp>
        <p:nvSpPr>
          <p:cNvPr id="67588" name="Date Placeholder 7"/>
          <p:cNvSpPr>
            <a:spLocks noGrp="1"/>
          </p:cNvSpPr>
          <p:nvPr>
            <p:ph type="dt" sz="quarter" idx="1"/>
          </p:nvPr>
        </p:nvSpPr>
        <p:spPr bwMode="auto">
          <a:extLst/>
        </p:spPr>
        <p:txBody>
          <a:bodyPr rtlCol="0"/>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a:defRPr/>
            </a:pPr>
            <a:endParaRPr lang="en-US" altLang="en-US" dirty="0" smtClean="0">
              <a:solidFill>
                <a:srgbClr val="000000"/>
              </a:solidFill>
              <a:latin typeface="Arial" charset="0"/>
              <a:ea typeface="+mn-ea"/>
            </a:endParaRPr>
          </a:p>
        </p:txBody>
      </p:sp>
      <p:sp>
        <p:nvSpPr>
          <p:cNvPr id="67589" name="Header Placeholder 8"/>
          <p:cNvSpPr>
            <a:spLocks noGrp="1"/>
          </p:cNvSpPr>
          <p:nvPr>
            <p:ph type="hdr" sz="quarter"/>
          </p:nvPr>
        </p:nvSpPr>
        <p:spPr bwMode="auto">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fontAlgn="base">
              <a:spcBef>
                <a:spcPct val="0"/>
              </a:spcBef>
              <a:spcAft>
                <a:spcPct val="0"/>
              </a:spcAft>
              <a:defRPr/>
            </a:pPr>
            <a:r>
              <a:rPr lang="en-US" altLang="en-US" dirty="0" smtClean="0">
                <a:solidFill>
                  <a:srgbClr val="000000"/>
                </a:solidFill>
                <a:latin typeface="Arial" charset="0"/>
              </a:rPr>
              <a:t>Bereavement/Loss Full Version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bwMode="auto">
          <a:xfrm>
            <a:off x="1166813" y="690563"/>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xfrm>
            <a:off x="695325" y="4387850"/>
            <a:ext cx="5559425" cy="4157663"/>
          </a:xfrm>
          <a:extLst/>
        </p:spPr>
        <p:txBody>
          <a:bodyPr wrap="square" numCol="1" anchor="t" anchorCtr="0" compatLnSpc="1">
            <a:prstTxWarp prst="textNoShape">
              <a:avLst/>
            </a:prstTxWarp>
          </a:bodyPr>
          <a:lstStyle/>
          <a:p>
            <a:pPr eaLnBrk="1" hangingPunct="1">
              <a:spcBef>
                <a:spcPct val="0"/>
              </a:spcBef>
              <a:defRPr/>
            </a:pPr>
            <a:r>
              <a:rPr lang="en-US" altLang="en-US" dirty="0" smtClean="0">
                <a:ea typeface="MS PGothic" pitchFamily="34" charset="-128"/>
              </a:rPr>
              <a:t>The Readiness and Emergency Management for Schools (REMS) Technical Assistance (TA) Center compiled this data from the National Center for Education Statistics’ 2013 annual report </a:t>
            </a:r>
            <a:r>
              <a:rPr lang="en-US" altLang="en-US" i="1" dirty="0" smtClean="0">
                <a:ea typeface="MS PGothic" pitchFamily="34" charset="-128"/>
              </a:rPr>
              <a:t>Indicators of School Crime and Safety</a:t>
            </a:r>
            <a:r>
              <a:rPr lang="en-US" altLang="en-US" dirty="0" smtClean="0">
                <a:ea typeface="MS PGothic" pitchFamily="34" charset="-128"/>
              </a:rPr>
              <a:t>. The data details school-related homicides and suicides of youth ages 5 to 18 by location (i.e., home or school) and year (i.e., 1992 to 2011). For more information, visit http://nces.ed.gov/pubs2014/2014042.pdf. </a:t>
            </a:r>
          </a:p>
          <a:p>
            <a:pPr eaLnBrk="1" hangingPunct="1">
              <a:spcBef>
                <a:spcPct val="0"/>
              </a:spcBef>
              <a:defRPr/>
            </a:pPr>
            <a:endParaRPr lang="en-US" altLang="en-US" dirty="0" smtClean="0">
              <a:ea typeface="MS PGothic" pitchFamily="34" charset="-128"/>
            </a:endParaRPr>
          </a:p>
          <a:p>
            <a:pPr marL="230188" indent="-230188" eaLnBrk="1" hangingPunct="1">
              <a:spcBef>
                <a:spcPct val="0"/>
              </a:spcBef>
              <a:defRPr/>
            </a:pPr>
            <a:r>
              <a:rPr lang="en-US" altLang="en-US" dirty="0" smtClean="0">
                <a:ea typeface="MS PGothic" pitchFamily="34" charset="-128"/>
              </a:rPr>
              <a:t>Number of students in public schools from 2010 to 2011: </a:t>
            </a:r>
          </a:p>
          <a:p>
            <a:pPr marL="230188" indent="-230188" eaLnBrk="1" hangingPunct="1">
              <a:spcBef>
                <a:spcPct val="0"/>
              </a:spcBef>
              <a:defRPr/>
            </a:pPr>
            <a:r>
              <a:rPr lang="en-US" altLang="en-US" dirty="0" smtClean="0">
                <a:ea typeface="MS PGothic" pitchFamily="34" charset="-128"/>
              </a:rPr>
              <a:t>49.4 million </a:t>
            </a:r>
          </a:p>
          <a:p>
            <a:pPr marL="230188" indent="-230188" eaLnBrk="1" hangingPunct="1">
              <a:spcBef>
                <a:spcPct val="0"/>
              </a:spcBef>
              <a:defRPr/>
            </a:pPr>
            <a:endParaRPr lang="en-US" altLang="en-US" dirty="0" smtClean="0">
              <a:ea typeface="MS PGothic" pitchFamily="34" charset="-128"/>
            </a:endParaRPr>
          </a:p>
          <a:p>
            <a:pPr marL="230188" indent="-230188" eaLnBrk="1" hangingPunct="1">
              <a:spcBef>
                <a:spcPct val="0"/>
              </a:spcBef>
              <a:defRPr/>
            </a:pPr>
            <a:r>
              <a:rPr lang="en-US" altLang="en-US" dirty="0" smtClean="0">
                <a:ea typeface="MS PGothic" pitchFamily="34" charset="-128"/>
              </a:rPr>
              <a:t>Number of students in private schools from 2009 to 2010:</a:t>
            </a:r>
          </a:p>
          <a:p>
            <a:pPr marL="230188" indent="-230188" eaLnBrk="1" hangingPunct="1">
              <a:spcBef>
                <a:spcPct val="0"/>
              </a:spcBef>
              <a:defRPr/>
            </a:pPr>
            <a:r>
              <a:rPr lang="en-US" altLang="en-US" dirty="0" smtClean="0">
                <a:ea typeface="MS PGothic" pitchFamily="34" charset="-128"/>
              </a:rPr>
              <a:t>5.4 million</a:t>
            </a:r>
          </a:p>
        </p:txBody>
      </p:sp>
      <p:sp>
        <p:nvSpPr>
          <p:cNvPr id="46084" name="Date Placeholder 7"/>
          <p:cNvSpPr>
            <a:spLocks noGrp="1"/>
          </p:cNvSpPr>
          <p:nvPr>
            <p:ph type="dt" sz="quarter" idx="1"/>
          </p:nvPr>
        </p:nvSpPr>
        <p:spPr bwMode="auto">
          <a:extLst/>
        </p:spPr>
        <p:txBody>
          <a:bodyPr rtlCol="0"/>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a:defRPr/>
            </a:pPr>
            <a:endParaRPr lang="en-US" altLang="en-US" dirty="0" smtClean="0">
              <a:latin typeface="Arial" charset="0"/>
              <a:ea typeface="+mn-ea"/>
            </a:endParaRPr>
          </a:p>
        </p:txBody>
      </p:sp>
      <p:sp>
        <p:nvSpPr>
          <p:cNvPr id="46085" name="Header Placeholder 8"/>
          <p:cNvSpPr>
            <a:spLocks noGrp="1"/>
          </p:cNvSpPr>
          <p:nvPr>
            <p:ph type="hdr" sz="quarter"/>
          </p:nvPr>
        </p:nvSpPr>
        <p:spPr bwMode="auto">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fontAlgn="base">
              <a:spcBef>
                <a:spcPct val="0"/>
              </a:spcBef>
              <a:spcAft>
                <a:spcPct val="0"/>
              </a:spcAft>
              <a:defRPr/>
            </a:pPr>
            <a:r>
              <a:rPr lang="en-US" altLang="en-US" dirty="0" smtClean="0">
                <a:latin typeface="Arial" charset="0"/>
              </a:rPr>
              <a:t>Bereavement/Loss Full Version</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bwMode="auto">
          <a:xfrm>
            <a:off x="1166813" y="690563"/>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Rectangle 3"/>
          <p:cNvSpPr>
            <a:spLocks noGrp="1" noChangeArrowheads="1"/>
          </p:cNvSpPr>
          <p:nvPr>
            <p:ph type="body" idx="1"/>
          </p:nvPr>
        </p:nvSpPr>
        <p:spPr bwMode="auto">
          <a:xfrm>
            <a:off x="695325" y="4387850"/>
            <a:ext cx="5559425" cy="4157663"/>
          </a:xfrm>
          <a:extLst/>
        </p:spPr>
        <p:txBody>
          <a:bodyPr wrap="square" numCol="1" anchor="t" anchorCtr="0" compatLnSpc="1">
            <a:prstTxWarp prst="textNoShape">
              <a:avLst/>
            </a:prstTxWarp>
          </a:bodyPr>
          <a:lstStyle/>
          <a:p>
            <a:pPr eaLnBrk="1" hangingPunct="1">
              <a:lnSpc>
                <a:spcPct val="90000"/>
              </a:lnSpc>
              <a:spcBef>
                <a:spcPct val="0"/>
              </a:spcBef>
              <a:buFont typeface="Wingdings" panose="05000000000000000000" pitchFamily="2" charset="2"/>
              <a:buNone/>
              <a:defRPr/>
            </a:pPr>
            <a:r>
              <a:rPr lang="en-US" altLang="en-US" dirty="0" smtClean="0">
                <a:ea typeface="MS PGothic" pitchFamily="34" charset="-128"/>
              </a:rPr>
              <a:t>Given the wonders of social media and text messaging, it is likely that students will have heard multiple versions of what occurred and that rumors about the incident will be circulating.</a:t>
            </a:r>
          </a:p>
          <a:p>
            <a:pPr eaLnBrk="1" hangingPunct="1">
              <a:lnSpc>
                <a:spcPct val="90000"/>
              </a:lnSpc>
              <a:spcBef>
                <a:spcPct val="0"/>
              </a:spcBef>
              <a:buFont typeface="Wingdings" panose="05000000000000000000" pitchFamily="2" charset="2"/>
              <a:buNone/>
              <a:defRPr/>
            </a:pPr>
            <a:endParaRPr lang="en-US" altLang="en-US" dirty="0" smtClean="0">
              <a:ea typeface="MS PGothic" pitchFamily="34" charset="-128"/>
            </a:endParaRPr>
          </a:p>
          <a:p>
            <a:pPr eaLnBrk="1" hangingPunct="1">
              <a:lnSpc>
                <a:spcPct val="90000"/>
              </a:lnSpc>
              <a:spcBef>
                <a:spcPct val="0"/>
              </a:spcBef>
              <a:buFont typeface="Wingdings" panose="05000000000000000000" pitchFamily="2" charset="2"/>
              <a:buNone/>
              <a:defRPr/>
            </a:pPr>
            <a:r>
              <a:rPr lang="en-US" altLang="en-US" dirty="0" smtClean="0">
                <a:ea typeface="MS PGothic" pitchFamily="34" charset="-128"/>
              </a:rPr>
              <a:t>Familiar adults should share information about the incident in small class settings. Schools should have a plan to notify off-campus students (e.g., those who may be on fieldtrips, at outdoor physical education classes, or at sports practices), and avoid making an announcement about the incident over the PA system or during a school assembly.</a:t>
            </a:r>
          </a:p>
          <a:p>
            <a:pPr eaLnBrk="1" hangingPunct="1">
              <a:lnSpc>
                <a:spcPct val="90000"/>
              </a:lnSpc>
              <a:spcBef>
                <a:spcPct val="0"/>
              </a:spcBef>
              <a:buFont typeface="Wingdings" panose="05000000000000000000" pitchFamily="2" charset="2"/>
              <a:buNone/>
              <a:defRPr/>
            </a:pPr>
            <a:endParaRPr lang="en-US" altLang="en-US" dirty="0" smtClean="0">
              <a:ea typeface="MS PGothic" pitchFamily="34" charset="-128"/>
            </a:endParaRPr>
          </a:p>
          <a:p>
            <a:pPr eaLnBrk="1" hangingPunct="1">
              <a:lnSpc>
                <a:spcPct val="90000"/>
              </a:lnSpc>
              <a:spcBef>
                <a:spcPct val="0"/>
              </a:spcBef>
              <a:buFont typeface="Wingdings" panose="05000000000000000000" pitchFamily="2" charset="2"/>
              <a:buNone/>
              <a:defRPr/>
            </a:pPr>
            <a:r>
              <a:rPr lang="en-US" altLang="en-US" dirty="0" smtClean="0">
                <a:ea typeface="MS PGothic" pitchFamily="34" charset="-128"/>
              </a:rPr>
              <a:t>When notifying students, schools should do the following:</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Be truthful and direct, keeping in mind the developmental stage of their students.</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Let students know what to expect, as well as provide a timeline of commemoration events that includes any changes to the school schedule.</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Discourage conversations about the specific details of a violent incident or death.</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Talk with eyewitnesses about the harm that sharing graphic details about a violent incident or death can cause (e.g., vicarious traumatization).</a:t>
            </a:r>
          </a:p>
          <a:p>
            <a:pPr marL="171450" indent="-171450" eaLnBrk="1" hangingPunct="1">
              <a:spcBef>
                <a:spcPct val="0"/>
              </a:spcBef>
              <a:buFont typeface="Wingdings" panose="05000000000000000000" pitchFamily="2" charset="2"/>
              <a:buChar char="§"/>
              <a:defRPr/>
            </a:pPr>
            <a:endParaRPr lang="en-US" altLang="en-US" dirty="0" smtClean="0">
              <a:ea typeface="MS PGothic" pitchFamily="34" charset="-128"/>
            </a:endParaRPr>
          </a:p>
          <a:p>
            <a:pPr eaLnBrk="1" hangingPunct="1">
              <a:spcBef>
                <a:spcPct val="0"/>
              </a:spcBef>
              <a:defRPr/>
            </a:pPr>
            <a:r>
              <a:rPr lang="en-US" altLang="en-US" dirty="0" smtClean="0">
                <a:ea typeface="MS PGothic" pitchFamily="34" charset="-128"/>
              </a:rPr>
              <a:t>When notifying parents and guardians, schools should do the following:</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Consider holding a parent meeting to disseminate information and offer support.</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Add specific details about the incident to the template you created during bereavement and loss planning, and send this notification letter home to parents and guardians.</a:t>
            </a:r>
          </a:p>
          <a:p>
            <a:pPr eaLnBrk="1" hangingPunct="1">
              <a:spcBef>
                <a:spcPct val="0"/>
              </a:spcBef>
              <a:defRPr/>
            </a:pPr>
            <a:endParaRPr lang="en-US" altLang="en-US" dirty="0" smtClean="0">
              <a:ea typeface="MS PGothic" pitchFamily="34" charset="-128"/>
            </a:endParaRPr>
          </a:p>
        </p:txBody>
      </p:sp>
      <p:sp>
        <p:nvSpPr>
          <p:cNvPr id="68612" name="Date Placeholder 7"/>
          <p:cNvSpPr>
            <a:spLocks noGrp="1"/>
          </p:cNvSpPr>
          <p:nvPr>
            <p:ph type="dt" sz="quarter" idx="1"/>
          </p:nvPr>
        </p:nvSpPr>
        <p:spPr bwMode="auto">
          <a:extLst/>
        </p:spPr>
        <p:txBody>
          <a:bodyPr rtlCol="0"/>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a:defRPr/>
            </a:pPr>
            <a:endParaRPr lang="en-US" altLang="en-US" dirty="0" smtClean="0">
              <a:solidFill>
                <a:srgbClr val="000000"/>
              </a:solidFill>
              <a:latin typeface="Arial" charset="0"/>
              <a:ea typeface="+mn-ea"/>
            </a:endParaRPr>
          </a:p>
        </p:txBody>
      </p:sp>
      <p:sp>
        <p:nvSpPr>
          <p:cNvPr id="68613" name="Header Placeholder 8"/>
          <p:cNvSpPr>
            <a:spLocks noGrp="1"/>
          </p:cNvSpPr>
          <p:nvPr>
            <p:ph type="hdr" sz="quarter"/>
          </p:nvPr>
        </p:nvSpPr>
        <p:spPr bwMode="auto">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fontAlgn="base">
              <a:spcBef>
                <a:spcPct val="0"/>
              </a:spcBef>
              <a:spcAft>
                <a:spcPct val="0"/>
              </a:spcAft>
              <a:defRPr/>
            </a:pPr>
            <a:r>
              <a:rPr lang="en-US" altLang="en-US" dirty="0" smtClean="0">
                <a:solidFill>
                  <a:srgbClr val="000000"/>
                </a:solidFill>
                <a:latin typeface="Arial" charset="0"/>
              </a:rPr>
              <a:t>Bereavement/Loss Full Version</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eaLnBrk="1" hangingPunct="1">
              <a:lnSpc>
                <a:spcPct val="90000"/>
              </a:lnSpc>
              <a:spcBef>
                <a:spcPct val="0"/>
              </a:spcBef>
              <a:buFont typeface="Wingdings" panose="05000000000000000000" pitchFamily="2" charset="2"/>
              <a:buChar char="§"/>
              <a:defRPr/>
            </a:pPr>
            <a:r>
              <a:rPr lang="en-US" dirty="0" smtClean="0">
                <a:latin typeface="+mj-lt"/>
                <a:ea typeface="ＭＳ Ｐゴシック" charset="0"/>
              </a:rPr>
              <a:t>Keep media away from on-campus students.</a:t>
            </a:r>
          </a:p>
          <a:p>
            <a:pPr marL="171450" indent="-171450" eaLnBrk="1" hangingPunct="1">
              <a:lnSpc>
                <a:spcPct val="90000"/>
              </a:lnSpc>
              <a:spcBef>
                <a:spcPct val="0"/>
              </a:spcBef>
              <a:buFont typeface="Wingdings" panose="05000000000000000000" pitchFamily="2" charset="2"/>
              <a:buChar char="§"/>
              <a:defRPr/>
            </a:pPr>
            <a:r>
              <a:rPr lang="en-US" altLang="en-US" dirty="0" smtClean="0">
                <a:latin typeface="+mj-lt"/>
                <a:ea typeface="ＭＳ Ｐゴシック" charset="0"/>
              </a:rPr>
              <a:t>Manage the media’s access to your campus. Use a public information officer (PIO) for contacts with the media.</a:t>
            </a:r>
          </a:p>
          <a:p>
            <a:pPr marL="171450" indent="-171450" eaLnBrk="1" hangingPunct="1">
              <a:lnSpc>
                <a:spcPct val="90000"/>
              </a:lnSpc>
              <a:spcBef>
                <a:spcPct val="0"/>
              </a:spcBef>
              <a:buFont typeface="Wingdings" panose="05000000000000000000" pitchFamily="2" charset="2"/>
              <a:buChar char="§"/>
              <a:defRPr/>
            </a:pPr>
            <a:r>
              <a:rPr lang="en-US" dirty="0" smtClean="0">
                <a:latin typeface="+mj-lt"/>
                <a:ea typeface="ＭＳ Ｐゴシック" charset="0"/>
              </a:rPr>
              <a:t>Use the single point of contact that was created for your school site or district to exchange information and address media relations issues.</a:t>
            </a:r>
          </a:p>
          <a:p>
            <a:pPr marL="171450" indent="-171450" eaLnBrk="1" hangingPunct="1">
              <a:lnSpc>
                <a:spcPct val="90000"/>
              </a:lnSpc>
              <a:spcBef>
                <a:spcPct val="0"/>
              </a:spcBef>
              <a:buFont typeface="Wingdings" panose="05000000000000000000" pitchFamily="2" charset="2"/>
              <a:buChar char="§"/>
              <a:defRPr/>
            </a:pPr>
            <a:r>
              <a:rPr lang="en-US" dirty="0" smtClean="0">
                <a:ea typeface="MS PGothic" pitchFamily="34" charset="-128"/>
              </a:rPr>
              <a:t>Ensure that you adhere to the Health Insurance Portability and Accountability Act (HIPAA), the Family Educational Rights and Privacy Act (FERPA), and other privacy laws.</a:t>
            </a:r>
          </a:p>
          <a:p>
            <a:pPr>
              <a:defRPr/>
            </a:pPr>
            <a:endParaRPr lang="en-US" dirty="0" smtClean="0">
              <a:ea typeface="MS PGothic" pitchFamily="34" charset="-128"/>
            </a:endParaRPr>
          </a:p>
          <a:p>
            <a:pPr eaLnBrk="1" hangingPunct="1">
              <a:lnSpc>
                <a:spcPct val="90000"/>
              </a:lnSpc>
              <a:spcBef>
                <a:spcPct val="0"/>
              </a:spcBef>
              <a:buFont typeface="Arial"/>
              <a:buNone/>
              <a:defRPr/>
            </a:pPr>
            <a:endParaRPr lang="en-US" dirty="0" smtClean="0">
              <a:latin typeface="+mj-lt"/>
              <a:ea typeface="ＭＳ Ｐゴシック" charset="0"/>
            </a:endParaRPr>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8D66BBEA-F30D-46D6-A4B4-B2DE5DB0C5D0}" type="slidenum">
              <a:rPr lang="en-US" altLang="en-US" smtClean="0"/>
              <a:pPr/>
              <a:t>31</a:t>
            </a:fld>
            <a:endParaRPr lang="en-US"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extLst/>
        </p:spPr>
        <p:txBody>
          <a:bodyPr wrap="square" numCol="1" anchor="t" anchorCtr="0" compatLnSpc="1">
            <a:prstTxWarp prst="textNoShape">
              <a:avLst/>
            </a:prstTxWarp>
          </a:bodyPr>
          <a:lstStyle/>
          <a:p>
            <a:pPr>
              <a:buFont typeface="Wingdings" panose="05000000000000000000" pitchFamily="2" charset="2"/>
              <a:buNone/>
              <a:defRPr/>
            </a:pPr>
            <a:r>
              <a:rPr lang="en-US" altLang="en-US" dirty="0" smtClean="0">
                <a:ea typeface="MS PGothic" pitchFamily="34" charset="-128"/>
              </a:rPr>
              <a:t>Before a tragedy occurs, the school should partner with external mental health providers to ensure that an adequate number of counselors could be available when needed. </a:t>
            </a:r>
          </a:p>
          <a:p>
            <a:pPr>
              <a:buFont typeface="Wingdings" panose="05000000000000000000" pitchFamily="2" charset="2"/>
              <a:buNone/>
              <a:defRPr/>
            </a:pPr>
            <a:endParaRPr lang="en-US" altLang="en-US" dirty="0" smtClean="0">
              <a:ea typeface="MS PGothic" pitchFamily="34" charset="-128"/>
            </a:endParaRPr>
          </a:p>
          <a:p>
            <a:pPr eaLnBrk="1" hangingPunct="1">
              <a:spcBef>
                <a:spcPct val="0"/>
              </a:spcBef>
              <a:defRPr/>
            </a:pPr>
            <a:r>
              <a:rPr lang="en-US" altLang="en-US" dirty="0" smtClean="0">
                <a:ea typeface="MS PGothic" pitchFamily="34" charset="-128"/>
              </a:rPr>
              <a:t>Schools should do the following:</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Identify and partner with the mental health agencies that would be able to assist during a crisis or emergency.</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Develop a structure for support.</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Be aware of the issues that surround “outside” vs. “inside” help.</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Outline partnership agreements with relevant local partners, and identify a school/district employee who can coordinate community partnerships (i.e., a community liaison).</a:t>
            </a:r>
          </a:p>
          <a:p>
            <a:pPr eaLnBrk="1" hangingPunct="1">
              <a:spcBef>
                <a:spcPct val="0"/>
              </a:spcBef>
              <a:buFont typeface="Wingdings" panose="05000000000000000000" pitchFamily="2" charset="2"/>
              <a:buNone/>
              <a:defRPr/>
            </a:pPr>
            <a:endParaRPr lang="en-US" altLang="en-US" dirty="0" smtClean="0">
              <a:ea typeface="MS PGothic" pitchFamily="34" charset="-128"/>
            </a:endParaRPr>
          </a:p>
          <a:p>
            <a:pPr eaLnBrk="1" hangingPunct="1">
              <a:lnSpc>
                <a:spcPct val="80000"/>
              </a:lnSpc>
              <a:buFont typeface="Wingdings" panose="05000000000000000000" pitchFamily="2" charset="2"/>
              <a:buNone/>
              <a:defRPr/>
            </a:pPr>
            <a:r>
              <a:rPr lang="en-US" altLang="en-US" dirty="0" smtClean="0">
                <a:ea typeface="MS PGothic" pitchFamily="34" charset="-128"/>
              </a:rPr>
              <a:t>In addition to faculty and other school staff, the school’s crisis response team should include community partners from agencies and organizations that are dedicated to ensuring the mental health and well-being of students.</a:t>
            </a:r>
          </a:p>
          <a:p>
            <a:pPr eaLnBrk="1" hangingPunct="1">
              <a:lnSpc>
                <a:spcPct val="80000"/>
              </a:lnSpc>
              <a:buFont typeface="Wingdings" panose="05000000000000000000" pitchFamily="2" charset="2"/>
              <a:buNone/>
              <a:defRPr/>
            </a:pPr>
            <a:endParaRPr lang="en-US" altLang="en-US" dirty="0" smtClean="0">
              <a:ea typeface="MS PGothic" pitchFamily="34" charset="-128"/>
            </a:endParaRPr>
          </a:p>
          <a:p>
            <a:pPr>
              <a:defRPr/>
            </a:pPr>
            <a:endParaRPr lang="en-US" altLang="en-US" dirty="0" smtClean="0">
              <a:ea typeface="MS PGothic" pitchFamily="34" charset="-128"/>
            </a:endParaRPr>
          </a:p>
        </p:txBody>
      </p:sp>
      <p:sp>
        <p:nvSpPr>
          <p:cNvPr id="839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12F2DA5A-37CF-4820-BF26-C26D8AFF7E42}" type="slidenum">
              <a:rPr lang="en-US" altLang="en-US" smtClean="0"/>
              <a:pPr/>
              <a:t>32</a:t>
            </a:fld>
            <a:endParaRPr lang="en-US"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altLang="en-US" dirty="0" smtClean="0">
                <a:ea typeface="MS PGothic" pitchFamily="34" charset="-128"/>
              </a:rPr>
              <a:t>In step 5, school planning teams are tasked with writing and revising the plan, getting the plan approved, and then sharing the plan with key stakeholders. Since it is recommended that the plan address bereavement and loss, the list of key stakeholders should include officials and practitioners who are responsible for addressing issues of bereavement and loss in the school, such as:</a:t>
            </a:r>
          </a:p>
          <a:p>
            <a:pPr marL="171450" indent="-171450">
              <a:buFont typeface="Wingdings" panose="05000000000000000000" pitchFamily="2" charset="2"/>
              <a:buChar char="§"/>
              <a:defRPr/>
            </a:pPr>
            <a:r>
              <a:rPr lang="en-US" altLang="en-US" dirty="0" smtClean="0">
                <a:ea typeface="MS PGothic" pitchFamily="34" charset="-128"/>
              </a:rPr>
              <a:t>School and district officials;</a:t>
            </a:r>
          </a:p>
          <a:p>
            <a:pPr marL="171450" indent="-171450">
              <a:buFont typeface="Wingdings" panose="05000000000000000000" pitchFamily="2" charset="2"/>
              <a:buChar char="§"/>
              <a:defRPr/>
            </a:pPr>
            <a:r>
              <a:rPr lang="en-US" altLang="en-US" dirty="0" smtClean="0">
                <a:ea typeface="MS PGothic" pitchFamily="34" charset="-128"/>
              </a:rPr>
              <a:t>Personnel from key departments with a role in responding to bereavement and loss (e.g. members of the crisis response team); and</a:t>
            </a:r>
          </a:p>
          <a:p>
            <a:pPr marL="171450" indent="-171450">
              <a:buFont typeface="Wingdings" panose="05000000000000000000" pitchFamily="2" charset="2"/>
              <a:buChar char="§"/>
              <a:defRPr/>
            </a:pPr>
            <a:r>
              <a:rPr lang="en-US" altLang="en-US" dirty="0" smtClean="0">
                <a:ea typeface="MS PGothic" pitchFamily="34" charset="-128"/>
              </a:rPr>
              <a:t>External mental health partners.</a:t>
            </a:r>
          </a:p>
          <a:p>
            <a:pPr>
              <a:buFont typeface="Wingdings" panose="05000000000000000000" pitchFamily="2" charset="2"/>
              <a:buNone/>
              <a:defRPr/>
            </a:pPr>
            <a:endParaRPr lang="en-US" altLang="en-US" dirty="0" smtClean="0">
              <a:ea typeface="MS PGothic" pitchFamily="34" charset="-128"/>
            </a:endParaRPr>
          </a:p>
          <a:p>
            <a:pPr>
              <a:defRPr/>
            </a:pPr>
            <a:r>
              <a:rPr lang="en-US" altLang="en-US" dirty="0" smtClean="0">
                <a:ea typeface="MS PGothic" pitchFamily="34" charset="-128"/>
              </a:rPr>
              <a:t>In step 6, planning teams implement the plan, which includes training designated staff on relevant aspects of the plan. Among other topics, it is recommended that staff are trained on aspects of the plan related to bereavement and loss.</a:t>
            </a:r>
          </a:p>
          <a:p>
            <a:pPr>
              <a:defRPr/>
            </a:pPr>
            <a:endParaRPr lang="en-US" altLang="en-US" dirty="0" smtClean="0">
              <a:ea typeface="MS PGothic" pitchFamily="34" charset="-128"/>
            </a:endParaRPr>
          </a:p>
          <a:p>
            <a:pPr marL="171450" indent="-171450">
              <a:buFont typeface="Wingdings" panose="05000000000000000000" pitchFamily="2" charset="2"/>
              <a:buChar char="§"/>
              <a:defRPr/>
            </a:pPr>
            <a:r>
              <a:rPr lang="en-US" altLang="en-US" dirty="0" smtClean="0">
                <a:ea typeface="MS PGothic" pitchFamily="34" charset="-128"/>
              </a:rPr>
              <a:t>To ensure that schools are prepared to deal with the psychological/emotional aspects of recovery, they should proactively: </a:t>
            </a:r>
          </a:p>
          <a:p>
            <a:pPr marL="628650" lvl="1" indent="-171450">
              <a:buFont typeface="Courier New" panose="02070309020205020404" pitchFamily="49" charset="0"/>
              <a:buChar char="o"/>
              <a:defRPr/>
            </a:pPr>
            <a:r>
              <a:rPr lang="en-US" altLang="en-US" dirty="0" smtClean="0">
                <a:ea typeface="MS PGothic" pitchFamily="34" charset="-128"/>
              </a:rPr>
              <a:t>Identify and train appropriate staff on the delivery of developmentally and culturally appropriate mental health services, and on specific bereavement and loss interventions. </a:t>
            </a:r>
          </a:p>
          <a:p>
            <a:pPr marL="628650" lvl="1" indent="-171450">
              <a:buFont typeface="Courier New" panose="02070309020205020404" pitchFamily="49" charset="0"/>
              <a:buChar char="o"/>
              <a:defRPr/>
            </a:pPr>
            <a:r>
              <a:rPr lang="en-US" altLang="en-US" dirty="0" smtClean="0">
                <a:ea typeface="MS PGothic" pitchFamily="34" charset="-128"/>
              </a:rPr>
              <a:t>Provide basic training to all staff, including administrators, on the common responses to death as well as on the bereavement and loss resources that are available to the school community.</a:t>
            </a:r>
          </a:p>
          <a:p>
            <a:pPr lvl="1">
              <a:buFont typeface="Courier New" panose="02070309020205020404" pitchFamily="49" charset="0"/>
              <a:buNone/>
              <a:defRPr/>
            </a:pPr>
            <a:endParaRPr lang="en-US" altLang="en-US" dirty="0" smtClean="0">
              <a:ea typeface="MS PGothic" pitchFamily="34" charset="-128"/>
            </a:endParaRP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Schools should also provide all of their staff with specific information about their school’s referral system (e.g., let teachers know whom to refer students to for support on a particular issue). It is also crucial to train teachers and staff on the early warning signs of trauma, and on how to work with parents and guardians on a student’s behalf.</a:t>
            </a:r>
          </a:p>
          <a:p>
            <a:pPr marL="171450" indent="-171450" eaLnBrk="1" hangingPunct="1">
              <a:spcBef>
                <a:spcPct val="0"/>
              </a:spcBef>
              <a:buFont typeface="Wingdings" panose="05000000000000000000" pitchFamily="2" charset="2"/>
              <a:buChar char="§"/>
              <a:defRPr/>
            </a:pPr>
            <a:endParaRPr lang="en-US" altLang="en-US" dirty="0" smtClean="0">
              <a:ea typeface="MS PGothic" pitchFamily="34" charset="-128"/>
            </a:endParaRP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Schools should provide training to staff on HIPAA and FERPA to ensure that the privacy of individually identifiable health information, as well as student education records, are protected. These laws apply to all schools that receive funds under an applicable program of the U.S. Department of Education. Schools can:</a:t>
            </a:r>
          </a:p>
          <a:p>
            <a:pPr marL="628650" lvl="1" indent="-171450" eaLnBrk="1" hangingPunct="1">
              <a:spcBef>
                <a:spcPct val="0"/>
              </a:spcBef>
              <a:buFont typeface="Courier New" panose="02070309020205020404" pitchFamily="49" charset="0"/>
              <a:buChar char="o"/>
              <a:defRPr/>
            </a:pPr>
            <a:r>
              <a:rPr lang="en-US" altLang="en-US" dirty="0" smtClean="0">
                <a:ea typeface="MS PGothic" pitchFamily="34" charset="-128"/>
              </a:rPr>
              <a:t>Learn about the HIPAA’s protection of the privacy of individually identifiable health information at http://www.hhs.gov/ocr/privacy/hipaa/understanding/index.html.</a:t>
            </a:r>
          </a:p>
          <a:p>
            <a:pPr marL="628650" lvl="1" indent="-171450" eaLnBrk="1" hangingPunct="1">
              <a:spcBef>
                <a:spcPct val="0"/>
              </a:spcBef>
              <a:buFont typeface="Courier New" panose="02070309020205020404" pitchFamily="49" charset="0"/>
              <a:buChar char="o"/>
              <a:defRPr/>
            </a:pPr>
            <a:r>
              <a:rPr lang="en-US" altLang="en-US" dirty="0" smtClean="0">
                <a:ea typeface="MS PGothic" pitchFamily="34" charset="-128"/>
              </a:rPr>
              <a:t>Access a summary of FERPA regulations at http://www.ed.gov/policy/gen/guid/fpco/ferpa/index.html. </a:t>
            </a:r>
          </a:p>
          <a:p>
            <a:pPr>
              <a:defRPr/>
            </a:pPr>
            <a:endParaRPr lang="en-US" altLang="en-US" dirty="0" smtClean="0">
              <a:ea typeface="MS PGothic" pitchFamily="34" charset="-128"/>
            </a:endParaRPr>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1323F661-3C7D-40DD-BE06-F644C4570478}" type="slidenum">
              <a:rPr lang="en-US" altLang="en-US" smtClean="0"/>
              <a:pPr/>
              <a:t>33</a:t>
            </a:fld>
            <a:endParaRPr lang="en-US"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Rectangle 3"/>
          <p:cNvSpPr>
            <a:spLocks noGrp="1" noChangeArrowheads="1"/>
          </p:cNvSpPr>
          <p:nvPr>
            <p:ph type="body" idx="1"/>
          </p:nvPr>
        </p:nvSpPr>
        <p:spPr bwMode="auto">
          <a:extLst/>
        </p:spPr>
        <p:txBody>
          <a:bodyPr wrap="square" numCol="1" anchor="t" anchorCtr="0" compatLnSpc="1">
            <a:prstTxWarp prst="textNoShape">
              <a:avLst/>
            </a:prstTxWarp>
          </a:bodyPr>
          <a:lstStyle/>
          <a:p>
            <a:pPr eaLnBrk="1" hangingPunct="1">
              <a:spcBef>
                <a:spcPct val="0"/>
              </a:spcBef>
              <a:buFont typeface="Wingdings" panose="05000000000000000000" pitchFamily="2" charset="2"/>
              <a:buNone/>
              <a:defRPr/>
            </a:pPr>
            <a:r>
              <a:rPr lang="en-US" altLang="en-US" dirty="0" smtClean="0">
                <a:ea typeface="MS PGothic" pitchFamily="34" charset="-128"/>
              </a:rPr>
              <a:t>In this presentation we:</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Demonstrated why it is important for schools to incorporate bereavement and loss into their school EOP planning and response process;</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Discussed the common cognitive, emotional, behavioral, and physical manifestations of loss; and</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Learned about the factors that impact bereavement.</a:t>
            </a:r>
          </a:p>
        </p:txBody>
      </p:sp>
      <p:sp>
        <p:nvSpPr>
          <p:cNvPr id="73732" name="Date Placeholder 7"/>
          <p:cNvSpPr>
            <a:spLocks noGrp="1"/>
          </p:cNvSpPr>
          <p:nvPr>
            <p:ph type="dt" sz="quarter" idx="1"/>
          </p:nvPr>
        </p:nvSpPr>
        <p:spPr bwMode="auto">
          <a:extLst/>
        </p:spPr>
        <p:txBody>
          <a:bodyPr rtlCol="0"/>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a:defRPr/>
            </a:pPr>
            <a:endParaRPr lang="en-US" altLang="en-US" dirty="0" smtClean="0">
              <a:solidFill>
                <a:srgbClr val="000000"/>
              </a:solidFill>
              <a:latin typeface="Arial" charset="0"/>
              <a:ea typeface="+mn-ea"/>
            </a:endParaRPr>
          </a:p>
        </p:txBody>
      </p:sp>
      <p:sp>
        <p:nvSpPr>
          <p:cNvPr id="73733" name="Header Placeholder 8"/>
          <p:cNvSpPr>
            <a:spLocks noGrp="1"/>
          </p:cNvSpPr>
          <p:nvPr>
            <p:ph type="hdr" sz="quarter"/>
          </p:nvPr>
        </p:nvSpPr>
        <p:spPr bwMode="auto">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fontAlgn="base">
              <a:spcBef>
                <a:spcPct val="0"/>
              </a:spcBef>
              <a:spcAft>
                <a:spcPct val="0"/>
              </a:spcAft>
              <a:defRPr/>
            </a:pPr>
            <a:r>
              <a:rPr lang="en-US" altLang="en-US" dirty="0" smtClean="0">
                <a:solidFill>
                  <a:srgbClr val="000000"/>
                </a:solidFill>
                <a:latin typeface="Arial" charset="0"/>
              </a:rPr>
              <a:t>Bereavement/Loss Full Version</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3038" indent="-173038" eaLnBrk="1" hangingPunct="1">
              <a:spcBef>
                <a:spcPct val="0"/>
              </a:spcBef>
              <a:buFont typeface="Wingdings" pitchFamily="2" charset="2"/>
              <a:buChar char="§"/>
            </a:pPr>
            <a:r>
              <a:rPr lang="en-US" altLang="en-US" smtClean="0"/>
              <a:t>Think about the following:</a:t>
            </a:r>
          </a:p>
          <a:p>
            <a:pPr marL="630238" lvl="1" indent="-173038" eaLnBrk="1" hangingPunct="1">
              <a:spcBef>
                <a:spcPct val="0"/>
              </a:spcBef>
              <a:buFont typeface="Courier New" pitchFamily="49" charset="0"/>
              <a:buChar char="o"/>
            </a:pPr>
            <a:r>
              <a:rPr lang="en-US" altLang="en-US" smtClean="0"/>
              <a:t>Three ideas that were the most relevant or impactful (e.g., things they learned that revealed a need they have or a way in which they can enhance the planning efforts they already have in place).</a:t>
            </a:r>
          </a:p>
          <a:p>
            <a:pPr marL="630238" lvl="1" indent="-173038" eaLnBrk="1" hangingPunct="1">
              <a:spcBef>
                <a:spcPct val="0"/>
              </a:spcBef>
              <a:buFont typeface="Courier New" pitchFamily="49" charset="0"/>
              <a:buChar char="o"/>
            </a:pPr>
            <a:r>
              <a:rPr lang="en-US" altLang="en-US" smtClean="0"/>
              <a:t>The steps they will take to set these changes into motion. Who will they need to bring on board? What is needed to put these changes in place (e.g., training, equipment, manpower)? How will the changes be maintained? </a:t>
            </a:r>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DAE91FEB-0A15-4905-8327-0E096016DED5}" type="slidenum">
              <a:rPr lang="en-US" altLang="en-US" smtClean="0"/>
              <a:pPr/>
              <a:t>35</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bwMode="auto">
          <a:xfrm>
            <a:off x="1166813" y="690563"/>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Rectangle 3"/>
          <p:cNvSpPr>
            <a:spLocks noGrp="1" noChangeArrowheads="1"/>
          </p:cNvSpPr>
          <p:nvPr>
            <p:ph type="body" idx="1"/>
          </p:nvPr>
        </p:nvSpPr>
        <p:spPr bwMode="auto">
          <a:xfrm>
            <a:off x="695325" y="4387850"/>
            <a:ext cx="5559425" cy="4157663"/>
          </a:xfrm>
          <a:extLst/>
        </p:spPr>
        <p:txBody>
          <a:bodyPr wrap="square" numCol="1" anchor="t" anchorCtr="0" compatLnSpc="1">
            <a:prstTxWarp prst="textNoShape">
              <a:avLst/>
            </a:prstTxWarp>
          </a:bodyPr>
          <a:lstStyle/>
          <a:p>
            <a:pPr eaLnBrk="1" hangingPunct="1">
              <a:lnSpc>
                <a:spcPct val="80000"/>
              </a:lnSpc>
              <a:spcBef>
                <a:spcPct val="0"/>
              </a:spcBef>
              <a:buFont typeface="Wingdings" pitchFamily="2" charset="2"/>
              <a:buNone/>
              <a:defRPr/>
            </a:pPr>
            <a:r>
              <a:rPr lang="en-US" altLang="en-US" dirty="0" smtClean="0">
                <a:ea typeface="+mn-ea"/>
              </a:rPr>
              <a:t>Why should schools plan for bereavement and loss? </a:t>
            </a:r>
          </a:p>
          <a:p>
            <a:pPr eaLnBrk="1" hangingPunct="1">
              <a:lnSpc>
                <a:spcPct val="80000"/>
              </a:lnSpc>
              <a:spcBef>
                <a:spcPct val="0"/>
              </a:spcBef>
              <a:buFont typeface="Wingdings" pitchFamily="2" charset="2"/>
              <a:buNone/>
              <a:defRPr/>
            </a:pPr>
            <a:endParaRPr lang="en-US" altLang="en-US" dirty="0" smtClean="0">
              <a:ea typeface="+mn-ea"/>
            </a:endParaRPr>
          </a:p>
          <a:p>
            <a:pPr marL="171450" indent="-171450" eaLnBrk="1" hangingPunct="1">
              <a:lnSpc>
                <a:spcPct val="80000"/>
              </a:lnSpc>
              <a:spcBef>
                <a:spcPct val="0"/>
              </a:spcBef>
              <a:buFont typeface="Wingdings" panose="05000000000000000000" pitchFamily="2" charset="2"/>
              <a:buChar char="§"/>
              <a:defRPr/>
            </a:pPr>
            <a:r>
              <a:rPr lang="en-US" altLang="en-US" dirty="0" smtClean="0">
                <a:ea typeface="+mn-ea"/>
              </a:rPr>
              <a:t>Schools provide a familiar environment and serve large numbers of students. Schools also have the ability to offer a variety of support services through their many trained staff. </a:t>
            </a:r>
          </a:p>
          <a:p>
            <a:pPr marL="171450" indent="-171450" eaLnBrk="1" hangingPunct="1">
              <a:lnSpc>
                <a:spcPct val="80000"/>
              </a:lnSpc>
              <a:spcBef>
                <a:spcPct val="0"/>
              </a:spcBef>
              <a:buFont typeface="Wingdings" panose="05000000000000000000" pitchFamily="2" charset="2"/>
              <a:buChar char="§"/>
              <a:defRPr/>
            </a:pPr>
            <a:r>
              <a:rPr lang="en-US" altLang="en-US" dirty="0" smtClean="0">
                <a:ea typeface="+mn-ea"/>
              </a:rPr>
              <a:t>Schools monitor students over time and, as appropriate, give them referrals for services. They are best positioned to gauge whether a loss, such as the death of a teacher, has impacted an entire class or multiple classes and other student groups (such as the drama club or the basketball team).</a:t>
            </a:r>
          </a:p>
          <a:p>
            <a:pPr marL="171450" indent="-171450" eaLnBrk="1" hangingPunct="1">
              <a:lnSpc>
                <a:spcPct val="80000"/>
              </a:lnSpc>
              <a:spcBef>
                <a:spcPct val="0"/>
              </a:spcBef>
              <a:buFont typeface="Wingdings" panose="05000000000000000000" pitchFamily="2" charset="2"/>
              <a:buChar char="§"/>
              <a:defRPr/>
            </a:pPr>
            <a:r>
              <a:rPr lang="en-US" altLang="en-US" dirty="0" smtClean="0">
                <a:ea typeface="+mn-ea"/>
              </a:rPr>
              <a:t>Because there is less stigma associated with school counseling, parents may be more willing to accept bereavement counseling at a school site than at a community mental health facility.</a:t>
            </a:r>
          </a:p>
        </p:txBody>
      </p:sp>
      <p:sp>
        <p:nvSpPr>
          <p:cNvPr id="48132" name="Date Placeholder 7"/>
          <p:cNvSpPr>
            <a:spLocks noGrp="1"/>
          </p:cNvSpPr>
          <p:nvPr>
            <p:ph type="dt" sz="quarter" idx="1"/>
          </p:nvPr>
        </p:nvSpPr>
        <p:spPr bwMode="auto">
          <a:extLst/>
        </p:spPr>
        <p:txBody>
          <a:bodyPr rtlCol="0"/>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a:defRPr/>
            </a:pPr>
            <a:endParaRPr lang="en-US" altLang="en-US" dirty="0" smtClean="0">
              <a:latin typeface="Arial" charset="0"/>
              <a:ea typeface="+mn-ea"/>
            </a:endParaRPr>
          </a:p>
        </p:txBody>
      </p:sp>
      <p:sp>
        <p:nvSpPr>
          <p:cNvPr id="48133" name="Header Placeholder 8"/>
          <p:cNvSpPr>
            <a:spLocks noGrp="1"/>
          </p:cNvSpPr>
          <p:nvPr>
            <p:ph type="hdr" sz="quarter"/>
          </p:nvPr>
        </p:nvSpPr>
        <p:spPr bwMode="auto">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fontAlgn="base">
              <a:spcBef>
                <a:spcPct val="0"/>
              </a:spcBef>
              <a:spcAft>
                <a:spcPct val="0"/>
              </a:spcAft>
              <a:defRPr/>
            </a:pPr>
            <a:r>
              <a:rPr lang="en-US" altLang="en-US" dirty="0" smtClean="0">
                <a:latin typeface="Arial" charset="0"/>
              </a:rPr>
              <a:t>Bereavement/Loss Full Version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bwMode="auto">
          <a:xfrm>
            <a:off x="1166813" y="690563"/>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Rectangle 3"/>
          <p:cNvSpPr>
            <a:spLocks noGrp="1" noChangeArrowheads="1"/>
          </p:cNvSpPr>
          <p:nvPr>
            <p:ph type="body" idx="1"/>
          </p:nvPr>
        </p:nvSpPr>
        <p:spPr bwMode="auto">
          <a:xfrm>
            <a:off x="695325" y="4387850"/>
            <a:ext cx="5559425" cy="41576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2400" smtClean="0"/>
              <a:t>Protocols and procedures to address the death of a student or staff member should be part of the school EOP, and should be outlined prior to an actual loss. This is important because it is difficult to make decisions about sensitive issues during emergency situations, since one’s judgment may be affected by one’s emotional state. </a:t>
            </a:r>
          </a:p>
          <a:p>
            <a:pPr eaLnBrk="1" hangingPunct="1">
              <a:spcBef>
                <a:spcPct val="0"/>
              </a:spcBef>
            </a:pPr>
            <a:endParaRPr lang="en-US" altLang="en-US" sz="2400" smtClean="0"/>
          </a:p>
          <a:p>
            <a:pPr eaLnBrk="1" hangingPunct="1">
              <a:spcBef>
                <a:spcPct val="0"/>
              </a:spcBef>
            </a:pPr>
            <a:r>
              <a:rPr lang="en-US" altLang="en-US" sz="2400" smtClean="0"/>
              <a:t>Staff may be grieving as well, making it difficult for them to receive the training that would help them respond to the loss. </a:t>
            </a:r>
          </a:p>
          <a:p>
            <a:pPr eaLnBrk="1" hangingPunct="1">
              <a:spcBef>
                <a:spcPct val="0"/>
              </a:spcBef>
            </a:pPr>
            <a:endParaRPr lang="en-US" altLang="en-US" sz="2400" smtClean="0"/>
          </a:p>
          <a:p>
            <a:pPr eaLnBrk="1" hangingPunct="1">
              <a:spcBef>
                <a:spcPct val="0"/>
              </a:spcBef>
            </a:pPr>
            <a:r>
              <a:rPr lang="en-US" altLang="en-US" sz="2400" smtClean="0"/>
              <a:t>In addition, partnerships with community-based agencies should be established prior to a tragedy so that support services can be coordinated and scheduled to begin immediately after a loss.</a:t>
            </a:r>
            <a:endParaRPr lang="en-US" altLang="en-US" smtClean="0"/>
          </a:p>
        </p:txBody>
      </p:sp>
      <p:sp>
        <p:nvSpPr>
          <p:cNvPr id="52228" name="Date Placeholder 7"/>
          <p:cNvSpPr>
            <a:spLocks noGrp="1"/>
          </p:cNvSpPr>
          <p:nvPr>
            <p:ph type="dt" sz="quarter" idx="1"/>
          </p:nvPr>
        </p:nvSpPr>
        <p:spPr bwMode="auto">
          <a:extLst/>
        </p:spPr>
        <p:txBody>
          <a:bodyPr rtlCol="0"/>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a:defRPr/>
            </a:pPr>
            <a:endParaRPr lang="en-US" altLang="en-US" dirty="0" smtClean="0">
              <a:solidFill>
                <a:srgbClr val="000000"/>
              </a:solidFill>
              <a:latin typeface="Arial" charset="0"/>
              <a:ea typeface="+mn-ea"/>
            </a:endParaRPr>
          </a:p>
        </p:txBody>
      </p:sp>
      <p:sp>
        <p:nvSpPr>
          <p:cNvPr id="52229" name="Header Placeholder 8"/>
          <p:cNvSpPr>
            <a:spLocks noGrp="1"/>
          </p:cNvSpPr>
          <p:nvPr>
            <p:ph type="hdr" sz="quarter"/>
          </p:nvPr>
        </p:nvSpPr>
        <p:spPr bwMode="auto">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fontAlgn="base">
              <a:spcBef>
                <a:spcPct val="0"/>
              </a:spcBef>
              <a:spcAft>
                <a:spcPct val="0"/>
              </a:spcAft>
              <a:defRPr/>
            </a:pPr>
            <a:r>
              <a:rPr lang="en-US" altLang="en-US" dirty="0" smtClean="0">
                <a:solidFill>
                  <a:srgbClr val="000000"/>
                </a:solidFill>
                <a:latin typeface="Arial" charset="0"/>
              </a:rPr>
              <a:t>Bereavement/Loss Full Version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altLang="en-US" dirty="0" smtClean="0">
                <a:ea typeface="MS PGothic" pitchFamily="34" charset="-128"/>
              </a:rPr>
              <a:t>After a period of adjustment, most students will recover from grief and continue to learn and interact appropriately. However, when students are not given the proper support, grief can have a negative impact. Students may then experience: </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A decline in their school performance;</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Trouble learning new material;</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Irritability;</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Withdrawal;</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Anxiety or depressed mood; and</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Increased risk-taking (such as is manifested in substance use, promiscuity, and suicide attempts).</a:t>
            </a:r>
          </a:p>
          <a:p>
            <a:pPr eaLnBrk="1" hangingPunct="1">
              <a:spcBef>
                <a:spcPct val="0"/>
              </a:spcBef>
              <a:defRPr/>
            </a:pPr>
            <a:endParaRPr lang="en-US" altLang="en-US" dirty="0" smtClean="0">
              <a:ea typeface="MS PGothic" pitchFamily="34" charset="-128"/>
            </a:endParaRPr>
          </a:p>
          <a:p>
            <a:pPr eaLnBrk="1" hangingPunct="1">
              <a:spcBef>
                <a:spcPct val="0"/>
              </a:spcBef>
              <a:defRPr/>
            </a:pPr>
            <a:r>
              <a:rPr lang="en-US" altLang="en-US" dirty="0" smtClean="0">
                <a:ea typeface="MS PGothic" pitchFamily="34" charset="-128"/>
              </a:rPr>
              <a:t>The chart on this slide depicts the common cognitive, emotional, behavioral, and physical manifestations of loss in children immediately after a death. </a:t>
            </a:r>
          </a:p>
          <a:p>
            <a:pPr eaLnBrk="1" hangingPunct="1">
              <a:spcBef>
                <a:spcPct val="0"/>
              </a:spcBef>
              <a:defRPr/>
            </a:pPr>
            <a:endParaRPr lang="en-US" altLang="en-US" dirty="0" smtClean="0">
              <a:ea typeface="MS PGothic" pitchFamily="34" charset="-128"/>
            </a:endParaRPr>
          </a:p>
          <a:p>
            <a:pPr eaLnBrk="1" hangingPunct="1">
              <a:spcBef>
                <a:spcPct val="0"/>
              </a:spcBef>
              <a:defRPr/>
            </a:pPr>
            <a:r>
              <a:rPr lang="en-US" altLang="en-US" b="1" dirty="0" smtClean="0">
                <a:ea typeface="MS PGothic" pitchFamily="34" charset="-128"/>
              </a:rPr>
              <a:t>COGNITIVE MANIFESTATIONS</a:t>
            </a:r>
          </a:p>
          <a:p>
            <a:pPr eaLnBrk="1" hangingPunct="1">
              <a:spcBef>
                <a:spcPct val="0"/>
              </a:spcBef>
              <a:defRPr/>
            </a:pPr>
            <a:r>
              <a:rPr lang="en-US" altLang="en-US" dirty="0" smtClean="0">
                <a:ea typeface="MS PGothic" pitchFamily="34" charset="-128"/>
              </a:rPr>
              <a:t>These may include:</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Repeated questions about the loss;</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Repeated discussion or storytelling about the loss;</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Increased interest in media coverage (TV, print, internet) if the loss is a community-wide event;</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Trigger-reminders of loss or trauma by other events; and</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Trouble understanding leading to misattributions or misperceptions.</a:t>
            </a:r>
          </a:p>
          <a:p>
            <a:pPr eaLnBrk="1" hangingPunct="1">
              <a:spcBef>
                <a:spcPct val="0"/>
              </a:spcBef>
              <a:defRPr/>
            </a:pPr>
            <a:endParaRPr lang="en-US" altLang="en-US" dirty="0" smtClean="0">
              <a:ea typeface="MS PGothic" pitchFamily="34" charset="-128"/>
            </a:endParaRPr>
          </a:p>
          <a:p>
            <a:pPr eaLnBrk="1" hangingPunct="1">
              <a:spcBef>
                <a:spcPct val="0"/>
              </a:spcBef>
              <a:defRPr/>
            </a:pPr>
            <a:r>
              <a:rPr lang="en-US" altLang="en-US" b="1" dirty="0" smtClean="0">
                <a:ea typeface="MS PGothic" pitchFamily="34" charset="-128"/>
              </a:rPr>
              <a:t>EMOTIONAL MANIFESTATIONS</a:t>
            </a:r>
          </a:p>
          <a:p>
            <a:pPr eaLnBrk="1" hangingPunct="1">
              <a:spcBef>
                <a:spcPct val="0"/>
              </a:spcBef>
              <a:defRPr/>
            </a:pPr>
            <a:r>
              <a:rPr lang="en-US" altLang="en-US" dirty="0" smtClean="0">
                <a:ea typeface="MS PGothic" pitchFamily="34" charset="-128"/>
              </a:rPr>
              <a:t>These may include:</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Increased worries about the well-being of others;</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Worries and fears about other losses;</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Grief related to similar losses or to previous or concurrent crises; and</a:t>
            </a:r>
          </a:p>
          <a:p>
            <a:pPr marL="171450"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A range of feelings (sadness, anger, guilt) surrounding the loss that may occur simultaneously.</a:t>
            </a:r>
          </a:p>
          <a:p>
            <a:pPr eaLnBrk="1" hangingPunct="1">
              <a:spcBef>
                <a:spcPct val="0"/>
              </a:spcBef>
              <a:defRPr/>
            </a:pPr>
            <a:endParaRPr lang="en-US" altLang="en-US" b="1" dirty="0" smtClean="0">
              <a:ea typeface="MS PGothic" pitchFamily="34" charset="-128"/>
            </a:endParaRPr>
          </a:p>
          <a:p>
            <a:pPr eaLnBrk="1" hangingPunct="1">
              <a:spcBef>
                <a:spcPct val="0"/>
              </a:spcBef>
              <a:defRPr/>
            </a:pPr>
            <a:r>
              <a:rPr lang="en-US" altLang="en-US" b="1" dirty="0" smtClean="0">
                <a:ea typeface="MS PGothic" pitchFamily="34" charset="-128"/>
              </a:rPr>
              <a:t>BEHAVIORAL MANIFESTATIONS</a:t>
            </a:r>
          </a:p>
          <a:p>
            <a:pPr eaLnBrk="1" hangingPunct="1">
              <a:spcBef>
                <a:spcPct val="0"/>
              </a:spcBef>
              <a:defRPr/>
            </a:pPr>
            <a:r>
              <a:rPr lang="en-US" altLang="en-US" dirty="0" smtClean="0">
                <a:ea typeface="MS PGothic" pitchFamily="34" charset="-128"/>
              </a:rPr>
              <a:t>These may include:</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Changes in school performance (generally decreases, but some students may become entirely focused on school);</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Decreased concentration and attention;</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Changes in sleep;</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Changes in appetite;</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Mood swings (increased irritability, outbursts, or temper tantrums);</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Changes in daily activities;</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Increased withdrawal; and</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Changes in social interactions.</a:t>
            </a:r>
          </a:p>
          <a:p>
            <a:pPr eaLnBrk="1" hangingPunct="1">
              <a:spcBef>
                <a:spcPct val="0"/>
              </a:spcBef>
              <a:defRPr/>
            </a:pPr>
            <a:endParaRPr lang="en-US" altLang="en-US" b="1" dirty="0" smtClean="0">
              <a:ea typeface="MS PGothic" pitchFamily="34" charset="-128"/>
            </a:endParaRPr>
          </a:p>
          <a:p>
            <a:pPr eaLnBrk="1" hangingPunct="1">
              <a:spcBef>
                <a:spcPct val="0"/>
              </a:spcBef>
              <a:defRPr/>
            </a:pPr>
            <a:r>
              <a:rPr lang="en-US" altLang="en-US" b="1" dirty="0" smtClean="0">
                <a:ea typeface="MS PGothic" pitchFamily="34" charset="-128"/>
              </a:rPr>
              <a:t>PHYSICAL MANIFESTATIONS</a:t>
            </a:r>
          </a:p>
          <a:p>
            <a:pPr eaLnBrk="1" hangingPunct="1">
              <a:spcBef>
                <a:spcPct val="0"/>
              </a:spcBef>
              <a:defRPr/>
            </a:pPr>
            <a:r>
              <a:rPr lang="en-US" altLang="en-US" dirty="0" smtClean="0">
                <a:ea typeface="MS PGothic" pitchFamily="34" charset="-128"/>
              </a:rPr>
              <a:t>In younger students, this is often the area of the most common concern, since they are unable to articulate their emotional response to the loss. These may include:</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Headaches;</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Stomachaches;</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Fatigue;</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Vague aches and pains; and</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Sleeplessness.</a:t>
            </a:r>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355AF3AB-8A64-4AFA-B782-720BDBC53A9B}" type="slidenum">
              <a:rPr lang="en-US" altLang="en-US" smtClean="0"/>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bwMode="auto">
          <a:xfrm>
            <a:off x="1166813" y="690563"/>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noChangeArrowheads="1"/>
          </p:cNvSpPr>
          <p:nvPr>
            <p:ph type="body" idx="1"/>
          </p:nvPr>
        </p:nvSpPr>
        <p:spPr bwMode="auto">
          <a:xfrm>
            <a:off x="928688" y="4387850"/>
            <a:ext cx="5092700" cy="4157663"/>
          </a:xfrm>
          <a:extLst/>
        </p:spPr>
        <p:txBody>
          <a:bodyPr wrap="square" numCol="1" anchor="t" anchorCtr="0" compatLnSpc="1">
            <a:prstTxWarp prst="textNoShape">
              <a:avLst/>
            </a:prstTxWarp>
          </a:bodyPr>
          <a:lstStyle/>
          <a:p>
            <a:pPr eaLnBrk="1" hangingPunct="1">
              <a:spcBef>
                <a:spcPct val="0"/>
              </a:spcBef>
              <a:defRPr/>
            </a:pPr>
            <a:r>
              <a:rPr lang="en-US" altLang="en-US" dirty="0" smtClean="0">
                <a:ea typeface="MS PGothic" pitchFamily="34" charset="-128"/>
              </a:rPr>
              <a:t>It is important to remember that a student’s response to a loss may have different manifestations depending on the age and developmental stage of the student. For the purposes of this presentation, we will consider the developmental factors that impact bereavement in preschool aged children, children in their early elementary school years, and adolescents. These developmental considerations include children’s response to the death as well as changes in their behavior after the death.</a:t>
            </a:r>
          </a:p>
          <a:p>
            <a:pPr eaLnBrk="1" hangingPunct="1">
              <a:spcBef>
                <a:spcPct val="0"/>
              </a:spcBef>
              <a:defRPr/>
            </a:pPr>
            <a:endParaRPr lang="en-US" altLang="en-US" b="1" dirty="0" smtClean="0">
              <a:ea typeface="MS PGothic" pitchFamily="34" charset="-128"/>
            </a:endParaRPr>
          </a:p>
          <a:p>
            <a:pPr eaLnBrk="1" hangingPunct="1">
              <a:spcBef>
                <a:spcPct val="0"/>
              </a:spcBef>
              <a:defRPr/>
            </a:pPr>
            <a:r>
              <a:rPr lang="en-US" altLang="en-US" b="1" dirty="0" smtClean="0">
                <a:ea typeface="MS PGothic" pitchFamily="34" charset="-128"/>
              </a:rPr>
              <a:t>Preschool to Early Elementary</a:t>
            </a:r>
          </a:p>
          <a:p>
            <a:pPr eaLnBrk="1" hangingPunct="1">
              <a:spcBef>
                <a:spcPct val="0"/>
              </a:spcBef>
              <a:defRPr/>
            </a:pPr>
            <a:endParaRPr lang="en-US" altLang="en-US" b="1" dirty="0" smtClean="0">
              <a:ea typeface="MS PGothic" pitchFamily="34" charset="-128"/>
            </a:endParaRPr>
          </a:p>
          <a:p>
            <a:pPr eaLnBrk="1" hangingPunct="1">
              <a:spcBef>
                <a:spcPct val="0"/>
              </a:spcBef>
              <a:buFont typeface="Wingdings" panose="05000000000000000000" pitchFamily="2" charset="2"/>
              <a:buNone/>
              <a:defRPr/>
            </a:pPr>
            <a:r>
              <a:rPr lang="en-US" altLang="en-US" dirty="0" smtClean="0">
                <a:ea typeface="MS PGothic" pitchFamily="34" charset="-128"/>
              </a:rPr>
              <a:t>Developmental Considerations: </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Beginnings of concrete reasoning</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Magical thinking</a:t>
            </a:r>
          </a:p>
          <a:p>
            <a:pPr lvl="1" eaLnBrk="1" hangingPunct="1">
              <a:spcBef>
                <a:spcPct val="0"/>
              </a:spcBef>
              <a:buFont typeface="Wingdings" panose="05000000000000000000" pitchFamily="2" charset="2"/>
              <a:buNone/>
              <a:defRPr/>
            </a:pPr>
            <a:endParaRPr lang="en-US" altLang="en-US" dirty="0" smtClean="0">
              <a:ea typeface="MS PGothic" pitchFamily="34" charset="-128"/>
            </a:endParaRPr>
          </a:p>
          <a:p>
            <a:pPr eaLnBrk="1" hangingPunct="1">
              <a:spcBef>
                <a:spcPct val="0"/>
              </a:spcBef>
              <a:buFont typeface="Wingdings" panose="05000000000000000000" pitchFamily="2" charset="2"/>
              <a:buNone/>
              <a:defRPr/>
            </a:pPr>
            <a:r>
              <a:rPr lang="en-US" altLang="en-US" dirty="0" smtClean="0">
                <a:ea typeface="MS PGothic" pitchFamily="34" charset="-128"/>
              </a:rPr>
              <a:t>Responses to the Death:</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Belief that death is reversible or temporary (i.e., magical thinking: “If I wish hard enough I can change what happened”)</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Can come to understand the permanence of death</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Worries are primarily linked to concern for the people the child knows</a:t>
            </a:r>
          </a:p>
          <a:p>
            <a:pPr lvl="1" eaLnBrk="1" hangingPunct="1">
              <a:spcBef>
                <a:spcPct val="0"/>
              </a:spcBef>
              <a:buFont typeface="Wingdings" panose="05000000000000000000" pitchFamily="2" charset="2"/>
              <a:buNone/>
              <a:defRPr/>
            </a:pPr>
            <a:endParaRPr lang="en-US" altLang="en-US" dirty="0" smtClean="0">
              <a:ea typeface="MS PGothic" pitchFamily="34" charset="-128"/>
            </a:endParaRPr>
          </a:p>
          <a:p>
            <a:pPr eaLnBrk="1" hangingPunct="1">
              <a:spcBef>
                <a:spcPct val="0"/>
              </a:spcBef>
              <a:buFont typeface="Wingdings" panose="05000000000000000000" pitchFamily="2" charset="2"/>
              <a:buNone/>
              <a:defRPr/>
            </a:pPr>
            <a:r>
              <a:rPr lang="en-US" altLang="en-US" dirty="0" smtClean="0">
                <a:ea typeface="MS PGothic" pitchFamily="34" charset="-128"/>
              </a:rPr>
              <a:t>Behavior Changes after the Death:</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Whining</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Clinginess</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Withdrawal and despondence</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Acting out the loss and related details during play</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Regressive behaviors (e.g., baby talk, needing more help with daily activities, bed-wetting)</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Changes in social interactions</a:t>
            </a:r>
          </a:p>
          <a:p>
            <a:pPr eaLnBrk="1" hangingPunct="1">
              <a:spcBef>
                <a:spcPct val="0"/>
              </a:spcBef>
              <a:defRPr/>
            </a:pPr>
            <a:endParaRPr lang="en-US" altLang="en-US" dirty="0" smtClean="0">
              <a:ea typeface="MS PGothic" pitchFamily="34" charset="-128"/>
            </a:endParaRPr>
          </a:p>
          <a:p>
            <a:pPr eaLnBrk="1" hangingPunct="1">
              <a:spcBef>
                <a:spcPct val="0"/>
              </a:spcBef>
              <a:defRPr/>
            </a:pPr>
            <a:r>
              <a:rPr lang="en-US" altLang="en-US" b="1" dirty="0" smtClean="0">
                <a:ea typeface="MS PGothic" pitchFamily="34" charset="-128"/>
              </a:rPr>
              <a:t>Elementary School</a:t>
            </a:r>
          </a:p>
          <a:p>
            <a:pPr eaLnBrk="1" hangingPunct="1">
              <a:spcBef>
                <a:spcPct val="0"/>
              </a:spcBef>
              <a:defRPr/>
            </a:pPr>
            <a:endParaRPr lang="en-US" altLang="en-US" b="1" dirty="0" smtClean="0">
              <a:ea typeface="MS PGothic" pitchFamily="34" charset="-128"/>
            </a:endParaRPr>
          </a:p>
          <a:p>
            <a:pPr eaLnBrk="1" hangingPunct="1">
              <a:lnSpc>
                <a:spcPct val="90000"/>
              </a:lnSpc>
              <a:spcBef>
                <a:spcPct val="0"/>
              </a:spcBef>
              <a:buClr>
                <a:schemeClr val="tx1"/>
              </a:buClr>
              <a:buFont typeface="Wingdings" panose="05000000000000000000" pitchFamily="2" charset="2"/>
              <a:buNone/>
              <a:defRPr/>
            </a:pPr>
            <a:r>
              <a:rPr lang="en-US" altLang="en-US" dirty="0" smtClean="0">
                <a:ea typeface="MS PGothic" pitchFamily="34" charset="-128"/>
              </a:rPr>
              <a:t>Developmental Considerations:</a:t>
            </a:r>
          </a:p>
          <a:p>
            <a:pPr marL="628650" lvl="1"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Their language matures, but they still take what they are told literally. </a:t>
            </a:r>
          </a:p>
          <a:p>
            <a:pPr marL="628650" lvl="1"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Misconceptions and misattributions</a:t>
            </a:r>
          </a:p>
          <a:p>
            <a:pPr marL="628650" lvl="1"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Understanding of permanency, inevitability, finality, and causality (usually by 5 to 7 years)</a:t>
            </a:r>
          </a:p>
          <a:p>
            <a:pPr marL="628650" lvl="1"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Further development of empathy</a:t>
            </a:r>
          </a:p>
          <a:p>
            <a:pPr marL="628650" lvl="1"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Concern begins to extend to those they do not know and those who might be impacted in the ways the people they do know are.</a:t>
            </a:r>
          </a:p>
          <a:p>
            <a:pPr lvl="1" eaLnBrk="1" hangingPunct="1">
              <a:lnSpc>
                <a:spcPct val="90000"/>
              </a:lnSpc>
              <a:spcBef>
                <a:spcPct val="0"/>
              </a:spcBef>
              <a:buFont typeface="Wingdings" panose="05000000000000000000" pitchFamily="2" charset="2"/>
              <a:buNone/>
              <a:defRPr/>
            </a:pPr>
            <a:endParaRPr lang="en-US" altLang="en-US" dirty="0" smtClean="0">
              <a:ea typeface="MS PGothic" pitchFamily="34" charset="-128"/>
            </a:endParaRPr>
          </a:p>
          <a:p>
            <a:pPr eaLnBrk="1" hangingPunct="1">
              <a:spcBef>
                <a:spcPct val="0"/>
              </a:spcBef>
              <a:buFont typeface="Wingdings" panose="05000000000000000000" pitchFamily="2" charset="2"/>
              <a:buNone/>
              <a:defRPr/>
            </a:pPr>
            <a:r>
              <a:rPr lang="en-US" altLang="en-US" dirty="0" smtClean="0">
                <a:ea typeface="MS PGothic" pitchFamily="34" charset="-128"/>
              </a:rPr>
              <a:t>Responses to the Death:</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“Me”– centered thinking may lead to the notion that it was the child’s words or thoughts that caused the death to occur (e.g., “I told my sister that I wished she was dead. Is she dead because of me?”) </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Fantasy and magical thinking may influence the interpretation of the loss. </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Clichés associated with death (e.g., “putting a pet to sleep”) may be taken literally.</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Adults may observe children acting out details related to the death during play.</a:t>
            </a:r>
          </a:p>
          <a:p>
            <a:pPr lvl="1" eaLnBrk="1" hangingPunct="1">
              <a:spcBef>
                <a:spcPct val="0"/>
              </a:spcBef>
              <a:buFont typeface="Wingdings" panose="05000000000000000000" pitchFamily="2" charset="2"/>
              <a:buNone/>
              <a:defRPr/>
            </a:pPr>
            <a:endParaRPr lang="en-US" altLang="en-US" b="1" dirty="0" smtClean="0">
              <a:ea typeface="MS PGothic" pitchFamily="34" charset="-128"/>
            </a:endParaRPr>
          </a:p>
          <a:p>
            <a:pPr eaLnBrk="1" hangingPunct="1">
              <a:spcBef>
                <a:spcPct val="0"/>
              </a:spcBef>
              <a:defRPr/>
            </a:pPr>
            <a:r>
              <a:rPr lang="en-US" altLang="en-US" b="1" dirty="0" smtClean="0">
                <a:ea typeface="MS PGothic" pitchFamily="34" charset="-128"/>
              </a:rPr>
              <a:t>Adolescents</a:t>
            </a:r>
          </a:p>
          <a:p>
            <a:pPr eaLnBrk="1" hangingPunct="1">
              <a:spcBef>
                <a:spcPct val="0"/>
              </a:spcBef>
              <a:defRPr/>
            </a:pPr>
            <a:endParaRPr lang="en-US" altLang="en-US" b="1" dirty="0" smtClean="0">
              <a:ea typeface="MS PGothic" pitchFamily="34" charset="-128"/>
            </a:endParaRPr>
          </a:p>
          <a:p>
            <a:pPr eaLnBrk="1" hangingPunct="1">
              <a:spcBef>
                <a:spcPct val="0"/>
              </a:spcBef>
              <a:buFont typeface="Wingdings" panose="05000000000000000000" pitchFamily="2" charset="2"/>
              <a:buNone/>
              <a:defRPr/>
            </a:pPr>
            <a:r>
              <a:rPr lang="en-US" altLang="en-US" dirty="0" smtClean="0">
                <a:ea typeface="MS PGothic" pitchFamily="34" charset="-128"/>
              </a:rPr>
              <a:t>Developmental Considerations:</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Increased abstract thinking</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Thinking about the future</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Continued feelings of blame and guilt</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Increased understanding of death and awareness of own mortality</a:t>
            </a:r>
          </a:p>
          <a:p>
            <a:pPr marL="628650" lvl="1" indent="-171450" eaLnBrk="1" hangingPunct="1">
              <a:spcBef>
                <a:spcPct val="0"/>
              </a:spcBef>
              <a:buFont typeface="Wingdings" panose="05000000000000000000" pitchFamily="2" charset="2"/>
              <a:buChar char="§"/>
              <a:defRPr/>
            </a:pPr>
            <a:r>
              <a:rPr lang="en-US" altLang="en-US" dirty="0" smtClean="0">
                <a:ea typeface="MS PGothic" pitchFamily="34" charset="-128"/>
              </a:rPr>
              <a:t>Personal vulnerability, masked by behavior that is detached from death</a:t>
            </a:r>
          </a:p>
          <a:p>
            <a:pPr lvl="1" eaLnBrk="1" hangingPunct="1">
              <a:spcBef>
                <a:spcPct val="0"/>
              </a:spcBef>
              <a:buFont typeface="Wingdings" panose="05000000000000000000" pitchFamily="2" charset="2"/>
              <a:buNone/>
              <a:defRPr/>
            </a:pPr>
            <a:endParaRPr lang="en-US" altLang="en-US" dirty="0" smtClean="0">
              <a:ea typeface="MS PGothic" pitchFamily="34" charset="-128"/>
            </a:endParaRPr>
          </a:p>
          <a:p>
            <a:pPr eaLnBrk="1" hangingPunct="1">
              <a:lnSpc>
                <a:spcPct val="90000"/>
              </a:lnSpc>
              <a:spcBef>
                <a:spcPct val="0"/>
              </a:spcBef>
              <a:buFont typeface="Wingdings" panose="05000000000000000000" pitchFamily="2" charset="2"/>
              <a:buNone/>
              <a:defRPr/>
            </a:pPr>
            <a:r>
              <a:rPr lang="en-US" altLang="en-US" dirty="0" smtClean="0">
                <a:ea typeface="MS PGothic" pitchFamily="34" charset="-128"/>
              </a:rPr>
              <a:t>Responses to the Death:</a:t>
            </a:r>
          </a:p>
          <a:p>
            <a:pPr marL="628650" lvl="1"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High-risk behaviors</a:t>
            </a:r>
          </a:p>
          <a:p>
            <a:pPr marL="1085850" lvl="2" indent="-171450" eaLnBrk="1" hangingPunct="1">
              <a:lnSpc>
                <a:spcPct val="90000"/>
              </a:lnSpc>
              <a:spcBef>
                <a:spcPct val="0"/>
              </a:spcBef>
              <a:buFont typeface="Courier New" panose="02070309020205020404" pitchFamily="49" charset="0"/>
              <a:buChar char="o"/>
              <a:defRPr/>
            </a:pPr>
            <a:r>
              <a:rPr lang="en-US" altLang="en-US" dirty="0" smtClean="0">
                <a:ea typeface="MS PGothic" pitchFamily="34" charset="-128"/>
              </a:rPr>
              <a:t>Absenteeism</a:t>
            </a:r>
          </a:p>
          <a:p>
            <a:pPr marL="1085850" lvl="2" indent="-171450" eaLnBrk="1" hangingPunct="1">
              <a:lnSpc>
                <a:spcPct val="90000"/>
              </a:lnSpc>
              <a:spcBef>
                <a:spcPct val="0"/>
              </a:spcBef>
              <a:buFont typeface="Courier New" panose="02070309020205020404" pitchFamily="49" charset="0"/>
              <a:buChar char="o"/>
              <a:defRPr/>
            </a:pPr>
            <a:r>
              <a:rPr lang="en-US" altLang="en-US" dirty="0" smtClean="0">
                <a:ea typeface="MS PGothic" pitchFamily="34" charset="-128"/>
              </a:rPr>
              <a:t>Substance abuse/alcohol use</a:t>
            </a:r>
          </a:p>
          <a:p>
            <a:pPr marL="1085850" lvl="2" indent="-171450" eaLnBrk="1" hangingPunct="1">
              <a:lnSpc>
                <a:spcPct val="90000"/>
              </a:lnSpc>
              <a:spcBef>
                <a:spcPct val="0"/>
              </a:spcBef>
              <a:buFont typeface="Courier New" panose="02070309020205020404" pitchFamily="49" charset="0"/>
              <a:buChar char="o"/>
              <a:defRPr/>
            </a:pPr>
            <a:r>
              <a:rPr lang="en-US" altLang="en-US" dirty="0" smtClean="0">
                <a:ea typeface="MS PGothic" pitchFamily="34" charset="-128"/>
              </a:rPr>
              <a:t>Promiscuity</a:t>
            </a:r>
          </a:p>
          <a:p>
            <a:pPr marL="1085850" lvl="2" indent="-171450" eaLnBrk="1" hangingPunct="1">
              <a:lnSpc>
                <a:spcPct val="90000"/>
              </a:lnSpc>
              <a:spcBef>
                <a:spcPct val="0"/>
              </a:spcBef>
              <a:buFont typeface="Courier New" panose="02070309020205020404" pitchFamily="49" charset="0"/>
              <a:buChar char="o"/>
              <a:defRPr/>
            </a:pPr>
            <a:r>
              <a:rPr lang="en-US" altLang="en-US" dirty="0" smtClean="0">
                <a:ea typeface="MS PGothic" pitchFamily="34" charset="-128"/>
              </a:rPr>
              <a:t>Reckless driving</a:t>
            </a:r>
          </a:p>
          <a:p>
            <a:pPr marL="628650" lvl="1"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Increased withdrawal and indifference</a:t>
            </a:r>
          </a:p>
          <a:p>
            <a:pPr marL="628650" lvl="1"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Changes in social interactions</a:t>
            </a:r>
          </a:p>
          <a:p>
            <a:pPr marL="628650" lvl="1"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Discussions and/or fascination with death and dying</a:t>
            </a:r>
          </a:p>
          <a:p>
            <a:pPr marL="628650" lvl="1"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Concern about the future and their place in it</a:t>
            </a:r>
          </a:p>
          <a:p>
            <a:pPr marL="628650" lvl="1" indent="-171450" eaLnBrk="1" hangingPunct="1">
              <a:lnSpc>
                <a:spcPct val="90000"/>
              </a:lnSpc>
              <a:spcBef>
                <a:spcPct val="0"/>
              </a:spcBef>
              <a:buFont typeface="Wingdings" panose="05000000000000000000" pitchFamily="2" charset="2"/>
              <a:buChar char="§"/>
              <a:defRPr/>
            </a:pPr>
            <a:r>
              <a:rPr lang="en-US" altLang="en-US" dirty="0" smtClean="0">
                <a:ea typeface="MS PGothic" pitchFamily="34" charset="-128"/>
              </a:rPr>
              <a:t>Increased risk for depression and suicide</a:t>
            </a:r>
          </a:p>
          <a:p>
            <a:pPr eaLnBrk="1" hangingPunct="1">
              <a:lnSpc>
                <a:spcPct val="90000"/>
              </a:lnSpc>
              <a:spcBef>
                <a:spcPct val="0"/>
              </a:spcBef>
              <a:buFont typeface="Wingdings" panose="05000000000000000000" pitchFamily="2" charset="2"/>
              <a:buNone/>
              <a:defRPr/>
            </a:pPr>
            <a:endParaRPr lang="en-US" altLang="en-US" dirty="0" smtClean="0">
              <a:ea typeface="MS PGothic" pitchFamily="34" charset="-128"/>
            </a:endParaRPr>
          </a:p>
          <a:p>
            <a:pPr eaLnBrk="1" hangingPunct="1">
              <a:spcBef>
                <a:spcPct val="0"/>
              </a:spcBef>
              <a:defRPr/>
            </a:pPr>
            <a:endParaRPr lang="en-US" altLang="en-US" b="1" dirty="0" smtClean="0">
              <a:ea typeface="MS PGothic" pitchFamily="34" charset="-128"/>
            </a:endParaRPr>
          </a:p>
        </p:txBody>
      </p:sp>
      <p:sp>
        <p:nvSpPr>
          <p:cNvPr id="50180" name="Date Placeholder 7"/>
          <p:cNvSpPr>
            <a:spLocks noGrp="1"/>
          </p:cNvSpPr>
          <p:nvPr>
            <p:ph type="dt" sz="quarter" idx="1"/>
          </p:nvPr>
        </p:nvSpPr>
        <p:spPr bwMode="auto">
          <a:extLst/>
        </p:spPr>
        <p:txBody>
          <a:bodyPr rtlCol="0"/>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a:defRPr/>
            </a:pPr>
            <a:endParaRPr lang="en-US" altLang="en-US" dirty="0" smtClean="0">
              <a:latin typeface="Arial" charset="0"/>
              <a:ea typeface="+mn-ea"/>
            </a:endParaRPr>
          </a:p>
        </p:txBody>
      </p:sp>
      <p:sp>
        <p:nvSpPr>
          <p:cNvPr id="50181" name="Header Placeholder 8"/>
          <p:cNvSpPr>
            <a:spLocks noGrp="1"/>
          </p:cNvSpPr>
          <p:nvPr>
            <p:ph type="hdr" sz="quarter"/>
          </p:nvPr>
        </p:nvSpPr>
        <p:spPr bwMode="auto">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fontAlgn="base">
              <a:spcBef>
                <a:spcPct val="0"/>
              </a:spcBef>
              <a:spcAft>
                <a:spcPct val="0"/>
              </a:spcAft>
              <a:defRPr/>
            </a:pPr>
            <a:r>
              <a:rPr lang="en-US" altLang="en-US" dirty="0" smtClean="0">
                <a:latin typeface="Arial" charset="0"/>
              </a:rPr>
              <a:t>Bereavement/Loss Full Version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bwMode="auto">
          <a:xfrm>
            <a:off x="1166813" y="690563"/>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Rectangle 3"/>
          <p:cNvSpPr>
            <a:spLocks noGrp="1" noChangeArrowheads="1"/>
          </p:cNvSpPr>
          <p:nvPr>
            <p:ph type="body" idx="1"/>
          </p:nvPr>
        </p:nvSpPr>
        <p:spPr bwMode="auto">
          <a:xfrm>
            <a:off x="695325" y="4387850"/>
            <a:ext cx="5559425" cy="4157663"/>
          </a:xfrm>
          <a:extLst/>
        </p:spPr>
        <p:txBody>
          <a:bodyPr wrap="square" numCol="1" anchor="t" anchorCtr="0" compatLnSpc="1">
            <a:prstTxWarp prst="textNoShape">
              <a:avLst/>
            </a:prstTxWarp>
          </a:bodyPr>
          <a:lstStyle/>
          <a:p>
            <a:pPr eaLnBrk="1" hangingPunct="1">
              <a:spcBef>
                <a:spcPct val="0"/>
              </a:spcBef>
              <a:defRPr/>
            </a:pPr>
            <a:r>
              <a:rPr lang="en-US" altLang="en-US" dirty="0" smtClean="0">
                <a:ea typeface="MS PGothic" pitchFamily="34" charset="-128"/>
              </a:rPr>
              <a:t>Besides developmental factors, there are other factors that can impact bereavement. These include: </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the student’s personality;</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current coping skills, </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history of personal difficulties or difficulties at school (such as past traumatic events);</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support systems available at the school and in the community;</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the type of death (whether the death was due to illness, accident, or trauma); and </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the type of relationship the student had with the deceased (e.g., was the deceased a sibling, girlfriend/boyfriend, close friend, or classmate?).</a:t>
            </a:r>
          </a:p>
        </p:txBody>
      </p:sp>
      <p:sp>
        <p:nvSpPr>
          <p:cNvPr id="51204" name="Date Placeholder 7"/>
          <p:cNvSpPr>
            <a:spLocks noGrp="1"/>
          </p:cNvSpPr>
          <p:nvPr>
            <p:ph type="dt" sz="quarter" idx="1"/>
          </p:nvPr>
        </p:nvSpPr>
        <p:spPr bwMode="auto">
          <a:extLst/>
        </p:spPr>
        <p:txBody>
          <a:bodyPr rtlCol="0"/>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a:defRPr/>
            </a:pPr>
            <a:endParaRPr lang="en-US" altLang="en-US" dirty="0" smtClean="0">
              <a:latin typeface="Arial" charset="0"/>
              <a:ea typeface="+mn-ea"/>
            </a:endParaRPr>
          </a:p>
        </p:txBody>
      </p:sp>
      <p:sp>
        <p:nvSpPr>
          <p:cNvPr id="51205" name="Header Placeholder 8"/>
          <p:cNvSpPr>
            <a:spLocks noGrp="1"/>
          </p:cNvSpPr>
          <p:nvPr>
            <p:ph type="hdr" sz="quarter"/>
          </p:nvPr>
        </p:nvSpPr>
        <p:spPr bwMode="auto">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37043" indent="-282613">
              <a:defRPr>
                <a:solidFill>
                  <a:schemeClr val="tx1"/>
                </a:solidFill>
                <a:latin typeface="Calibri" pitchFamily="34" charset="0"/>
              </a:defRPr>
            </a:lvl2pPr>
            <a:lvl3pPr marL="1133664" indent="-226412">
              <a:defRPr>
                <a:solidFill>
                  <a:schemeClr val="tx1"/>
                </a:solidFill>
                <a:latin typeface="Calibri" pitchFamily="34" charset="0"/>
              </a:defRPr>
            </a:lvl3pPr>
            <a:lvl4pPr marL="1588093" indent="-226412">
              <a:defRPr>
                <a:solidFill>
                  <a:schemeClr val="tx1"/>
                </a:solidFill>
                <a:latin typeface="Calibri" pitchFamily="34" charset="0"/>
              </a:defRPr>
            </a:lvl4pPr>
            <a:lvl5pPr marL="2040917" indent="-226412">
              <a:defRPr>
                <a:solidFill>
                  <a:schemeClr val="tx1"/>
                </a:solidFill>
                <a:latin typeface="Calibri" pitchFamily="34" charset="0"/>
              </a:defRPr>
            </a:lvl5pPr>
            <a:lvl6pPr marL="2503374" indent="-226412" fontAlgn="base">
              <a:spcBef>
                <a:spcPct val="0"/>
              </a:spcBef>
              <a:spcAft>
                <a:spcPct val="0"/>
              </a:spcAft>
              <a:defRPr>
                <a:solidFill>
                  <a:schemeClr val="tx1"/>
                </a:solidFill>
                <a:latin typeface="Calibri" pitchFamily="34" charset="0"/>
              </a:defRPr>
            </a:lvl6pPr>
            <a:lvl7pPr marL="2965832" indent="-226412" fontAlgn="base">
              <a:spcBef>
                <a:spcPct val="0"/>
              </a:spcBef>
              <a:spcAft>
                <a:spcPct val="0"/>
              </a:spcAft>
              <a:defRPr>
                <a:solidFill>
                  <a:schemeClr val="tx1"/>
                </a:solidFill>
                <a:latin typeface="Calibri" pitchFamily="34" charset="0"/>
              </a:defRPr>
            </a:lvl7pPr>
            <a:lvl8pPr marL="3428290" indent="-226412" fontAlgn="base">
              <a:spcBef>
                <a:spcPct val="0"/>
              </a:spcBef>
              <a:spcAft>
                <a:spcPct val="0"/>
              </a:spcAft>
              <a:defRPr>
                <a:solidFill>
                  <a:schemeClr val="tx1"/>
                </a:solidFill>
                <a:latin typeface="Calibri" pitchFamily="34" charset="0"/>
              </a:defRPr>
            </a:lvl8pPr>
            <a:lvl9pPr marL="3890748" indent="-226412" fontAlgn="base">
              <a:spcBef>
                <a:spcPct val="0"/>
              </a:spcBef>
              <a:spcAft>
                <a:spcPct val="0"/>
              </a:spcAft>
              <a:defRPr>
                <a:solidFill>
                  <a:schemeClr val="tx1"/>
                </a:solidFill>
                <a:latin typeface="Calibri" pitchFamily="34" charset="0"/>
              </a:defRPr>
            </a:lvl9pPr>
          </a:lstStyle>
          <a:p>
            <a:pPr defTabSz="924916" fontAlgn="base">
              <a:spcBef>
                <a:spcPct val="0"/>
              </a:spcBef>
              <a:spcAft>
                <a:spcPct val="0"/>
              </a:spcAft>
              <a:defRPr/>
            </a:pPr>
            <a:r>
              <a:rPr lang="en-US" altLang="en-US" dirty="0" smtClean="0">
                <a:latin typeface="Arial" charset="0"/>
              </a:rPr>
              <a:t>Bereavement/Loss Full Version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p:spPr>
        <p:txBody>
          <a:bodyPr wrap="square" numCol="1" anchor="t" anchorCtr="0" compatLnSpc="1">
            <a:prstTxWarp prst="textNoShape">
              <a:avLst/>
            </a:prstTxWarp>
          </a:bodyPr>
          <a:lstStyle/>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At this point in the presentation, we will transition to incorporating bereavement and loss into the six step planning process.</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As a brief reminder, this six step process guides the planning team through the development of a high-quality EOP. </a:t>
            </a:r>
          </a:p>
          <a:p>
            <a:pPr marL="171450" indent="-171450" eaLnBrk="1" hangingPunct="1">
              <a:spcBef>
                <a:spcPct val="0"/>
              </a:spcBef>
              <a:buFont typeface="Wingdings" panose="05000000000000000000" pitchFamily="2" charset="2"/>
              <a:buChar char="§"/>
              <a:defRPr/>
            </a:pPr>
            <a:r>
              <a:rPr lang="en-US" altLang="en-US" dirty="0" smtClean="0">
                <a:ea typeface="MS PGothic" pitchFamily="34" charset="-128"/>
              </a:rPr>
              <a:t>It is important for the planning team to consider how issues related to bereavement and loss may be incorporated into each of the six steps. Doing so will help the team produce a high-quality plan that appropriately addresses this sensitive topic. The next set of slides will explore this in further detail.</a:t>
            </a:r>
          </a:p>
          <a:p>
            <a:pPr marL="173038" indent="-173038">
              <a:defRPr/>
            </a:pPr>
            <a:endParaRPr lang="en-US" altLang="en-US" dirty="0" smtClean="0">
              <a:ea typeface="MS PGothic" pitchFamily="34" charset="-128"/>
            </a:endParaRPr>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68BCA869-D773-4440-9341-105AF3C40D27}" type="slidenum">
              <a:rPr lang="en-US" altLang="en-US" smtClean="0"/>
              <a:pPr/>
              <a:t>9</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8489950" y="6454775"/>
            <a:ext cx="392113"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9B1AD205-8A5F-48D1-B62E-0A0D0D332CF3}" type="slidenum">
              <a:rPr lang="en-US" altLang="en-US"/>
              <a:pPr>
                <a:defRPr/>
              </a:pPr>
              <a:t>‹#›</a:t>
            </a:fld>
            <a:endParaRPr lang="en-US" altLang="en-US" dirty="0"/>
          </a:p>
        </p:txBody>
      </p:sp>
    </p:spTree>
    <p:extLst>
      <p:ext uri="{BB962C8B-B14F-4D97-AF65-F5344CB8AC3E}">
        <p14:creationId xmlns:p14="http://schemas.microsoft.com/office/powerpoint/2010/main" val="2582267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8489950" y="6454775"/>
            <a:ext cx="392113"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FCC70135-AEA7-4FB1-95B1-7CBA6354200F}" type="slidenum">
              <a:rPr lang="en-US" altLang="en-US"/>
              <a:pPr>
                <a:defRPr/>
              </a:pPr>
              <a:t>‹#›</a:t>
            </a:fld>
            <a:endParaRPr lang="en-US" altLang="en-US" dirty="0"/>
          </a:p>
        </p:txBody>
      </p:sp>
    </p:spTree>
    <p:extLst>
      <p:ext uri="{BB962C8B-B14F-4D97-AF65-F5344CB8AC3E}">
        <p14:creationId xmlns:p14="http://schemas.microsoft.com/office/powerpoint/2010/main" val="337904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8489950" y="6454775"/>
            <a:ext cx="392113"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6074ADDE-042B-4694-9E43-D1058E329CA9}" type="slidenum">
              <a:rPr lang="en-US" altLang="en-US"/>
              <a:pPr>
                <a:defRPr/>
              </a:pPr>
              <a:t>‹#›</a:t>
            </a:fld>
            <a:endParaRPr lang="en-US" altLang="en-US" dirty="0"/>
          </a:p>
        </p:txBody>
      </p:sp>
    </p:spTree>
    <p:extLst>
      <p:ext uri="{BB962C8B-B14F-4D97-AF65-F5344CB8AC3E}">
        <p14:creationId xmlns:p14="http://schemas.microsoft.com/office/powerpoint/2010/main" val="1403663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6943"/>
            <a:ext cx="8229600" cy="1143000"/>
          </a:xfrm>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8489950" y="6454775"/>
            <a:ext cx="392113"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7E0D51F4-1CAA-4CE1-A8E7-4E01E6F83650}" type="slidenum">
              <a:rPr lang="en-US" altLang="en-US"/>
              <a:pPr>
                <a:defRPr/>
              </a:pPr>
              <a:t>‹#›</a:t>
            </a:fld>
            <a:endParaRPr lang="en-US" altLang="en-US" dirty="0"/>
          </a:p>
        </p:txBody>
      </p:sp>
    </p:spTree>
    <p:extLst>
      <p:ext uri="{BB962C8B-B14F-4D97-AF65-F5344CB8AC3E}">
        <p14:creationId xmlns:p14="http://schemas.microsoft.com/office/powerpoint/2010/main" val="3772717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8489950" y="6454775"/>
            <a:ext cx="392113"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C15DCFB8-624E-4D4F-8C69-B6DAACFA62F9}" type="slidenum">
              <a:rPr lang="en-US" altLang="en-US"/>
              <a:pPr>
                <a:defRPr/>
              </a:pPr>
              <a:t>‹#›</a:t>
            </a:fld>
            <a:endParaRPr lang="en-US" altLang="en-US" dirty="0"/>
          </a:p>
        </p:txBody>
      </p:sp>
    </p:spTree>
    <p:extLst>
      <p:ext uri="{BB962C8B-B14F-4D97-AF65-F5344CB8AC3E}">
        <p14:creationId xmlns:p14="http://schemas.microsoft.com/office/powerpoint/2010/main" val="3497095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8489950" y="6454775"/>
            <a:ext cx="392113"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40786CB6-E370-4493-926B-CC7A0DF6CE69}" type="slidenum">
              <a:rPr lang="en-US" altLang="en-US"/>
              <a:pPr>
                <a:defRPr/>
              </a:pPr>
              <a:t>‹#›</a:t>
            </a:fld>
            <a:endParaRPr lang="en-US" altLang="en-US" dirty="0"/>
          </a:p>
        </p:txBody>
      </p:sp>
    </p:spTree>
    <p:extLst>
      <p:ext uri="{BB962C8B-B14F-4D97-AF65-F5344CB8AC3E}">
        <p14:creationId xmlns:p14="http://schemas.microsoft.com/office/powerpoint/2010/main" val="3453085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a:xfrm>
            <a:off x="8489950" y="6454775"/>
            <a:ext cx="392113"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45F89F34-5AFF-42D5-BC69-CC856083BCAE}" type="slidenum">
              <a:rPr lang="en-US" altLang="en-US"/>
              <a:pPr>
                <a:defRPr/>
              </a:pPr>
              <a:t>‹#›</a:t>
            </a:fld>
            <a:endParaRPr lang="en-US" altLang="en-US" dirty="0"/>
          </a:p>
        </p:txBody>
      </p:sp>
    </p:spTree>
    <p:extLst>
      <p:ext uri="{BB962C8B-B14F-4D97-AF65-F5344CB8AC3E}">
        <p14:creationId xmlns:p14="http://schemas.microsoft.com/office/powerpoint/2010/main" val="4245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61913"/>
            <a:ext cx="8229600" cy="1143000"/>
          </a:xfrm>
        </p:spPr>
        <p:txBody>
          <a:bodyPr/>
          <a:lstStyle>
            <a:lvl1pPr>
              <a:defRPr>
                <a:solidFill>
                  <a:srgbClr val="FFFFFF"/>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a:xfrm>
            <a:off x="8489950" y="6454775"/>
            <a:ext cx="392113"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8CEA2884-6DAB-4ACA-BA8C-3DBE72930BBC}" type="slidenum">
              <a:rPr lang="en-US" altLang="en-US"/>
              <a:pPr>
                <a:defRPr/>
              </a:pPr>
              <a:t>‹#›</a:t>
            </a:fld>
            <a:endParaRPr lang="en-US" altLang="en-US" dirty="0"/>
          </a:p>
        </p:txBody>
      </p:sp>
    </p:spTree>
    <p:extLst>
      <p:ext uri="{BB962C8B-B14F-4D97-AF65-F5344CB8AC3E}">
        <p14:creationId xmlns:p14="http://schemas.microsoft.com/office/powerpoint/2010/main" val="220103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a:xfrm>
            <a:off x="8489950" y="6454775"/>
            <a:ext cx="392113"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908E0059-BE32-47EE-B6BE-02422CA04B1C}" type="slidenum">
              <a:rPr lang="en-US" altLang="en-US"/>
              <a:pPr>
                <a:defRPr/>
              </a:pPr>
              <a:t>‹#›</a:t>
            </a:fld>
            <a:endParaRPr lang="en-US" altLang="en-US" dirty="0"/>
          </a:p>
        </p:txBody>
      </p:sp>
    </p:spTree>
    <p:extLst>
      <p:ext uri="{BB962C8B-B14F-4D97-AF65-F5344CB8AC3E}">
        <p14:creationId xmlns:p14="http://schemas.microsoft.com/office/powerpoint/2010/main" val="932942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8489950" y="6454775"/>
            <a:ext cx="392113"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8AC96672-17C8-4E05-848E-F39EB7ACDB7C}" type="slidenum">
              <a:rPr lang="en-US" altLang="en-US"/>
              <a:pPr>
                <a:defRPr/>
              </a:pPr>
              <a:t>‹#›</a:t>
            </a:fld>
            <a:endParaRPr lang="en-US" altLang="en-US" dirty="0"/>
          </a:p>
        </p:txBody>
      </p:sp>
    </p:spTree>
    <p:extLst>
      <p:ext uri="{BB962C8B-B14F-4D97-AF65-F5344CB8AC3E}">
        <p14:creationId xmlns:p14="http://schemas.microsoft.com/office/powerpoint/2010/main" val="3281963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8489950" y="6454775"/>
            <a:ext cx="392113"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400DB996-897E-4BA1-B44F-6EBBA6AD9C08}" type="slidenum">
              <a:rPr lang="en-US" altLang="en-US"/>
              <a:pPr>
                <a:defRPr/>
              </a:pPr>
              <a:t>‹#›</a:t>
            </a:fld>
            <a:endParaRPr lang="en-US" altLang="en-US" dirty="0"/>
          </a:p>
        </p:txBody>
      </p:sp>
    </p:spTree>
    <p:extLst>
      <p:ext uri="{BB962C8B-B14F-4D97-AF65-F5344CB8AC3E}">
        <p14:creationId xmlns:p14="http://schemas.microsoft.com/office/powerpoint/2010/main" val="2092508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6501-112_REMS-TA_K-12_PPT_Title-Pg2.pn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111" r:id="rId1"/>
    <p:sldLayoutId id="2147484112" r:id="rId2"/>
    <p:sldLayoutId id="2147484113" r:id="rId3"/>
    <p:sldLayoutId id="2147484114" r:id="rId4"/>
    <p:sldLayoutId id="2147484115" r:id="rId5"/>
    <p:sldLayoutId id="2147484116" r:id="rId6"/>
    <p:sldLayoutId id="2147484117" r:id="rId7"/>
    <p:sldLayoutId id="2147484118" r:id="rId8"/>
    <p:sldLayoutId id="2147484119" r:id="rId9"/>
    <p:sldLayoutId id="2147484120" r:id="rId10"/>
    <p:sldLayoutId id="2147484121" r:id="rId11"/>
  </p:sldLayoutIdLst>
  <p:hf sldNum="0" hdr="0" ftr="0" dt="0"/>
  <p:txStyles>
    <p:titleStyle>
      <a:lvl1pPr algn="ctr" defTabSz="457200" rtl="0" eaLnBrk="0" fontAlgn="base" hangingPunct="0">
        <a:spcBef>
          <a:spcPct val="0"/>
        </a:spcBef>
        <a:spcAft>
          <a:spcPct val="0"/>
        </a:spcAft>
        <a:defRPr sz="4400" kern="1200">
          <a:solidFill>
            <a:srgbClr val="F2F2F2"/>
          </a:solidFill>
          <a:latin typeface="+mj-lt"/>
          <a:ea typeface="ＭＳ Ｐゴシック" pitchFamily="34" charset="-128"/>
          <a:cs typeface="+mj-cs"/>
        </a:defRPr>
      </a:lvl1pPr>
      <a:lvl2pPr algn="ctr" defTabSz="457200" rtl="0" eaLnBrk="0" fontAlgn="base" hangingPunct="0">
        <a:spcBef>
          <a:spcPct val="0"/>
        </a:spcBef>
        <a:spcAft>
          <a:spcPct val="0"/>
        </a:spcAft>
        <a:defRPr sz="4400">
          <a:solidFill>
            <a:srgbClr val="F2F2F2"/>
          </a:solidFill>
          <a:latin typeface="Calibri" pitchFamily="34" charset="0"/>
          <a:ea typeface="ＭＳ Ｐゴシック" pitchFamily="34" charset="-128"/>
        </a:defRPr>
      </a:lvl2pPr>
      <a:lvl3pPr algn="ctr" defTabSz="457200" rtl="0" eaLnBrk="0" fontAlgn="base" hangingPunct="0">
        <a:spcBef>
          <a:spcPct val="0"/>
        </a:spcBef>
        <a:spcAft>
          <a:spcPct val="0"/>
        </a:spcAft>
        <a:defRPr sz="4400">
          <a:solidFill>
            <a:srgbClr val="F2F2F2"/>
          </a:solidFill>
          <a:latin typeface="Calibri" pitchFamily="34" charset="0"/>
          <a:ea typeface="ＭＳ Ｐゴシック" pitchFamily="34" charset="-128"/>
        </a:defRPr>
      </a:lvl3pPr>
      <a:lvl4pPr algn="ctr" defTabSz="457200" rtl="0" eaLnBrk="0" fontAlgn="base" hangingPunct="0">
        <a:spcBef>
          <a:spcPct val="0"/>
        </a:spcBef>
        <a:spcAft>
          <a:spcPct val="0"/>
        </a:spcAft>
        <a:defRPr sz="4400">
          <a:solidFill>
            <a:srgbClr val="F2F2F2"/>
          </a:solidFill>
          <a:latin typeface="Calibri" pitchFamily="34" charset="0"/>
          <a:ea typeface="ＭＳ Ｐゴシック" pitchFamily="34" charset="-128"/>
        </a:defRPr>
      </a:lvl4pPr>
      <a:lvl5pPr algn="ctr" defTabSz="457200" rtl="0" eaLnBrk="0" fontAlgn="base" hangingPunct="0">
        <a:spcBef>
          <a:spcPct val="0"/>
        </a:spcBef>
        <a:spcAft>
          <a:spcPct val="0"/>
        </a:spcAft>
        <a:defRPr sz="4400">
          <a:solidFill>
            <a:srgbClr val="F2F2F2"/>
          </a:solidFill>
          <a:latin typeface="Calibri" pitchFamily="34" charset="0"/>
          <a:ea typeface="ＭＳ Ｐゴシック" pitchFamily="34" charset="-128"/>
        </a:defRPr>
      </a:lvl5pPr>
      <a:lvl6pPr marL="457200" algn="ctr" defTabSz="457200" rtl="0" fontAlgn="base">
        <a:spcBef>
          <a:spcPct val="0"/>
        </a:spcBef>
        <a:spcAft>
          <a:spcPct val="0"/>
        </a:spcAft>
        <a:defRPr sz="4400">
          <a:solidFill>
            <a:srgbClr val="F2F2F2"/>
          </a:solidFill>
          <a:latin typeface="Calibri" pitchFamily="34" charset="0"/>
        </a:defRPr>
      </a:lvl6pPr>
      <a:lvl7pPr marL="914400" algn="ctr" defTabSz="457200" rtl="0" fontAlgn="base">
        <a:spcBef>
          <a:spcPct val="0"/>
        </a:spcBef>
        <a:spcAft>
          <a:spcPct val="0"/>
        </a:spcAft>
        <a:defRPr sz="4400">
          <a:solidFill>
            <a:srgbClr val="F2F2F2"/>
          </a:solidFill>
          <a:latin typeface="Calibri" pitchFamily="34" charset="0"/>
        </a:defRPr>
      </a:lvl7pPr>
      <a:lvl8pPr marL="1371600" algn="ctr" defTabSz="457200" rtl="0" fontAlgn="base">
        <a:spcBef>
          <a:spcPct val="0"/>
        </a:spcBef>
        <a:spcAft>
          <a:spcPct val="0"/>
        </a:spcAft>
        <a:defRPr sz="4400">
          <a:solidFill>
            <a:srgbClr val="F2F2F2"/>
          </a:solidFill>
          <a:latin typeface="Calibri" pitchFamily="34" charset="0"/>
        </a:defRPr>
      </a:lvl8pPr>
      <a:lvl9pPr marL="1828800" algn="ctr" defTabSz="457200" rtl="0" fontAlgn="base">
        <a:spcBef>
          <a:spcPct val="0"/>
        </a:spcBef>
        <a:spcAft>
          <a:spcPct val="0"/>
        </a:spcAft>
        <a:defRPr sz="4400">
          <a:solidFill>
            <a:srgbClr val="F2F2F2"/>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34" charset="-128"/>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microsoft.com/office/2007/relationships/diagramDrawing" Target="../diagrams/drawing3.xml"/><Relationship Id="rId13" Type="http://schemas.microsoft.com/office/2007/relationships/diagramDrawing" Target="../diagrams/drawing4.xml"/><Relationship Id="rId3" Type="http://schemas.openxmlformats.org/officeDocument/2006/relationships/image" Target="../media/image4.png"/><Relationship Id="rId7" Type="http://schemas.openxmlformats.org/officeDocument/2006/relationships/diagramColors" Target="../diagrams/colors3.xml"/><Relationship Id="rId12" Type="http://schemas.openxmlformats.org/officeDocument/2006/relationships/diagramColors" Target="../diagrams/colors4.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QuickStyle" Target="../diagrams/quickStyle3.xml"/><Relationship Id="rId11" Type="http://schemas.openxmlformats.org/officeDocument/2006/relationships/diagramQuickStyle" Target="../diagrams/quickStyle4.xml"/><Relationship Id="rId5" Type="http://schemas.openxmlformats.org/officeDocument/2006/relationships/diagramLayout" Target="../diagrams/layout3.xml"/><Relationship Id="rId10" Type="http://schemas.openxmlformats.org/officeDocument/2006/relationships/diagramLayout" Target="../diagrams/layout4.xml"/><Relationship Id="rId4" Type="http://schemas.openxmlformats.org/officeDocument/2006/relationships/diagramData" Target="../diagrams/data3.xml"/><Relationship Id="rId9" Type="http://schemas.openxmlformats.org/officeDocument/2006/relationships/diagramData" Target="../diagrams/data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5.xml"/><Relationship Id="rId7" Type="http://schemas.openxmlformats.org/officeDocument/2006/relationships/hyperlink" Target="mailto:info@remstacenter.org" TargetMode="Externa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Responding to Bereavement and Loss "/>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6" descr="Responding to Bereavement and Loss "/>
          <p:cNvSpPr>
            <a:spLocks noGrp="1"/>
          </p:cNvSpPr>
          <p:nvPr>
            <p:ph type="ctrTitle"/>
          </p:nvPr>
        </p:nvSpPr>
        <p:spPr>
          <a:xfrm>
            <a:off x="2579688" y="1158875"/>
            <a:ext cx="5732462" cy="3479800"/>
          </a:xfrm>
        </p:spPr>
        <p:txBody>
          <a:bodyPr rtlCol="0">
            <a:normAutofit/>
          </a:bodyPr>
          <a:lstStyle/>
          <a:p>
            <a:pPr algn="l" eaLnBrk="1" fontAlgn="auto" hangingPunct="1">
              <a:spcAft>
                <a:spcPts val="0"/>
              </a:spcAft>
              <a:defRPr/>
            </a:pPr>
            <a:r>
              <a:rPr lang="en-US" altLang="en-US" sz="4600" dirty="0">
                <a:solidFill>
                  <a:schemeClr val="bg1">
                    <a:lumMod val="95000"/>
                  </a:schemeClr>
                </a:solidFill>
                <a:ea typeface="+mj-ea"/>
              </a:rPr>
              <a:t>Responding to </a:t>
            </a:r>
            <a:r>
              <a:rPr lang="en-US" altLang="en-US" sz="4600" dirty="0" smtClean="0">
                <a:solidFill>
                  <a:schemeClr val="bg1">
                    <a:lumMod val="95000"/>
                  </a:schemeClr>
                </a:solidFill>
                <a:ea typeface="+mj-ea"/>
              </a:rPr>
              <a:t>Bereavement and </a:t>
            </a:r>
            <a:r>
              <a:rPr lang="en-US" altLang="en-US" sz="4600" dirty="0">
                <a:solidFill>
                  <a:schemeClr val="bg1">
                    <a:lumMod val="95000"/>
                  </a:schemeClr>
                </a:solidFill>
                <a:ea typeface="+mj-ea"/>
              </a:rPr>
              <a:t>Loss </a:t>
            </a:r>
            <a:endParaRPr lang="en-US" sz="4600" b="1" dirty="0">
              <a:solidFill>
                <a:schemeClr val="bg1"/>
              </a:solidFill>
              <a:latin typeface="Arial Unicode MS"/>
              <a:ea typeface="+mj-ea"/>
              <a:cs typeface="Arial Unicode M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76213"/>
            <a:ext cx="8229600" cy="1143000"/>
          </a:xfrm>
        </p:spPr>
        <p:txBody>
          <a:bodyPr rtlCol="0">
            <a:normAutofit fontScale="90000"/>
          </a:bodyPr>
          <a:lstStyle/>
          <a:p>
            <a:pPr eaLnBrk="1" fontAlgn="auto" hangingPunct="1">
              <a:spcAft>
                <a:spcPts val="0"/>
              </a:spcAft>
              <a:defRPr/>
            </a:pPr>
            <a:r>
              <a:rPr lang="en-US" dirty="0" smtClean="0">
                <a:ea typeface="+mj-ea"/>
              </a:rPr>
              <a:t>Step 1: Form a Collaborative Planning Team</a:t>
            </a:r>
            <a:endParaRPr lang="en-US" dirty="0">
              <a:ea typeface="+mj-ea"/>
            </a:endParaRPr>
          </a:p>
        </p:txBody>
      </p:sp>
      <p:pic>
        <p:nvPicPr>
          <p:cNvPr id="22532" name="Picture 2" descr="Step 1: Form a collaborative pla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98613"/>
            <a:ext cx="8686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Oval 6" descr="Step 1 Form a Collaborative Planning Team"/>
          <p:cNvSpPr/>
          <p:nvPr/>
        </p:nvSpPr>
        <p:spPr>
          <a:xfrm>
            <a:off x="131763" y="1498600"/>
            <a:ext cx="1606550" cy="131762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Content Placeholder 4"/>
          <p:cNvSpPr txBox="1">
            <a:spLocks/>
          </p:cNvSpPr>
          <p:nvPr/>
        </p:nvSpPr>
        <p:spPr bwMode="auto">
          <a:xfrm>
            <a:off x="457200" y="2830513"/>
            <a:ext cx="8229600" cy="3421062"/>
          </a:xfrm>
          <a:prstGeom prst="rect">
            <a:avLst/>
          </a:prstGeom>
          <a:noFill/>
          <a:ln>
            <a:noFill/>
          </a:ln>
          <a:extLst/>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buFont typeface="Arial" pitchFamily="34" charset="0"/>
              <a:buNone/>
              <a:defRPr/>
            </a:pPr>
            <a:r>
              <a:rPr lang="en-US" sz="2400" b="1" dirty="0" smtClean="0">
                <a:solidFill>
                  <a:schemeClr val="tx1">
                    <a:lumMod val="95000"/>
                    <a:lumOff val="5000"/>
                  </a:schemeClr>
                </a:solidFill>
              </a:rPr>
              <a:t>Members of the collaborative planning team should include:</a:t>
            </a:r>
          </a:p>
          <a:p>
            <a:pPr marL="569913" lvl="1" indent="-342900" eaLnBrk="1" hangingPunct="1">
              <a:buFont typeface="Wingdings" panose="05000000000000000000" pitchFamily="2" charset="2"/>
              <a:buChar char="§"/>
              <a:defRPr/>
            </a:pPr>
            <a:r>
              <a:rPr lang="en-US" sz="2000" dirty="0">
                <a:solidFill>
                  <a:schemeClr val="tx1">
                    <a:lumMod val="95000"/>
                    <a:lumOff val="5000"/>
                  </a:schemeClr>
                </a:solidFill>
              </a:rPr>
              <a:t>A wide range of school personnel, including staff who have specialized expertise in bereavement and loss (e.g., counselors, social workers, and psychologists</a:t>
            </a:r>
            <a:r>
              <a:rPr lang="en-US" sz="2000" dirty="0" smtClean="0">
                <a:solidFill>
                  <a:schemeClr val="tx1">
                    <a:lumMod val="95000"/>
                    <a:lumOff val="5000"/>
                  </a:schemeClr>
                </a:solidFill>
              </a:rPr>
              <a:t>);</a:t>
            </a:r>
          </a:p>
          <a:p>
            <a:pPr marL="569913" lvl="1" indent="-342900" eaLnBrk="1" hangingPunct="1">
              <a:buFont typeface="Wingdings" panose="05000000000000000000" pitchFamily="2" charset="2"/>
              <a:buChar char="§"/>
              <a:defRPr/>
            </a:pPr>
            <a:r>
              <a:rPr lang="en-US" sz="2000" dirty="0" smtClean="0">
                <a:solidFill>
                  <a:schemeClr val="tx1">
                    <a:lumMod val="95000"/>
                    <a:lumOff val="5000"/>
                  </a:schemeClr>
                </a:solidFill>
              </a:rPr>
              <a:t>Parent and student representatives;</a:t>
            </a:r>
          </a:p>
          <a:p>
            <a:pPr marL="569913" lvl="1" indent="-342900" eaLnBrk="1" hangingPunct="1">
              <a:buFont typeface="Wingdings" panose="05000000000000000000" pitchFamily="2" charset="2"/>
              <a:buChar char="§"/>
              <a:defRPr/>
            </a:pPr>
            <a:r>
              <a:rPr lang="en-US" sz="2000" dirty="0" smtClean="0">
                <a:solidFill>
                  <a:schemeClr val="tx1">
                    <a:lumMod val="95000"/>
                    <a:lumOff val="5000"/>
                  </a:schemeClr>
                </a:solidFill>
              </a:rPr>
              <a:t>Individuals and organizations representing the diverse interests of students, parents, faculty and staff;</a:t>
            </a:r>
          </a:p>
          <a:p>
            <a:pPr marL="569913" lvl="1" indent="-342900" eaLnBrk="1" hangingPunct="1">
              <a:buFont typeface="Wingdings" panose="05000000000000000000" pitchFamily="2" charset="2"/>
              <a:buChar char="§"/>
              <a:defRPr/>
            </a:pPr>
            <a:r>
              <a:rPr lang="en-US" sz="2000" dirty="0">
                <a:solidFill>
                  <a:schemeClr val="tx1">
                    <a:lumMod val="95000"/>
                    <a:lumOff val="5000"/>
                  </a:schemeClr>
                </a:solidFill>
              </a:rPr>
              <a:t>Community partners, including practitioners who are knowledgeable about bereavement and loss (e.g., community mental health practitioners).</a:t>
            </a:r>
            <a:endParaRPr lang="en-US" sz="2000" dirty="0" smtClean="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76213"/>
            <a:ext cx="8229600" cy="1143000"/>
          </a:xfrm>
        </p:spPr>
        <p:txBody>
          <a:bodyPr/>
          <a:lstStyle/>
          <a:p>
            <a:pPr eaLnBrk="1" hangingPunct="1"/>
            <a:r>
              <a:rPr lang="en-US" altLang="en-US" smtClean="0"/>
              <a:t>Step 2: Understand the Situation</a:t>
            </a:r>
          </a:p>
        </p:txBody>
      </p:sp>
      <p:pic>
        <p:nvPicPr>
          <p:cNvPr id="23556" name="Picture 2" descr="Step 2: Understand the situ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98613"/>
            <a:ext cx="8686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ontent Placeholder 2"/>
          <p:cNvSpPr>
            <a:spLocks noGrp="1"/>
          </p:cNvSpPr>
          <p:nvPr>
            <p:ph idx="1"/>
          </p:nvPr>
        </p:nvSpPr>
        <p:spPr>
          <a:xfrm>
            <a:off x="457200" y="2762250"/>
            <a:ext cx="8229600" cy="3686175"/>
          </a:xfrm>
        </p:spPr>
        <p:txBody>
          <a:bodyPr/>
          <a:lstStyle/>
          <a:p>
            <a:pPr marL="0" indent="0">
              <a:buFont typeface="Arial" pitchFamily="34" charset="0"/>
              <a:buNone/>
              <a:defRPr/>
            </a:pPr>
            <a:r>
              <a:rPr lang="en-US" sz="2400" b="1" dirty="0" smtClean="0">
                <a:ea typeface="+mn-ea"/>
              </a:rPr>
              <a:t>Examples </a:t>
            </a:r>
            <a:r>
              <a:rPr lang="en-US" sz="2400" b="1" dirty="0">
                <a:ea typeface="+mn-ea"/>
              </a:rPr>
              <a:t>of the threats and hazards that can </a:t>
            </a:r>
            <a:r>
              <a:rPr lang="en-US" sz="2400" b="1" dirty="0" smtClean="0">
                <a:ea typeface="+mn-ea"/>
              </a:rPr>
              <a:t>become emotional </a:t>
            </a:r>
            <a:r>
              <a:rPr lang="en-US" sz="2400" b="1" dirty="0">
                <a:ea typeface="+mn-ea"/>
              </a:rPr>
              <a:t>triggers for members of the school community who have had a recent loss include</a:t>
            </a:r>
            <a:r>
              <a:rPr lang="en-US" sz="2400" b="1" dirty="0" smtClean="0">
                <a:ea typeface="+mn-ea"/>
              </a:rPr>
              <a:t>:</a:t>
            </a:r>
          </a:p>
          <a:p>
            <a:pPr marL="446088" lvl="1" indent="-342900">
              <a:buFont typeface="Wingdings" panose="05000000000000000000" pitchFamily="2" charset="2"/>
              <a:buChar char="§"/>
              <a:defRPr/>
            </a:pPr>
            <a:r>
              <a:rPr lang="en-US" sz="2400" dirty="0" smtClean="0">
                <a:ea typeface="+mn-ea"/>
              </a:rPr>
              <a:t>A devastating weather event or earthquake that results in casualties;</a:t>
            </a:r>
          </a:p>
          <a:p>
            <a:pPr marL="446088" lvl="1" indent="-342900">
              <a:buFont typeface="Wingdings" panose="05000000000000000000" pitchFamily="2" charset="2"/>
              <a:buChar char="§"/>
              <a:defRPr/>
            </a:pPr>
            <a:r>
              <a:rPr lang="en-US" sz="2400" dirty="0">
                <a:ea typeface="+mn-ea"/>
              </a:rPr>
              <a:t>A violent incident at school (e.g., resulting from an active shooter situation or gang activity) that leads to a student’s </a:t>
            </a:r>
            <a:r>
              <a:rPr lang="en-US" sz="2400" dirty="0" smtClean="0">
                <a:ea typeface="+mn-ea"/>
              </a:rPr>
              <a:t>death; and/or </a:t>
            </a:r>
          </a:p>
          <a:p>
            <a:pPr marL="446088" lvl="1" indent="-342900">
              <a:buFont typeface="Wingdings" panose="05000000000000000000" pitchFamily="2" charset="2"/>
              <a:buChar char="§"/>
              <a:defRPr/>
            </a:pPr>
            <a:r>
              <a:rPr lang="en-US" sz="2400" dirty="0">
                <a:ea typeface="+mn-ea"/>
              </a:rPr>
              <a:t>A suicide.</a:t>
            </a:r>
            <a:endParaRPr lang="en-US" sz="2000" dirty="0" smtClean="0">
              <a:ea typeface="+mn-ea"/>
            </a:endParaRPr>
          </a:p>
          <a:p>
            <a:pPr lvl="1">
              <a:buFont typeface="Courier New" panose="02070309020205020404" pitchFamily="49" charset="0"/>
              <a:buChar char="o"/>
              <a:defRPr/>
            </a:pPr>
            <a:endParaRPr lang="en-US" sz="2000" dirty="0" smtClean="0">
              <a:ea typeface="+mn-ea"/>
            </a:endParaRPr>
          </a:p>
          <a:p>
            <a:pPr>
              <a:buFont typeface="Wingdings" pitchFamily="2" charset="2"/>
              <a:buChar char="§"/>
              <a:defRPr/>
            </a:pPr>
            <a:endParaRPr lang="en-US" altLang="en-US" sz="2800" dirty="0" smtClean="0">
              <a:ea typeface="+mn-ea"/>
            </a:endParaRPr>
          </a:p>
        </p:txBody>
      </p:sp>
      <p:sp>
        <p:nvSpPr>
          <p:cNvPr id="7" name="Oval 6" descr="Step 2 Understand the Situation"/>
          <p:cNvSpPr/>
          <p:nvPr/>
        </p:nvSpPr>
        <p:spPr>
          <a:xfrm>
            <a:off x="1577975" y="1498600"/>
            <a:ext cx="1606550" cy="131762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23838"/>
            <a:ext cx="8229600" cy="1143000"/>
          </a:xfrm>
        </p:spPr>
        <p:txBody>
          <a:bodyPr rtlCol="0">
            <a:normAutofit fontScale="90000"/>
          </a:bodyPr>
          <a:lstStyle/>
          <a:p>
            <a:pPr eaLnBrk="1" fontAlgn="auto" hangingPunct="1">
              <a:spcAft>
                <a:spcPts val="0"/>
              </a:spcAft>
              <a:defRPr/>
            </a:pPr>
            <a:r>
              <a:rPr lang="en-US" dirty="0" smtClean="0">
                <a:ea typeface="+mj-ea"/>
              </a:rPr>
              <a:t>S</a:t>
            </a:r>
            <a:r>
              <a:rPr lang="en-US" dirty="0" smtClean="0">
                <a:ea typeface="MS PGothic" pitchFamily="34" charset="-128"/>
              </a:rPr>
              <a:t>teps</a:t>
            </a:r>
            <a:r>
              <a:rPr lang="en-US" dirty="0" smtClean="0">
                <a:ea typeface="+mj-ea"/>
              </a:rPr>
              <a:t> </a:t>
            </a:r>
            <a:r>
              <a:rPr lang="en-US" dirty="0">
                <a:ea typeface="+mj-ea"/>
              </a:rPr>
              <a:t>3 &amp; 4: Determine Goals and Objectives &amp; Identify Courses of Action</a:t>
            </a:r>
          </a:p>
        </p:txBody>
      </p:sp>
      <p:pic>
        <p:nvPicPr>
          <p:cNvPr id="24580" name="Picture 2" desc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74800"/>
            <a:ext cx="8686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Oval 8" descr="Step 4 Plan Development (Identifying Courses of Action)"/>
          <p:cNvSpPr/>
          <p:nvPr/>
        </p:nvSpPr>
        <p:spPr>
          <a:xfrm>
            <a:off x="4652963" y="1471613"/>
            <a:ext cx="1427162" cy="138271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Oval 7" descr="Step 3 Determine Goals and Objectives"/>
          <p:cNvSpPr/>
          <p:nvPr/>
        </p:nvSpPr>
        <p:spPr>
          <a:xfrm>
            <a:off x="3170238" y="1484313"/>
            <a:ext cx="1443037" cy="135096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aphicFrame>
        <p:nvGraphicFramePr>
          <p:cNvPr id="11" name="Diagram 10" descr="Step 3: Determine Goals and Objectives&#10;Step 4: Plan Development (Identifying Courses of Action&#10;Cross-cutting functions to address bereavement and loss&#10;"/>
          <p:cNvGraphicFramePr/>
          <p:nvPr>
            <p:extLst>
              <p:ext uri="{D42A27DB-BD31-4B8C-83A1-F6EECF244321}">
                <p14:modId xmlns:p14="http://schemas.microsoft.com/office/powerpoint/2010/main" val="1699666434"/>
              </p:ext>
            </p:extLst>
          </p:nvPr>
        </p:nvGraphicFramePr>
        <p:xfrm>
          <a:off x="228600" y="2990079"/>
          <a:ext cx="8534400" cy="95534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0" name="Diagram 9" descr="SCHOOL EOP&#10; BASIC PLAN&#10; FUNCTIONAL ANNEXES&#10; THREAT- AND HAZARD-SPECIFIC ANNEXES&#10;"/>
          <p:cNvGraphicFramePr/>
          <p:nvPr>
            <p:extLst>
              <p:ext uri="{D42A27DB-BD31-4B8C-83A1-F6EECF244321}">
                <p14:modId xmlns:p14="http://schemas.microsoft.com/office/powerpoint/2010/main" val="3251647594"/>
              </p:ext>
            </p:extLst>
          </p:nvPr>
        </p:nvGraphicFramePr>
        <p:xfrm>
          <a:off x="1751965" y="4162110"/>
          <a:ext cx="5474457" cy="1923382"/>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76213"/>
            <a:ext cx="8229600" cy="1143000"/>
          </a:xfrm>
        </p:spPr>
        <p:txBody>
          <a:bodyPr/>
          <a:lstStyle/>
          <a:p>
            <a:r>
              <a:rPr lang="en-US" altLang="en-US" smtClean="0"/>
              <a:t>Functional Annexes</a:t>
            </a:r>
          </a:p>
        </p:txBody>
      </p:sp>
      <p:graphicFrame>
        <p:nvGraphicFramePr>
          <p:cNvPr id="4" name="Table 3" descr="Communications and Warning&#10;Lockdown&#10;Accounting for All Persons&#10;Security&#10;Recovery&#10;Evacuation&#10;Shelter-in-Place&#10;Family Reunification&#10;Continuity of Operations&#10;Public Health, Medical, and Mental Health&#10;&#10;&#10;&#10;"/>
          <p:cNvGraphicFramePr>
            <a:graphicFrameLocks noGrp="1"/>
          </p:cNvGraphicFramePr>
          <p:nvPr>
            <p:extLst>
              <p:ext uri="{D42A27DB-BD31-4B8C-83A1-F6EECF244321}">
                <p14:modId xmlns:p14="http://schemas.microsoft.com/office/powerpoint/2010/main" val="3973245841"/>
              </p:ext>
            </p:extLst>
          </p:nvPr>
        </p:nvGraphicFramePr>
        <p:xfrm>
          <a:off x="417513" y="1778000"/>
          <a:ext cx="8269288" cy="4427540"/>
        </p:xfrm>
        <a:graphic>
          <a:graphicData uri="http://schemas.openxmlformats.org/drawingml/2006/table">
            <a:tbl>
              <a:tblPr firstRow="1" bandRow="1">
                <a:tableStyleId>{5C22544A-7EE6-4342-B048-85BDC9FD1C3A}</a:tableStyleId>
              </a:tblPr>
              <a:tblGrid>
                <a:gridCol w="4134644"/>
                <a:gridCol w="4134644"/>
              </a:tblGrid>
              <a:tr h="944872">
                <a:tc>
                  <a:txBody>
                    <a:bodyPr/>
                    <a:lstStyle/>
                    <a:p>
                      <a:pPr marL="457200" indent="-457200" algn="l" defTabSz="457200" rtl="0" eaLnBrk="1" latinLnBrk="0" hangingPunct="1">
                        <a:buFont typeface="Wingdings" panose="05000000000000000000" pitchFamily="2" charset="2"/>
                        <a:buChar char="§"/>
                      </a:pPr>
                      <a:r>
                        <a:rPr lang="en-US" sz="2800" b="1" kern="1200" dirty="0" smtClean="0">
                          <a:solidFill>
                            <a:schemeClr val="tx1"/>
                          </a:solidFill>
                          <a:effectLst>
                            <a:outerShdw blurRad="38100" dist="38100" dir="2700000" algn="tl">
                              <a:srgbClr val="000000">
                                <a:alpha val="43137"/>
                              </a:srgbClr>
                            </a:outerShdw>
                          </a:effectLst>
                          <a:latin typeface="+mn-lt"/>
                          <a:ea typeface="+mn-ea"/>
                          <a:cs typeface="+mn-cs"/>
                        </a:rPr>
                        <a:t>Communications and Warning</a:t>
                      </a:r>
                      <a:endParaRPr lang="en-US" sz="2800" b="1" kern="1200" dirty="0">
                        <a:solidFill>
                          <a:schemeClr val="tx1"/>
                        </a:solidFill>
                        <a:effectLst>
                          <a:outerShdw blurRad="38100" dist="38100" dir="2700000" algn="tl">
                            <a:srgbClr val="000000">
                              <a:alpha val="43137"/>
                            </a:srgbClr>
                          </a:outerShdw>
                        </a:effectLst>
                        <a:latin typeface="+mn-lt"/>
                        <a:ea typeface="+mn-ea"/>
                        <a:cs typeface="+mn-cs"/>
                      </a:endParaRPr>
                    </a:p>
                  </a:txBody>
                  <a:tcPr marL="91435" marR="91435"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457200" indent="-457200">
                        <a:buFont typeface="Wingdings" panose="05000000000000000000" pitchFamily="2" charset="2"/>
                        <a:buChar char="§"/>
                      </a:pPr>
                      <a:r>
                        <a:rPr lang="en-US" sz="2800" b="0" dirty="0" smtClean="0">
                          <a:solidFill>
                            <a:schemeClr val="tx1"/>
                          </a:solidFill>
                        </a:rPr>
                        <a:t>Evacuation</a:t>
                      </a:r>
                      <a:endParaRPr lang="en-US" sz="2800" b="0" dirty="0">
                        <a:solidFill>
                          <a:schemeClr val="tx1"/>
                        </a:solidFill>
                      </a:endParaRPr>
                    </a:p>
                  </a:txBody>
                  <a:tcPr marL="91435" marR="91435"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648052">
                <a:tc>
                  <a:txBody>
                    <a:bodyPr/>
                    <a:lstStyle/>
                    <a:p>
                      <a:pPr marL="457200" indent="-457200">
                        <a:buFont typeface="Wingdings" panose="05000000000000000000" pitchFamily="2" charset="2"/>
                        <a:buChar char="§"/>
                      </a:pPr>
                      <a:r>
                        <a:rPr lang="en-US" sz="2800" dirty="0" smtClean="0"/>
                        <a:t>Lockdown</a:t>
                      </a:r>
                      <a:endParaRPr lang="en-US" sz="2800" dirty="0"/>
                    </a:p>
                  </a:txBody>
                  <a:tcPr marL="91435" marR="91435"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indent="-457200">
                        <a:buFont typeface="Wingdings" panose="05000000000000000000" pitchFamily="2" charset="2"/>
                        <a:buChar char="§"/>
                      </a:pPr>
                      <a:r>
                        <a:rPr lang="en-US" sz="2800" dirty="0" smtClean="0"/>
                        <a:t>Shelter-in-Place</a:t>
                      </a:r>
                      <a:endParaRPr lang="en-US" sz="2800" dirty="0"/>
                    </a:p>
                  </a:txBody>
                  <a:tcPr marL="91435" marR="91435"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944872">
                <a:tc>
                  <a:txBody>
                    <a:bodyPr/>
                    <a:lstStyle/>
                    <a:p>
                      <a:pPr marL="457200" indent="-457200">
                        <a:buFont typeface="Wingdings" panose="05000000000000000000" pitchFamily="2" charset="2"/>
                        <a:buChar char="§"/>
                      </a:pPr>
                      <a:r>
                        <a:rPr lang="en-US" sz="2800" dirty="0" smtClean="0"/>
                        <a:t>Accounting for All Persons</a:t>
                      </a:r>
                      <a:endParaRPr lang="en-US" sz="2800" dirty="0"/>
                    </a:p>
                  </a:txBody>
                  <a:tcPr marL="91435" marR="91435"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457200" indent="-457200">
                        <a:buFont typeface="Wingdings" panose="05000000000000000000" pitchFamily="2" charset="2"/>
                        <a:buChar char="§"/>
                      </a:pPr>
                      <a:r>
                        <a:rPr lang="en-US" sz="2800" dirty="0" smtClean="0"/>
                        <a:t>Family Reunification</a:t>
                      </a:r>
                      <a:endParaRPr lang="en-US" sz="2800" dirty="0"/>
                    </a:p>
                  </a:txBody>
                  <a:tcPr marL="91435" marR="91435"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944872">
                <a:tc>
                  <a:txBody>
                    <a:bodyPr/>
                    <a:lstStyle/>
                    <a:p>
                      <a:pPr marL="457200" indent="-457200">
                        <a:buFont typeface="Wingdings" panose="05000000000000000000" pitchFamily="2" charset="2"/>
                        <a:buChar char="§"/>
                      </a:pPr>
                      <a:r>
                        <a:rPr lang="en-US" sz="2800" dirty="0" smtClean="0"/>
                        <a:t>Security</a:t>
                      </a:r>
                      <a:endParaRPr lang="en-US" sz="2800" dirty="0"/>
                    </a:p>
                  </a:txBody>
                  <a:tcPr marL="91435" marR="91435"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indent="-457200">
                        <a:buFont typeface="Wingdings" panose="05000000000000000000" pitchFamily="2" charset="2"/>
                        <a:buChar char="§"/>
                      </a:pPr>
                      <a:r>
                        <a:rPr lang="en-US" sz="2800" b="0" u="none" dirty="0" smtClean="0"/>
                        <a:t>Continuity of Operations</a:t>
                      </a:r>
                      <a:endParaRPr lang="en-US" sz="2800" b="0" u="none" dirty="0"/>
                    </a:p>
                  </a:txBody>
                  <a:tcPr marL="91435" marR="91435"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944872">
                <a:tc>
                  <a:txBody>
                    <a:bodyPr/>
                    <a:lstStyle/>
                    <a:p>
                      <a:pPr marL="457200" indent="-457200">
                        <a:buFont typeface="Wingdings" panose="05000000000000000000" pitchFamily="2" charset="2"/>
                        <a:buChar char="§"/>
                      </a:pPr>
                      <a:r>
                        <a:rPr lang="en-US" sz="2800" b="1" dirty="0" smtClean="0">
                          <a:effectLst>
                            <a:outerShdw blurRad="38100" dist="38100" dir="2700000" algn="tl">
                              <a:srgbClr val="000000">
                                <a:alpha val="43137"/>
                              </a:srgbClr>
                            </a:outerShdw>
                          </a:effectLst>
                        </a:rPr>
                        <a:t>Recovery</a:t>
                      </a:r>
                      <a:endParaRPr lang="en-US" sz="2800" b="1" dirty="0">
                        <a:effectLst>
                          <a:outerShdw blurRad="38100" dist="38100" dir="2700000" algn="tl">
                            <a:srgbClr val="000000">
                              <a:alpha val="43137"/>
                            </a:srgbClr>
                          </a:outerShdw>
                        </a:effectLst>
                      </a:endParaRPr>
                    </a:p>
                  </a:txBody>
                  <a:tcPr marL="91435" marR="91435"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457200" indent="-457200">
                        <a:buFont typeface="Wingdings" panose="05000000000000000000" pitchFamily="2" charset="2"/>
                        <a:buChar char="§"/>
                      </a:pPr>
                      <a:r>
                        <a:rPr lang="en-US" sz="2800" b="1" dirty="0" smtClean="0">
                          <a:effectLst>
                            <a:outerShdw blurRad="38100" dist="38100" dir="2700000" algn="tl">
                              <a:srgbClr val="000000">
                                <a:alpha val="43137"/>
                              </a:srgbClr>
                            </a:outerShdw>
                          </a:effectLst>
                        </a:rPr>
                        <a:t>Public Health, Medical, and Mental Health</a:t>
                      </a:r>
                      <a:endParaRPr lang="en-US" sz="2800" b="1" dirty="0">
                        <a:effectLst>
                          <a:outerShdw blurRad="38100" dist="38100" dir="2700000" algn="tl">
                            <a:srgbClr val="000000">
                              <a:alpha val="43137"/>
                            </a:srgbClr>
                          </a:outerShdw>
                        </a:effectLst>
                      </a:endParaRPr>
                    </a:p>
                  </a:txBody>
                  <a:tcPr marL="91435" marR="91435"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a:spLocks noGrp="1"/>
          </p:cNvSpPr>
          <p:nvPr>
            <p:ph type="title"/>
          </p:nvPr>
        </p:nvSpPr>
        <p:spPr>
          <a:xfrm>
            <a:off x="457200" y="176213"/>
            <a:ext cx="8229600" cy="1143000"/>
          </a:xfrm>
        </p:spPr>
        <p:txBody>
          <a:bodyPr/>
          <a:lstStyle/>
          <a:p>
            <a:pPr eaLnBrk="1" hangingPunct="1"/>
            <a:r>
              <a:rPr lang="en-US" altLang="en-US" smtClean="0"/>
              <a:t>Recovery Annex</a:t>
            </a:r>
          </a:p>
        </p:txBody>
      </p:sp>
      <p:sp>
        <p:nvSpPr>
          <p:cNvPr id="26626" name="Content Placeholder 2"/>
          <p:cNvSpPr>
            <a:spLocks noGrp="1"/>
          </p:cNvSpPr>
          <p:nvPr>
            <p:ph idx="1"/>
          </p:nvPr>
        </p:nvSpPr>
        <p:spPr>
          <a:xfrm>
            <a:off x="457200" y="1600200"/>
            <a:ext cx="8434388" cy="4525963"/>
          </a:xfrm>
        </p:spPr>
        <p:txBody>
          <a:bodyPr/>
          <a:lstStyle/>
          <a:p>
            <a:pPr marL="0" indent="0">
              <a:buFont typeface="Arial" charset="0"/>
              <a:buNone/>
            </a:pPr>
            <a:r>
              <a:rPr lang="en-US" altLang="en-US" sz="2800" smtClean="0"/>
              <a:t>This annex addresses how to recover from an emergency. It specifically addresses:</a:t>
            </a:r>
          </a:p>
          <a:p>
            <a:pPr lvl="1">
              <a:buFont typeface="Wingdings" pitchFamily="2" charset="2"/>
              <a:buChar char="§"/>
            </a:pPr>
            <a:r>
              <a:rPr lang="en-US" altLang="en-US" sz="2400" smtClean="0"/>
              <a:t>Academic recovery;</a:t>
            </a:r>
          </a:p>
          <a:p>
            <a:pPr lvl="1">
              <a:buFont typeface="Wingdings" pitchFamily="2" charset="2"/>
              <a:buChar char="§"/>
            </a:pPr>
            <a:r>
              <a:rPr lang="en-US" altLang="en-US" sz="2400" smtClean="0"/>
              <a:t>Physical recovery;</a:t>
            </a:r>
          </a:p>
          <a:p>
            <a:pPr lvl="1">
              <a:buFont typeface="Wingdings" pitchFamily="2" charset="2"/>
              <a:buChar char="§"/>
            </a:pPr>
            <a:r>
              <a:rPr lang="en-US" altLang="en-US" sz="2400" smtClean="0"/>
              <a:t>Fiscal recovery; and</a:t>
            </a:r>
          </a:p>
          <a:p>
            <a:pPr lvl="1">
              <a:buFont typeface="Wingdings" pitchFamily="2" charset="2"/>
              <a:buChar char="§"/>
            </a:pPr>
            <a:r>
              <a:rPr lang="en-US" altLang="en-US" sz="2400" u="sng" smtClean="0"/>
              <a:t>Psychological and emotional recovery.</a:t>
            </a:r>
          </a:p>
        </p:txBody>
      </p:sp>
      <p:sp>
        <p:nvSpPr>
          <p:cNvPr id="7" name="Up Arrow Callout 6" descr="This particular subsection of the Recovery Annex should address bereavement and loss-both before and after a school tragedy."/>
          <p:cNvSpPr>
            <a:spLocks noChangeArrowheads="1"/>
          </p:cNvSpPr>
          <p:nvPr/>
        </p:nvSpPr>
        <p:spPr bwMode="auto">
          <a:xfrm>
            <a:off x="815975" y="4287838"/>
            <a:ext cx="7480300" cy="1814512"/>
          </a:xfrm>
          <a:prstGeom prst="upArrowCallout">
            <a:avLst>
              <a:gd name="adj1" fmla="val 25001"/>
              <a:gd name="adj2" fmla="val 25001"/>
              <a:gd name="adj3" fmla="val 25000"/>
              <a:gd name="adj4" fmla="val 64977"/>
            </a:avLst>
          </a:prstGeom>
          <a:solidFill>
            <a:srgbClr val="B9CDE5"/>
          </a:solidFill>
          <a:ln w="9525">
            <a:solidFill>
              <a:srgbClr val="4A7EBB"/>
            </a:solidFill>
            <a:miter lim="800000"/>
            <a:headEnd/>
            <a:tailEnd/>
          </a:ln>
          <a:effectLst>
            <a:outerShdw blurRad="40000" dist="23000" dir="5400000" rotWithShape="0">
              <a:srgbClr val="808080">
                <a:alpha val="34998"/>
              </a:srgbClr>
            </a:outerShdw>
          </a:effectLst>
        </p:spPr>
        <p:txBody>
          <a:bodyPr anchor="ctr"/>
          <a:lstStyle/>
          <a:p>
            <a:pPr algn="ctr" eaLnBrk="1" hangingPunct="1">
              <a:defRPr/>
            </a:pPr>
            <a:endParaRPr lang="en-US" dirty="0">
              <a:solidFill>
                <a:schemeClr val="lt1"/>
              </a:solidFill>
              <a:latin typeface="+mn-lt"/>
              <a:ea typeface="+mn-ea"/>
            </a:endParaRPr>
          </a:p>
        </p:txBody>
      </p:sp>
      <p:sp>
        <p:nvSpPr>
          <p:cNvPr id="26629" name="TextBox 2"/>
          <p:cNvSpPr txBox="1">
            <a:spLocks noChangeArrowheads="1"/>
          </p:cNvSpPr>
          <p:nvPr/>
        </p:nvSpPr>
        <p:spPr bwMode="auto">
          <a:xfrm>
            <a:off x="815975" y="4932363"/>
            <a:ext cx="7480300" cy="1200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a:solidFill>
                  <a:srgbClr val="333333"/>
                </a:solidFill>
                <a:latin typeface="Arial" charset="0"/>
              </a:rPr>
              <a:t>This particular subsection of the Recovery Annex should address bereavement and loss—both before and after a school tragedy.</a:t>
            </a:r>
            <a:endParaRPr lang="en-US" altLang="en-US" sz="2400" b="1"/>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44475"/>
            <a:ext cx="8229600" cy="1143000"/>
          </a:xfrm>
        </p:spPr>
        <p:txBody>
          <a:bodyPr/>
          <a:lstStyle/>
          <a:p>
            <a:r>
              <a:rPr lang="en-US" altLang="en-US" smtClean="0"/>
              <a:t>Bereavement and Loss Subsection of Recovery Annex (1 of 2)</a:t>
            </a:r>
          </a:p>
        </p:txBody>
      </p:sp>
      <p:sp>
        <p:nvSpPr>
          <p:cNvPr id="3" name="Content Placeholder 2"/>
          <p:cNvSpPr>
            <a:spLocks noGrp="1"/>
          </p:cNvSpPr>
          <p:nvPr>
            <p:ph idx="1"/>
          </p:nvPr>
        </p:nvSpPr>
        <p:spPr>
          <a:xfrm>
            <a:off x="341313" y="1674813"/>
            <a:ext cx="8488362" cy="4525962"/>
          </a:xfrm>
        </p:spPr>
        <p:txBody>
          <a:bodyPr/>
          <a:lstStyle/>
          <a:p>
            <a:pPr marL="0" lvl="1" indent="0">
              <a:buFont typeface="Arial" charset="0"/>
              <a:buNone/>
              <a:defRPr/>
            </a:pPr>
            <a:r>
              <a:rPr lang="en-US" altLang="ja-JP" sz="3200" b="1" dirty="0" smtClean="0">
                <a:solidFill>
                  <a:srgbClr val="FF0000"/>
                </a:solidFill>
                <a:ea typeface="+mn-ea"/>
              </a:rPr>
              <a:t>Before</a:t>
            </a:r>
            <a:r>
              <a:rPr lang="en-US" altLang="ja-JP" sz="3200" dirty="0" smtClean="0">
                <a:ea typeface="+mn-ea"/>
              </a:rPr>
              <a:t> a tragedy occurs in the school community, schools and districts should:</a:t>
            </a:r>
            <a:endParaRPr lang="en-US" dirty="0">
              <a:ea typeface="+mn-ea"/>
            </a:endParaRPr>
          </a:p>
        </p:txBody>
      </p:sp>
      <p:graphicFrame>
        <p:nvGraphicFramePr>
          <p:cNvPr id="4" name="Diagram 3" descr="Create a crisis response team;&#10;Establish policies to address bereavement and loss; and&#10;Be aware of cultural and religious perspectives on death.&#10;"/>
          <p:cNvGraphicFramePr/>
          <p:nvPr>
            <p:extLst>
              <p:ext uri="{D42A27DB-BD31-4B8C-83A1-F6EECF244321}">
                <p14:modId xmlns:p14="http://schemas.microsoft.com/office/powerpoint/2010/main" val="3711977685"/>
              </p:ext>
            </p:extLst>
          </p:nvPr>
        </p:nvGraphicFramePr>
        <p:xfrm>
          <a:off x="1450050" y="3002507"/>
          <a:ext cx="6424708" cy="28239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title"/>
          </p:nvPr>
        </p:nvSpPr>
        <p:spPr>
          <a:xfrm>
            <a:off x="457200" y="244475"/>
            <a:ext cx="8229600" cy="1143000"/>
          </a:xfrm>
        </p:spPr>
        <p:txBody>
          <a:bodyPr/>
          <a:lstStyle/>
          <a:p>
            <a:pPr eaLnBrk="1" hangingPunct="1"/>
            <a:r>
              <a:rPr lang="en-US" altLang="en-US" smtClean="0"/>
              <a:t>1. Create a Crisis Response Team</a:t>
            </a:r>
          </a:p>
        </p:txBody>
      </p:sp>
      <p:sp>
        <p:nvSpPr>
          <p:cNvPr id="28675" name="Rectangle 3"/>
          <p:cNvSpPr>
            <a:spLocks noChangeArrowheads="1"/>
          </p:cNvSpPr>
          <p:nvPr/>
        </p:nvSpPr>
        <p:spPr bwMode="auto">
          <a:xfrm>
            <a:off x="457200" y="1749425"/>
            <a:ext cx="8229600" cy="3970338"/>
          </a:xfrm>
          <a:prstGeom prst="rect">
            <a:avLst/>
          </a:prstGeom>
          <a:noFill/>
          <a:ln>
            <a:noFill/>
          </a:ln>
          <a:extLst/>
        </p:spPr>
        <p:txBody>
          <a:bodyPr>
            <a:spAutoFit/>
          </a:bodyPr>
          <a:lstStyle>
            <a:lvl1pPr marL="457200" indent="-457200">
              <a:spcBef>
                <a:spcPct val="20000"/>
              </a:spcBef>
              <a:buFont typeface="Arial" charset="0"/>
              <a:buChar char="•"/>
              <a:defRPr sz="3200">
                <a:solidFill>
                  <a:schemeClr val="tx1"/>
                </a:solidFill>
                <a:latin typeface="Calibri" pitchFamily="34" charset="0"/>
                <a:ea typeface="MS PGothic" pitchFamily="34" charset="-128"/>
              </a:defRPr>
            </a:lvl1pPr>
            <a:lvl2pPr marL="742950" indent="-285750">
              <a:spcBef>
                <a:spcPct val="20000"/>
              </a:spcBef>
              <a:buFont typeface="Arial" charset="0"/>
              <a:buChar char="–"/>
              <a:defRPr sz="2800">
                <a:solidFill>
                  <a:schemeClr val="tx1"/>
                </a:solidFill>
                <a:latin typeface="Calibri" pitchFamily="34" charset="0"/>
                <a:ea typeface="MS PGothic" pitchFamily="34" charset="-128"/>
              </a:defRPr>
            </a:lvl2pPr>
            <a:lvl3pPr marL="1143000" indent="-228600">
              <a:spcBef>
                <a:spcPct val="20000"/>
              </a:spcBef>
              <a:buFont typeface="Arial" charset="0"/>
              <a:buChar char="•"/>
              <a:defRPr sz="2400">
                <a:solidFill>
                  <a:schemeClr val="tx1"/>
                </a:solidFill>
                <a:latin typeface="Calibri" pitchFamily="34" charset="0"/>
                <a:ea typeface="MS PGothic" pitchFamily="34" charset="-128"/>
              </a:defRPr>
            </a:lvl3pPr>
            <a:lvl4pPr marL="1600200" indent="-228600">
              <a:spcBef>
                <a:spcPct val="20000"/>
              </a:spcBef>
              <a:buFont typeface="Arial" charset="0"/>
              <a:buChar char="–"/>
              <a:defRPr sz="2000">
                <a:solidFill>
                  <a:schemeClr val="tx1"/>
                </a:solidFill>
                <a:latin typeface="Calibri" pitchFamily="34" charset="0"/>
                <a:ea typeface="MS PGothic" pitchFamily="34" charset="-128"/>
              </a:defRPr>
            </a:lvl4pPr>
            <a:lvl5pPr marL="2057400" indent="-228600">
              <a:spcBef>
                <a:spcPct val="20000"/>
              </a:spcBef>
              <a:buFont typeface="Arial" charset="0"/>
              <a:buChar char="»"/>
              <a:defRPr sz="2000">
                <a:solidFill>
                  <a:schemeClr val="tx1"/>
                </a:solidFill>
                <a:latin typeface="Calibri" pitchFamily="34" charset="0"/>
                <a:ea typeface="MS PGothic" pitchFamily="34"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marL="0" indent="0" eaLnBrk="1" hangingPunct="1">
              <a:spcBef>
                <a:spcPct val="0"/>
              </a:spcBef>
              <a:buFont typeface="Arial" charset="0"/>
              <a:buNone/>
              <a:defRPr/>
            </a:pPr>
            <a:r>
              <a:rPr lang="en-US" altLang="en-US" sz="2800" b="1" dirty="0" smtClean="0"/>
              <a:t>Include a cross-section of personnel from the school community. </a:t>
            </a:r>
          </a:p>
          <a:p>
            <a:pPr eaLnBrk="1" hangingPunct="1">
              <a:spcBef>
                <a:spcPct val="0"/>
              </a:spcBef>
              <a:buFont typeface="Wingdings" pitchFamily="2" charset="2"/>
              <a:buChar char="§"/>
              <a:defRPr/>
            </a:pPr>
            <a:endParaRPr lang="en-US" altLang="en-US" sz="2800" dirty="0" smtClean="0"/>
          </a:p>
          <a:p>
            <a:pPr eaLnBrk="1" hangingPunct="1">
              <a:spcBef>
                <a:spcPct val="0"/>
              </a:spcBef>
              <a:buFont typeface="Wingdings" pitchFamily="2" charset="2"/>
              <a:buChar char="§"/>
              <a:defRPr/>
            </a:pPr>
            <a:endParaRPr lang="en-US" altLang="en-US" sz="2800" dirty="0" smtClean="0"/>
          </a:p>
          <a:p>
            <a:pPr eaLnBrk="1" hangingPunct="1">
              <a:spcBef>
                <a:spcPct val="0"/>
              </a:spcBef>
              <a:buFont typeface="Wingdings" pitchFamily="2" charset="2"/>
              <a:buChar char="§"/>
              <a:defRPr/>
            </a:pPr>
            <a:endParaRPr lang="en-US" altLang="en-US" sz="2800" dirty="0" smtClean="0"/>
          </a:p>
          <a:p>
            <a:pPr eaLnBrk="1" hangingPunct="1">
              <a:spcBef>
                <a:spcPct val="0"/>
              </a:spcBef>
              <a:buFont typeface="Wingdings" pitchFamily="2" charset="2"/>
              <a:buChar char="§"/>
              <a:defRPr/>
            </a:pPr>
            <a:endParaRPr lang="en-US" altLang="en-US" sz="2800" dirty="0" smtClean="0"/>
          </a:p>
          <a:p>
            <a:pPr marL="0" indent="0" eaLnBrk="1" hangingPunct="1">
              <a:spcBef>
                <a:spcPct val="0"/>
              </a:spcBef>
              <a:buFont typeface="Arial" charset="0"/>
              <a:buNone/>
              <a:defRPr/>
            </a:pPr>
            <a:endParaRPr lang="en-US" altLang="en-US" sz="2800" dirty="0" smtClean="0"/>
          </a:p>
          <a:p>
            <a:pPr marL="0" indent="0" eaLnBrk="1" hangingPunct="1">
              <a:spcBef>
                <a:spcPct val="0"/>
              </a:spcBef>
              <a:buFont typeface="Arial" charset="0"/>
              <a:buNone/>
              <a:defRPr/>
            </a:pPr>
            <a:r>
              <a:rPr lang="en-US" altLang="en-US" sz="2800" b="1" dirty="0" smtClean="0"/>
              <a:t>The size of your team can be expanded or reduced according to the nature and intensity of the situation. </a:t>
            </a:r>
          </a:p>
        </p:txBody>
      </p:sp>
      <p:graphicFrame>
        <p:nvGraphicFramePr>
          <p:cNvPr id="5" name="Table 4" descr="School administrator&#10;School counselor/ psychologist&#10;Front office staff&#10;Nurse&#10;&#10;Transportation representative&#10;Maintenance representative&#10;Spokesperson (public information officer)&#10;&#10;&#10;&#10;"/>
          <p:cNvGraphicFramePr>
            <a:graphicFrameLocks noGrp="1"/>
          </p:cNvGraphicFramePr>
          <p:nvPr>
            <p:extLst>
              <p:ext uri="{D42A27DB-BD31-4B8C-83A1-F6EECF244321}">
                <p14:modId xmlns:p14="http://schemas.microsoft.com/office/powerpoint/2010/main" val="4294958378"/>
              </p:ext>
            </p:extLst>
          </p:nvPr>
        </p:nvGraphicFramePr>
        <p:xfrm>
          <a:off x="711200" y="2800350"/>
          <a:ext cx="7221538" cy="1616075"/>
        </p:xfrm>
        <a:graphic>
          <a:graphicData uri="http://schemas.openxmlformats.org/drawingml/2006/table">
            <a:tbl>
              <a:tblPr firstRow="1" bandRow="1">
                <a:tableStyleId>{5C22544A-7EE6-4342-B048-85BDC9FD1C3A}</a:tableStyleId>
              </a:tblPr>
              <a:tblGrid>
                <a:gridCol w="3610769"/>
                <a:gridCol w="3610769"/>
              </a:tblGrid>
              <a:tr h="1616075">
                <a:tc>
                  <a:txBody>
                    <a:bodyPr/>
                    <a:lstStyle/>
                    <a:p>
                      <a:pPr marL="342900" indent="-342900" eaLnBrk="1" hangingPunct="1">
                        <a:lnSpc>
                          <a:spcPct val="100000"/>
                        </a:lnSpc>
                        <a:spcBef>
                          <a:spcPct val="0"/>
                        </a:spcBef>
                        <a:buSzPct val="85000"/>
                        <a:buFont typeface="Wingdings" panose="05000000000000000000" pitchFamily="2" charset="2"/>
                        <a:buChar char="§"/>
                      </a:pPr>
                      <a:r>
                        <a:rPr lang="en-US" altLang="en-US" sz="2000" b="0" dirty="0" smtClean="0">
                          <a:solidFill>
                            <a:schemeClr val="tx1"/>
                          </a:solidFill>
                        </a:rPr>
                        <a:t>School administrator</a:t>
                      </a:r>
                    </a:p>
                    <a:p>
                      <a:pPr marL="342900" indent="-342900" eaLnBrk="1" hangingPunct="1">
                        <a:lnSpc>
                          <a:spcPct val="100000"/>
                        </a:lnSpc>
                        <a:spcBef>
                          <a:spcPct val="0"/>
                        </a:spcBef>
                        <a:buSzPct val="85000"/>
                        <a:buFont typeface="Wingdings" panose="05000000000000000000" pitchFamily="2" charset="2"/>
                        <a:buChar char="§"/>
                      </a:pPr>
                      <a:r>
                        <a:rPr lang="en-US" altLang="en-US" sz="2000" b="0" dirty="0" smtClean="0">
                          <a:solidFill>
                            <a:schemeClr val="tx1"/>
                          </a:solidFill>
                        </a:rPr>
                        <a:t>School counselor/ psychologist</a:t>
                      </a:r>
                    </a:p>
                    <a:p>
                      <a:pPr marL="342900" indent="-342900" eaLnBrk="1" hangingPunct="1">
                        <a:lnSpc>
                          <a:spcPct val="100000"/>
                        </a:lnSpc>
                        <a:spcBef>
                          <a:spcPct val="0"/>
                        </a:spcBef>
                        <a:buSzPct val="85000"/>
                        <a:buFont typeface="Wingdings" panose="05000000000000000000" pitchFamily="2" charset="2"/>
                        <a:buChar char="§"/>
                      </a:pPr>
                      <a:r>
                        <a:rPr lang="en-US" altLang="en-US" sz="2000" b="0" dirty="0" smtClean="0">
                          <a:solidFill>
                            <a:schemeClr val="tx1"/>
                          </a:solidFill>
                        </a:rPr>
                        <a:t>Front office staff</a:t>
                      </a:r>
                    </a:p>
                    <a:p>
                      <a:pPr marL="342900" indent="-342900" eaLnBrk="1" hangingPunct="1">
                        <a:lnSpc>
                          <a:spcPct val="100000"/>
                        </a:lnSpc>
                        <a:spcBef>
                          <a:spcPct val="0"/>
                        </a:spcBef>
                        <a:buSzPct val="85000"/>
                        <a:buFont typeface="Wingdings" panose="05000000000000000000" pitchFamily="2" charset="2"/>
                        <a:buChar char="§"/>
                      </a:pPr>
                      <a:r>
                        <a:rPr lang="en-US" altLang="en-US" sz="2000" b="0" dirty="0" smtClean="0">
                          <a:solidFill>
                            <a:schemeClr val="tx1"/>
                          </a:solidFill>
                        </a:rPr>
                        <a:t>Nurse</a:t>
                      </a:r>
                    </a:p>
                  </a:txBody>
                  <a:tcPr marL="91443" marR="91443" marT="45731" marB="45731">
                    <a:solidFill>
                      <a:schemeClr val="bg1"/>
                    </a:solidFill>
                  </a:tcPr>
                </a:tc>
                <a:tc>
                  <a:txBody>
                    <a:bodyPr/>
                    <a:lstStyle/>
                    <a:p>
                      <a:pPr marL="342900" indent="-342900" eaLnBrk="1" hangingPunct="1">
                        <a:lnSpc>
                          <a:spcPct val="100000"/>
                        </a:lnSpc>
                        <a:spcBef>
                          <a:spcPct val="0"/>
                        </a:spcBef>
                        <a:buSzPct val="85000"/>
                        <a:buFont typeface="Wingdings" panose="05000000000000000000" pitchFamily="2" charset="2"/>
                        <a:buChar char="§"/>
                      </a:pPr>
                      <a:r>
                        <a:rPr lang="en-US" altLang="en-US" sz="2000" b="0" dirty="0" smtClean="0">
                          <a:solidFill>
                            <a:schemeClr val="tx1"/>
                          </a:solidFill>
                        </a:rPr>
                        <a:t>Transportation representative</a:t>
                      </a:r>
                    </a:p>
                    <a:p>
                      <a:pPr marL="342900" indent="-342900" eaLnBrk="1" hangingPunct="1">
                        <a:lnSpc>
                          <a:spcPct val="100000"/>
                        </a:lnSpc>
                        <a:spcBef>
                          <a:spcPct val="0"/>
                        </a:spcBef>
                        <a:buSzPct val="85000"/>
                        <a:buFont typeface="Wingdings" panose="05000000000000000000" pitchFamily="2" charset="2"/>
                        <a:buChar char="§"/>
                      </a:pPr>
                      <a:r>
                        <a:rPr lang="en-US" altLang="en-US" sz="2000" b="0" dirty="0" smtClean="0">
                          <a:solidFill>
                            <a:schemeClr val="tx1"/>
                          </a:solidFill>
                        </a:rPr>
                        <a:t>Maintenance representative</a:t>
                      </a:r>
                    </a:p>
                    <a:p>
                      <a:pPr marL="342900" indent="-342900" eaLnBrk="1" hangingPunct="1">
                        <a:lnSpc>
                          <a:spcPct val="100000"/>
                        </a:lnSpc>
                        <a:spcBef>
                          <a:spcPct val="0"/>
                        </a:spcBef>
                        <a:buSzPct val="85000"/>
                        <a:buFont typeface="Wingdings" panose="05000000000000000000" pitchFamily="2" charset="2"/>
                        <a:buChar char="§"/>
                      </a:pPr>
                      <a:r>
                        <a:rPr lang="en-US" altLang="en-US" sz="2000" b="0" dirty="0" smtClean="0">
                          <a:solidFill>
                            <a:schemeClr val="tx1"/>
                          </a:solidFill>
                        </a:rPr>
                        <a:t>Spokesperson (public information officer)</a:t>
                      </a:r>
                    </a:p>
                  </a:txBody>
                  <a:tcPr marL="91443" marR="91443" marT="45731" marB="45731">
                    <a:solidFill>
                      <a:schemeClr val="bg1"/>
                    </a:solidFill>
                  </a:tcPr>
                </a:tc>
              </a:tr>
            </a:tbl>
          </a:graphicData>
        </a:graphic>
      </p:graphicFrame>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176213"/>
            <a:ext cx="8229600" cy="1143000"/>
          </a:xfrm>
        </p:spPr>
        <p:txBody>
          <a:bodyPr/>
          <a:lstStyle/>
          <a:p>
            <a:pPr eaLnBrk="1" hangingPunct="1"/>
            <a:r>
              <a:rPr lang="en-US" altLang="en-US" smtClean="0"/>
              <a:t>2. Establish Policies</a:t>
            </a:r>
          </a:p>
        </p:txBody>
      </p:sp>
      <p:graphicFrame>
        <p:nvGraphicFramePr>
          <p:cNvPr id="5" name="Diagram 4" descr="Outline strategies for addressing “empty chairs.”&#10;Consider a district policy for memorials.&#10;Establish process for obtaining parental consent for mental health services.&#10;Outline a process for managing key dates.&#10;Establish a system for the management of volunteers and donations.&#10;"/>
          <p:cNvGraphicFramePr/>
          <p:nvPr>
            <p:extLst>
              <p:ext uri="{D42A27DB-BD31-4B8C-83A1-F6EECF244321}">
                <p14:modId xmlns:p14="http://schemas.microsoft.com/office/powerpoint/2010/main" val="1856416914"/>
              </p:ext>
            </p:extLst>
          </p:nvPr>
        </p:nvGraphicFramePr>
        <p:xfrm>
          <a:off x="702859" y="1978925"/>
          <a:ext cx="7683690" cy="39714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228600"/>
            <a:ext cx="8229600" cy="1143000"/>
          </a:xfrm>
        </p:spPr>
        <p:txBody>
          <a:bodyPr rtlCol="0">
            <a:normAutofit fontScale="90000"/>
          </a:bodyPr>
          <a:lstStyle/>
          <a:p>
            <a:pPr eaLnBrk="1" fontAlgn="auto" hangingPunct="1">
              <a:spcAft>
                <a:spcPts val="0"/>
              </a:spcAft>
              <a:defRPr/>
            </a:pPr>
            <a:r>
              <a:rPr lang="en-US" altLang="en-US" dirty="0" smtClean="0">
                <a:ea typeface="+mj-ea"/>
              </a:rPr>
              <a:t>3. Be Aware of Cultural and Religious Perspectives on Death</a:t>
            </a:r>
          </a:p>
        </p:txBody>
      </p:sp>
      <p:graphicFrame>
        <p:nvGraphicFramePr>
          <p:cNvPr id="2" name="Diagram 1" descr="Mourning rituals differ.  &#10;Customs and views on death vary widely.  &#10;"/>
          <p:cNvGraphicFramePr/>
          <p:nvPr>
            <p:extLst>
              <p:ext uri="{D42A27DB-BD31-4B8C-83A1-F6EECF244321}">
                <p14:modId xmlns:p14="http://schemas.microsoft.com/office/powerpoint/2010/main" val="3413944126"/>
              </p:ext>
            </p:extLst>
          </p:nvPr>
        </p:nvGraphicFramePr>
        <p:xfrm>
          <a:off x="595951" y="1758096"/>
          <a:ext cx="7824717" cy="45471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231775"/>
            <a:ext cx="8229600" cy="1143000"/>
          </a:xfrm>
        </p:spPr>
        <p:txBody>
          <a:bodyPr/>
          <a:lstStyle/>
          <a:p>
            <a:r>
              <a:rPr lang="en-US" altLang="en-US" smtClean="0"/>
              <a:t>Bereavement and Loss Subsection of Recovery Annex (2 of 2)</a:t>
            </a:r>
          </a:p>
        </p:txBody>
      </p:sp>
      <p:sp>
        <p:nvSpPr>
          <p:cNvPr id="31747" name="Content Placeholder 2"/>
          <p:cNvSpPr>
            <a:spLocks noGrp="1"/>
          </p:cNvSpPr>
          <p:nvPr>
            <p:ph idx="1"/>
          </p:nvPr>
        </p:nvSpPr>
        <p:spPr/>
        <p:txBody>
          <a:bodyPr/>
          <a:lstStyle/>
          <a:p>
            <a:pPr marL="0" indent="0">
              <a:buFont typeface="Arial" charset="0"/>
              <a:buNone/>
            </a:pPr>
            <a:r>
              <a:rPr lang="en-US" altLang="en-US" b="1" smtClean="0">
                <a:solidFill>
                  <a:srgbClr val="FF0000"/>
                </a:solidFill>
              </a:rPr>
              <a:t>After</a:t>
            </a:r>
            <a:r>
              <a:rPr lang="en-US" altLang="en-US" smtClean="0"/>
              <a:t> a tragedy occurs in the school community, schools and districts should:</a:t>
            </a:r>
          </a:p>
          <a:p>
            <a:pPr marL="0" lvl="1" indent="0">
              <a:buFont typeface="Arial" charset="0"/>
              <a:buNone/>
            </a:pPr>
            <a:endParaRPr lang="en-US" altLang="en-US" smtClean="0"/>
          </a:p>
          <a:p>
            <a:pPr marL="0" lvl="1" indent="0">
              <a:buFont typeface="Arial" charset="0"/>
              <a:buNone/>
            </a:pPr>
            <a:endParaRPr lang="en-US" altLang="en-US" smtClean="0"/>
          </a:p>
        </p:txBody>
      </p:sp>
      <p:graphicFrame>
        <p:nvGraphicFramePr>
          <p:cNvPr id="4" name="Diagram 3" descr="Convene the crisis response team to assess the situation&#10;Take immediate steps to address the situation&#10;Provide support to students&#10;Provide support to staff&#10;"/>
          <p:cNvGraphicFramePr/>
          <p:nvPr>
            <p:extLst>
              <p:ext uri="{D42A27DB-BD31-4B8C-83A1-F6EECF244321}">
                <p14:modId xmlns:p14="http://schemas.microsoft.com/office/powerpoint/2010/main" val="847454802"/>
              </p:ext>
            </p:extLst>
          </p:nvPr>
        </p:nvGraphicFramePr>
        <p:xfrm>
          <a:off x="-268014" y="2169993"/>
          <a:ext cx="9412014" cy="39561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46063"/>
            <a:ext cx="8229600" cy="1143000"/>
          </a:xfrm>
        </p:spPr>
        <p:txBody>
          <a:bodyPr/>
          <a:lstStyle/>
          <a:p>
            <a:pPr eaLnBrk="1" hangingPunct="1"/>
            <a:r>
              <a:rPr lang="en-US" altLang="en-US" dirty="0" smtClean="0"/>
              <a:t>Presentation Goals</a:t>
            </a:r>
          </a:p>
        </p:txBody>
      </p:sp>
      <p:graphicFrame>
        <p:nvGraphicFramePr>
          <p:cNvPr id="4" name="Diagram 3" descr="Introduction to the topic&#10; Planning for bereavement and loss&#10; Common manifestations of bereavement and loss in children &#10; Factors that may impact bereavement&#10;Connection to the six step planning process&#10;Summary and next steps&#10;"/>
          <p:cNvGraphicFramePr/>
          <p:nvPr>
            <p:extLst>
              <p:ext uri="{D42A27DB-BD31-4B8C-83A1-F6EECF244321}">
                <p14:modId xmlns:p14="http://schemas.microsoft.com/office/powerpoint/2010/main" val="2942096788"/>
              </p:ext>
            </p:extLst>
          </p:nvPr>
        </p:nvGraphicFramePr>
        <p:xfrm>
          <a:off x="666750" y="1815152"/>
          <a:ext cx="7159504" cy="40403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a:xfrm>
            <a:off x="457200" y="211138"/>
            <a:ext cx="8229600" cy="1143000"/>
          </a:xfrm>
        </p:spPr>
        <p:txBody>
          <a:bodyPr/>
          <a:lstStyle/>
          <a:p>
            <a:pPr eaLnBrk="1" hangingPunct="1"/>
            <a:r>
              <a:rPr lang="en-US" altLang="en-US" smtClean="0"/>
              <a:t>1. Convene the Crisis Response Team to Assess the Situation</a:t>
            </a:r>
          </a:p>
        </p:txBody>
      </p:sp>
      <p:sp>
        <p:nvSpPr>
          <p:cNvPr id="37891" name="Rectangle 5"/>
          <p:cNvSpPr>
            <a:spLocks noGrp="1" noChangeArrowheads="1"/>
          </p:cNvSpPr>
          <p:nvPr>
            <p:ph type="body" idx="1"/>
          </p:nvPr>
        </p:nvSpPr>
        <p:spPr>
          <a:xfrm>
            <a:off x="457200" y="1646238"/>
            <a:ext cx="8229600" cy="4525962"/>
          </a:xfrm>
        </p:spPr>
        <p:txBody>
          <a:bodyPr rtlCol="0">
            <a:normAutofit/>
          </a:bodyPr>
          <a:lstStyle/>
          <a:p>
            <a:pPr eaLnBrk="1" hangingPunct="1">
              <a:lnSpc>
                <a:spcPct val="110000"/>
              </a:lnSpc>
              <a:buFont typeface="Wingdings" pitchFamily="2" charset="2"/>
              <a:buChar char="§"/>
              <a:defRPr/>
            </a:pPr>
            <a:r>
              <a:rPr lang="en-US" altLang="en-US" dirty="0">
                <a:ea typeface="+mn-ea"/>
              </a:rPr>
              <a:t>Convene the crisis response team</a:t>
            </a:r>
            <a:r>
              <a:rPr lang="en-US" altLang="en-US" dirty="0" smtClean="0">
                <a:ea typeface="+mn-ea"/>
              </a:rPr>
              <a:t>.</a:t>
            </a:r>
          </a:p>
          <a:p>
            <a:pPr eaLnBrk="1" hangingPunct="1">
              <a:lnSpc>
                <a:spcPct val="110000"/>
              </a:lnSpc>
              <a:buFont typeface="Wingdings" pitchFamily="2" charset="2"/>
              <a:buChar char="§"/>
              <a:defRPr/>
            </a:pPr>
            <a:r>
              <a:rPr lang="en-US" altLang="en-US" dirty="0" smtClean="0">
                <a:ea typeface="+mn-ea"/>
              </a:rPr>
              <a:t>Assess the situation, including:</a:t>
            </a:r>
          </a:p>
          <a:p>
            <a:pPr marL="860425" lvl="1" indent="-403225" eaLnBrk="1" hangingPunct="1">
              <a:lnSpc>
                <a:spcPct val="110000"/>
              </a:lnSpc>
              <a:buFont typeface="Courier New" panose="02070309020205020404" pitchFamily="49" charset="0"/>
              <a:buChar char="o"/>
              <a:defRPr/>
            </a:pPr>
            <a:r>
              <a:rPr lang="en-US" altLang="en-US" dirty="0" smtClean="0">
                <a:ea typeface="+mn-ea"/>
              </a:rPr>
              <a:t>The </a:t>
            </a:r>
            <a:r>
              <a:rPr lang="en-US" altLang="en-US" dirty="0">
                <a:ea typeface="+mn-ea"/>
              </a:rPr>
              <a:t>impact of the death on the social circles of the </a:t>
            </a:r>
            <a:r>
              <a:rPr lang="en-US" altLang="en-US" dirty="0" smtClean="0">
                <a:ea typeface="+mn-ea"/>
              </a:rPr>
              <a:t>deceased; and </a:t>
            </a:r>
          </a:p>
          <a:p>
            <a:pPr marL="860425" lvl="1" indent="-403225" eaLnBrk="1" hangingPunct="1">
              <a:lnSpc>
                <a:spcPct val="110000"/>
              </a:lnSpc>
              <a:buFont typeface="Courier New" panose="02070309020205020404" pitchFamily="49" charset="0"/>
              <a:buChar char="o"/>
              <a:defRPr/>
            </a:pPr>
            <a:r>
              <a:rPr lang="en-US" altLang="en-US" dirty="0" smtClean="0">
                <a:ea typeface="+mn-ea"/>
              </a:rPr>
              <a:t>The magnitude of the event.</a:t>
            </a:r>
          </a:p>
          <a:p>
            <a:pPr lvl="1" eaLnBrk="1" fontAlgn="auto" hangingPunct="1">
              <a:lnSpc>
                <a:spcPct val="150000"/>
              </a:lnSpc>
              <a:spcAft>
                <a:spcPts val="0"/>
              </a:spcAft>
              <a:buFont typeface="Wingdings" panose="05000000000000000000" pitchFamily="2" charset="2"/>
              <a:buChar char="§"/>
              <a:defRPr/>
            </a:pPr>
            <a:endParaRPr lang="en-US" altLang="en-US" sz="2400" dirty="0" smtClean="0">
              <a:ea typeface="+mn-ea"/>
            </a:endParaRPr>
          </a:p>
          <a:p>
            <a:pPr eaLnBrk="1" fontAlgn="auto" hangingPunct="1">
              <a:spcAft>
                <a:spcPts val="0"/>
              </a:spcAft>
              <a:buFont typeface="Wingdings" panose="05000000000000000000" pitchFamily="2" charset="2"/>
              <a:buChar char="§"/>
              <a:defRPr/>
            </a:pPr>
            <a:endParaRPr lang="en-US" altLang="en-US" dirty="0" smtClean="0">
              <a:ea typeface="+mn-ea"/>
            </a:endParaRP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212725"/>
            <a:ext cx="8229600" cy="1143000"/>
          </a:xfrm>
        </p:spPr>
        <p:txBody>
          <a:bodyPr/>
          <a:lstStyle/>
          <a:p>
            <a:r>
              <a:rPr lang="en-US" altLang="en-US" sz="4000" smtClean="0"/>
              <a:t>2. Take Immediate Steps to Address the Situation</a:t>
            </a:r>
          </a:p>
        </p:txBody>
      </p:sp>
      <p:sp>
        <p:nvSpPr>
          <p:cNvPr id="33795" name="Content Placeholder 2"/>
          <p:cNvSpPr>
            <a:spLocks noGrp="1"/>
          </p:cNvSpPr>
          <p:nvPr>
            <p:ph idx="1"/>
          </p:nvPr>
        </p:nvSpPr>
        <p:spPr/>
        <p:txBody>
          <a:bodyPr/>
          <a:lstStyle/>
          <a:p>
            <a:pPr eaLnBrk="1" hangingPunct="1">
              <a:lnSpc>
                <a:spcPct val="110000"/>
              </a:lnSpc>
              <a:buFont typeface="Wingdings" pitchFamily="2" charset="2"/>
              <a:buChar char="§"/>
            </a:pPr>
            <a:r>
              <a:rPr lang="en-US" altLang="en-US" sz="2400" smtClean="0"/>
              <a:t>Identify impacted students.</a:t>
            </a:r>
          </a:p>
          <a:p>
            <a:pPr eaLnBrk="1" hangingPunct="1">
              <a:lnSpc>
                <a:spcPct val="110000"/>
              </a:lnSpc>
              <a:buFont typeface="Wingdings" pitchFamily="2" charset="2"/>
              <a:buChar char="§"/>
            </a:pPr>
            <a:r>
              <a:rPr lang="en-US" altLang="en-US" sz="2400" smtClean="0"/>
              <a:t>Arrange for a substitute teacher to support staff.</a:t>
            </a:r>
          </a:p>
          <a:p>
            <a:pPr eaLnBrk="1" hangingPunct="1">
              <a:lnSpc>
                <a:spcPct val="110000"/>
              </a:lnSpc>
              <a:buFont typeface="Wingdings" pitchFamily="2" charset="2"/>
              <a:buChar char="§"/>
            </a:pPr>
            <a:r>
              <a:rPr lang="en-US" altLang="en-US" sz="2400" smtClean="0"/>
              <a:t>Create a support room, and ensure that support supplies are available.</a:t>
            </a:r>
          </a:p>
          <a:p>
            <a:pPr eaLnBrk="1" hangingPunct="1">
              <a:lnSpc>
                <a:spcPct val="110000"/>
              </a:lnSpc>
              <a:buFont typeface="Wingdings" pitchFamily="2" charset="2"/>
              <a:buChar char="§"/>
            </a:pPr>
            <a:r>
              <a:rPr lang="en-US" altLang="en-US" sz="2400" smtClean="0"/>
              <a:t>Use external mental health supports.</a:t>
            </a:r>
          </a:p>
          <a:p>
            <a:pPr eaLnBrk="1" hangingPunct="1">
              <a:lnSpc>
                <a:spcPct val="110000"/>
              </a:lnSpc>
              <a:buFont typeface="Wingdings" pitchFamily="2" charset="2"/>
              <a:buChar char="§"/>
            </a:pPr>
            <a:r>
              <a:rPr lang="en-US" altLang="en-US" sz="2400" smtClean="0"/>
              <a:t>Determine the school schedule:</a:t>
            </a:r>
          </a:p>
          <a:p>
            <a:pPr lvl="1" eaLnBrk="1" hangingPunct="1">
              <a:buFont typeface="Courier New" pitchFamily="49" charset="0"/>
              <a:buChar char="o"/>
            </a:pPr>
            <a:r>
              <a:rPr lang="en-US" altLang="en-US" sz="2000" smtClean="0"/>
              <a:t>Maintain normal routines as much as possible.</a:t>
            </a:r>
          </a:p>
          <a:p>
            <a:pPr lvl="1" eaLnBrk="1" hangingPunct="1">
              <a:buFont typeface="Courier New" pitchFamily="49" charset="0"/>
              <a:buChar char="o"/>
            </a:pPr>
            <a:r>
              <a:rPr lang="en-US" altLang="en-US" sz="2000" smtClean="0"/>
              <a:t>Avoid canceling school and after-school activities since being at school may be the best intervention for students.</a:t>
            </a:r>
          </a:p>
          <a:p>
            <a:pPr lvl="1" eaLnBrk="1" hangingPunct="1">
              <a:buFont typeface="Courier New" pitchFamily="49" charset="0"/>
              <a:buChar char="o"/>
            </a:pPr>
            <a:r>
              <a:rPr lang="en-US" altLang="en-US" sz="2000" smtClean="0"/>
              <a:t>Encourage teachers to postpone exams and major assignments, and to create alternative assignments as necessary. </a:t>
            </a:r>
            <a:endParaRPr lang="en-US" altLang="en-US" sz="24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798513" y="228600"/>
            <a:ext cx="7431087" cy="1143000"/>
          </a:xfrm>
        </p:spPr>
        <p:txBody>
          <a:bodyPr/>
          <a:lstStyle/>
          <a:p>
            <a:pPr eaLnBrk="1" hangingPunct="1"/>
            <a:r>
              <a:rPr lang="en-US" altLang="en-US" smtClean="0"/>
              <a:t>3. Provide Support to Students</a:t>
            </a:r>
          </a:p>
        </p:txBody>
      </p:sp>
      <p:graphicFrame>
        <p:nvGraphicFramePr>
          <p:cNvPr id="72" name="Diagram 71" descr="Designate a classroom or office space as a support room where students can speak with counselors individually or in small groups &#10;Make available grief support groups at school or refer students to community-based supports. &#10;Remember that some remarks help and others hinder. &#10;Be aware that students may need different types of responses and interventions. &#10;"/>
          <p:cNvGraphicFramePr/>
          <p:nvPr>
            <p:extLst>
              <p:ext uri="{D42A27DB-BD31-4B8C-83A1-F6EECF244321}">
                <p14:modId xmlns:p14="http://schemas.microsoft.com/office/powerpoint/2010/main" val="3003793235"/>
              </p:ext>
            </p:extLst>
          </p:nvPr>
        </p:nvGraphicFramePr>
        <p:xfrm>
          <a:off x="1858971" y="1606122"/>
          <a:ext cx="5251513" cy="45626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176213"/>
            <a:ext cx="8229600" cy="1143000"/>
          </a:xfrm>
        </p:spPr>
        <p:txBody>
          <a:bodyPr/>
          <a:lstStyle/>
          <a:p>
            <a:pPr eaLnBrk="1" hangingPunct="1"/>
            <a:r>
              <a:rPr lang="en-US" altLang="en-US" smtClean="0"/>
              <a:t>4. Provide Support to Staff </a:t>
            </a:r>
          </a:p>
        </p:txBody>
      </p:sp>
      <p:sp>
        <p:nvSpPr>
          <p:cNvPr id="35843" name="Rectangle 3"/>
          <p:cNvSpPr>
            <a:spLocks noGrp="1" noChangeArrowheads="1"/>
          </p:cNvSpPr>
          <p:nvPr>
            <p:ph type="body" idx="1"/>
          </p:nvPr>
        </p:nvSpPr>
        <p:spPr>
          <a:xfrm>
            <a:off x="407988" y="1717675"/>
            <a:ext cx="8361362" cy="4476750"/>
          </a:xfrm>
        </p:spPr>
        <p:txBody>
          <a:bodyPr/>
          <a:lstStyle/>
          <a:p>
            <a:pPr eaLnBrk="1" hangingPunct="1">
              <a:spcBef>
                <a:spcPts val="1200"/>
              </a:spcBef>
              <a:buFont typeface="Wingdings" pitchFamily="2" charset="2"/>
              <a:buChar char="§"/>
            </a:pPr>
            <a:r>
              <a:rPr lang="en-US" altLang="en-US" sz="2800" smtClean="0"/>
              <a:t>Be cognizant of caregiver burnout/compassion fatigue/secondary traumatic stress.</a:t>
            </a:r>
          </a:p>
          <a:p>
            <a:pPr eaLnBrk="1" hangingPunct="1">
              <a:spcBef>
                <a:spcPts val="1200"/>
              </a:spcBef>
              <a:buFont typeface="Wingdings" pitchFamily="2" charset="2"/>
              <a:buChar char="§"/>
            </a:pPr>
            <a:r>
              <a:rPr lang="en-US" altLang="en-US" sz="2800" smtClean="0"/>
              <a:t>Support the resiliency of educators by providing them with resources on self-care.</a:t>
            </a:r>
          </a:p>
          <a:p>
            <a:pPr eaLnBrk="1" hangingPunct="1">
              <a:spcBef>
                <a:spcPts val="1200"/>
              </a:spcBef>
              <a:buFont typeface="Wingdings" pitchFamily="2" charset="2"/>
              <a:buChar char="§"/>
            </a:pPr>
            <a:r>
              <a:rPr lang="en-US" altLang="en-US" sz="2800" smtClean="0"/>
              <a:t>Continue to monitor the need to call in back-up.</a:t>
            </a:r>
          </a:p>
          <a:p>
            <a:pPr eaLnBrk="1" hangingPunct="1">
              <a:spcBef>
                <a:spcPts val="1200"/>
              </a:spcBef>
              <a:buFont typeface="Wingdings" pitchFamily="2" charset="2"/>
              <a:buChar char="§"/>
            </a:pPr>
            <a:r>
              <a:rPr lang="en-US" altLang="en-US" sz="2800" smtClean="0"/>
              <a:t>Be aware that loss and trauma are cumulative.</a:t>
            </a:r>
          </a:p>
          <a:p>
            <a:pPr eaLnBrk="1" hangingPunct="1">
              <a:spcBef>
                <a:spcPts val="1200"/>
              </a:spcBef>
              <a:buFont typeface="Wingdings" pitchFamily="2" charset="2"/>
              <a:buChar char="§"/>
            </a:pPr>
            <a:r>
              <a:rPr lang="en-US" altLang="en-US" sz="2800" smtClean="0"/>
              <a:t>Hold after-school staff meetings in the days following.</a:t>
            </a:r>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23838"/>
            <a:ext cx="8229600" cy="1143000"/>
          </a:xfrm>
        </p:spPr>
        <p:txBody>
          <a:bodyPr/>
          <a:lstStyle/>
          <a:p>
            <a:pPr eaLnBrk="1" hangingPunct="1"/>
            <a:r>
              <a:rPr lang="en-US" altLang="en-US" sz="3600" smtClean="0"/>
              <a:t>One Model of Support: </a:t>
            </a:r>
            <a:br>
              <a:rPr lang="en-US" altLang="en-US" sz="3600" smtClean="0"/>
            </a:br>
            <a:r>
              <a:rPr lang="en-US" altLang="en-US" sz="3600" smtClean="0"/>
              <a:t>Psychological First Aid for Students (PFA-S)</a:t>
            </a:r>
            <a:endParaRPr lang="en-US" altLang="en-US" sz="3600" b="1" smtClean="0"/>
          </a:p>
        </p:txBody>
      </p:sp>
      <p:graphicFrame>
        <p:nvGraphicFramePr>
          <p:cNvPr id="3" name="Diagram 2" descr="Core Action 1: Contact and Engagement&#10;Core Action 2: Safety and Comfort&#10;Core Action 3: Stabilization&#10;Core Action 4: Information Gathering&#10;Core Action 5: Practical Assistance&#10;Core Action 6: Connection with Social Supports &#10;Core Action 7: Information on Coping&#10;Core Action 8: Link with Collaborative Services&#10;"/>
          <p:cNvGraphicFramePr/>
          <p:nvPr>
            <p:extLst>
              <p:ext uri="{D42A27DB-BD31-4B8C-83A1-F6EECF244321}">
                <p14:modId xmlns:p14="http://schemas.microsoft.com/office/powerpoint/2010/main" val="1546956841"/>
              </p:ext>
            </p:extLst>
          </p:nvPr>
        </p:nvGraphicFramePr>
        <p:xfrm>
          <a:off x="567559" y="1608081"/>
          <a:ext cx="7914289" cy="45404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52413" y="192088"/>
            <a:ext cx="8686800" cy="1143000"/>
          </a:xfrm>
        </p:spPr>
        <p:txBody>
          <a:bodyPr/>
          <a:lstStyle/>
          <a:p>
            <a:pPr eaLnBrk="1" hangingPunct="1"/>
            <a:r>
              <a:rPr lang="en-US" altLang="en-US" sz="3200" smtClean="0"/>
              <a:t>Another Model of Support: Psychological </a:t>
            </a:r>
            <a:br>
              <a:rPr lang="en-US" altLang="en-US" sz="3200" smtClean="0"/>
            </a:br>
            <a:r>
              <a:rPr lang="en-US" altLang="en-US" sz="3200" smtClean="0"/>
              <a:t>First Aid – Listen, Protect, Connect (PFA-LPC)</a:t>
            </a:r>
          </a:p>
        </p:txBody>
      </p:sp>
      <p:sp>
        <p:nvSpPr>
          <p:cNvPr id="37891" name="Rectangle 3"/>
          <p:cNvSpPr>
            <a:spLocks noGrp="1" noChangeArrowheads="1"/>
          </p:cNvSpPr>
          <p:nvPr>
            <p:ph type="body" idx="1"/>
          </p:nvPr>
        </p:nvSpPr>
        <p:spPr>
          <a:xfrm>
            <a:off x="346075" y="1582738"/>
            <a:ext cx="8243888" cy="4616450"/>
          </a:xfrm>
        </p:spPr>
        <p:txBody>
          <a:bodyPr/>
          <a:lstStyle/>
          <a:p>
            <a:pPr marL="0" indent="0" eaLnBrk="1" hangingPunct="1">
              <a:spcBef>
                <a:spcPct val="0"/>
              </a:spcBef>
              <a:buFont typeface="Arial" pitchFamily="34" charset="0"/>
              <a:buNone/>
              <a:defRPr/>
            </a:pPr>
            <a:r>
              <a:rPr lang="en-US" altLang="en-US" b="1" dirty="0" smtClean="0">
                <a:solidFill>
                  <a:schemeClr val="accent6"/>
                </a:solidFill>
                <a:ea typeface="MS PGothic" pitchFamily="34" charset="-128"/>
              </a:rPr>
              <a:t>Listen: </a:t>
            </a:r>
            <a:r>
              <a:rPr lang="en-US" altLang="en-US" sz="2400" dirty="0" smtClean="0">
                <a:ea typeface="MS PGothic" pitchFamily="34" charset="-128"/>
              </a:rPr>
              <a:t>Listen and pay attention to students’ behavior.</a:t>
            </a:r>
          </a:p>
          <a:p>
            <a:pPr marL="0" indent="0" eaLnBrk="1" hangingPunct="1">
              <a:spcBef>
                <a:spcPct val="0"/>
              </a:spcBef>
              <a:buFont typeface="Arial" pitchFamily="34" charset="0"/>
              <a:buNone/>
              <a:defRPr/>
            </a:pPr>
            <a:endParaRPr lang="en-US" altLang="en-US" sz="2400" dirty="0" smtClean="0">
              <a:ea typeface="MS PGothic" pitchFamily="34" charset="-128"/>
            </a:endParaRPr>
          </a:p>
          <a:p>
            <a:pPr marL="0" indent="0" eaLnBrk="1" hangingPunct="1">
              <a:spcBef>
                <a:spcPct val="0"/>
              </a:spcBef>
              <a:buFont typeface="Arial" pitchFamily="34" charset="0"/>
              <a:buNone/>
              <a:defRPr/>
            </a:pPr>
            <a:r>
              <a:rPr lang="en-US" altLang="en-US" b="1" dirty="0" smtClean="0">
                <a:solidFill>
                  <a:schemeClr val="accent2"/>
                </a:solidFill>
                <a:ea typeface="MS PGothic" pitchFamily="34" charset="-128"/>
              </a:rPr>
              <a:t>Protect:</a:t>
            </a:r>
            <a:r>
              <a:rPr lang="en-US" altLang="en-US" dirty="0" smtClean="0">
                <a:solidFill>
                  <a:schemeClr val="accent2"/>
                </a:solidFill>
                <a:ea typeface="MS PGothic" pitchFamily="34" charset="-128"/>
              </a:rPr>
              <a:t> </a:t>
            </a:r>
            <a:r>
              <a:rPr lang="en-US" altLang="en-US" sz="2400" dirty="0" smtClean="0">
                <a:ea typeface="MS PGothic" pitchFamily="34" charset="-128"/>
              </a:rPr>
              <a:t>Support students and provide a safe environment.</a:t>
            </a:r>
          </a:p>
          <a:p>
            <a:pPr marL="0" indent="0" eaLnBrk="1" hangingPunct="1">
              <a:spcBef>
                <a:spcPct val="0"/>
              </a:spcBef>
              <a:buFont typeface="Arial" pitchFamily="34" charset="0"/>
              <a:buNone/>
              <a:defRPr/>
            </a:pPr>
            <a:endParaRPr lang="en-US" altLang="en-US" sz="2400" dirty="0" smtClean="0">
              <a:ea typeface="MS PGothic" pitchFamily="34" charset="-128"/>
            </a:endParaRPr>
          </a:p>
          <a:p>
            <a:pPr marL="0" indent="0" eaLnBrk="1" hangingPunct="1">
              <a:spcBef>
                <a:spcPct val="0"/>
              </a:spcBef>
              <a:buFont typeface="Arial" pitchFamily="34" charset="0"/>
              <a:buNone/>
              <a:defRPr/>
            </a:pPr>
            <a:r>
              <a:rPr lang="en-US" altLang="en-US" b="1" dirty="0" smtClean="0">
                <a:solidFill>
                  <a:schemeClr val="accent3"/>
                </a:solidFill>
                <a:ea typeface="MS PGothic" pitchFamily="34" charset="-128"/>
              </a:rPr>
              <a:t>Connect:</a:t>
            </a:r>
            <a:r>
              <a:rPr lang="en-US" altLang="en-US" sz="2400" b="1" dirty="0" smtClean="0">
                <a:solidFill>
                  <a:schemeClr val="accent3"/>
                </a:solidFill>
                <a:ea typeface="MS PGothic" pitchFamily="34" charset="-128"/>
              </a:rPr>
              <a:t> </a:t>
            </a:r>
            <a:r>
              <a:rPr lang="en-US" altLang="en-US" sz="2400" dirty="0" smtClean="0">
                <a:ea typeface="MS PGothic" pitchFamily="34" charset="-128"/>
              </a:rPr>
              <a:t>Encourage students to connect with others.</a:t>
            </a:r>
          </a:p>
          <a:p>
            <a:pPr marL="0" indent="0" eaLnBrk="1" hangingPunct="1">
              <a:spcBef>
                <a:spcPct val="0"/>
              </a:spcBef>
              <a:buFont typeface="Arial" pitchFamily="34" charset="0"/>
              <a:buNone/>
              <a:defRPr/>
            </a:pPr>
            <a:endParaRPr lang="en-US" altLang="en-US" sz="2400" dirty="0" smtClean="0">
              <a:ea typeface="MS PGothic" pitchFamily="34" charset="-128"/>
            </a:endParaRPr>
          </a:p>
          <a:p>
            <a:pPr marL="0" indent="0" eaLnBrk="1" hangingPunct="1">
              <a:spcBef>
                <a:spcPct val="0"/>
              </a:spcBef>
              <a:buFont typeface="Arial" pitchFamily="34" charset="0"/>
              <a:buNone/>
              <a:defRPr/>
            </a:pPr>
            <a:r>
              <a:rPr lang="en-US" altLang="en-US" b="1" dirty="0" smtClean="0">
                <a:solidFill>
                  <a:schemeClr val="accent4"/>
                </a:solidFill>
                <a:ea typeface="MS PGothic" pitchFamily="34" charset="-128"/>
              </a:rPr>
              <a:t>Model: </a:t>
            </a:r>
            <a:r>
              <a:rPr lang="en-US" altLang="en-US" sz="2400" dirty="0" smtClean="0">
                <a:ea typeface="MS PGothic" pitchFamily="34" charset="-128"/>
              </a:rPr>
              <a:t>Be aware of how the situation affects you.</a:t>
            </a:r>
          </a:p>
          <a:p>
            <a:pPr marL="0" indent="0" eaLnBrk="1" hangingPunct="1">
              <a:spcBef>
                <a:spcPct val="0"/>
              </a:spcBef>
              <a:buFont typeface="Arial" pitchFamily="34" charset="0"/>
              <a:buNone/>
              <a:defRPr/>
            </a:pPr>
            <a:endParaRPr lang="en-US" altLang="en-US" sz="2400" dirty="0" smtClean="0">
              <a:ea typeface="MS PGothic" pitchFamily="34" charset="-128"/>
            </a:endParaRPr>
          </a:p>
          <a:p>
            <a:pPr marL="0" indent="0" eaLnBrk="1" hangingPunct="1">
              <a:spcBef>
                <a:spcPct val="0"/>
              </a:spcBef>
              <a:buFont typeface="Arial" pitchFamily="34" charset="0"/>
              <a:buNone/>
              <a:defRPr/>
            </a:pPr>
            <a:r>
              <a:rPr lang="en-US" altLang="en-US" b="1" dirty="0" smtClean="0">
                <a:solidFill>
                  <a:schemeClr val="accent5"/>
                </a:solidFill>
                <a:ea typeface="MS PGothic" pitchFamily="34" charset="-128"/>
              </a:rPr>
              <a:t>Teach: </a:t>
            </a:r>
            <a:r>
              <a:rPr lang="en-US" altLang="en-US" sz="2400" dirty="0" smtClean="0">
                <a:ea typeface="MS PGothic" pitchFamily="34" charset="-128"/>
              </a:rPr>
              <a:t>Talk to students about common responses to death and about what they can expect during the grieving process.</a:t>
            </a:r>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230805"/>
            <a:ext cx="8229600" cy="1143000"/>
          </a:xfrm>
        </p:spPr>
        <p:txBody>
          <a:bodyPr/>
          <a:lstStyle/>
          <a:p>
            <a:r>
              <a:rPr lang="en-US" altLang="en-US" sz="4000" dirty="0" smtClean="0"/>
              <a:t>Communications </a:t>
            </a:r>
            <a:r>
              <a:rPr lang="en-US" altLang="en-US" sz="4000" dirty="0" smtClean="0"/>
              <a:t>and Warning Annex </a:t>
            </a:r>
            <a:r>
              <a:rPr lang="en-US" altLang="en-US" sz="4000" dirty="0" smtClean="0"/>
              <a:t>(1 of 2)</a:t>
            </a:r>
          </a:p>
        </p:txBody>
      </p:sp>
      <p:sp>
        <p:nvSpPr>
          <p:cNvPr id="39939" name="Content Placeholder 2"/>
          <p:cNvSpPr>
            <a:spLocks noGrp="1"/>
          </p:cNvSpPr>
          <p:nvPr>
            <p:ph idx="1"/>
          </p:nvPr>
        </p:nvSpPr>
        <p:spPr>
          <a:xfrm>
            <a:off x="457200" y="1797050"/>
            <a:ext cx="8229600" cy="4329113"/>
          </a:xfrm>
        </p:spPr>
        <p:txBody>
          <a:bodyPr/>
          <a:lstStyle/>
          <a:p>
            <a:pPr marL="0" indent="0">
              <a:buFont typeface="Arial" pitchFamily="34" charset="0"/>
              <a:buNone/>
              <a:defRPr/>
            </a:pPr>
            <a:r>
              <a:rPr lang="en-US" b="1" dirty="0" smtClean="0">
                <a:solidFill>
                  <a:srgbClr val="FF0000"/>
                </a:solidFill>
                <a:ea typeface="ＭＳ Ｐゴシック" charset="0"/>
              </a:rPr>
              <a:t>Before</a:t>
            </a:r>
            <a:r>
              <a:rPr lang="en-US" dirty="0" smtClean="0">
                <a:ea typeface="ＭＳ Ｐゴシック" charset="0"/>
              </a:rPr>
              <a:t> a school tragedy occurs:</a:t>
            </a:r>
          </a:p>
          <a:p>
            <a:pPr marL="520700">
              <a:buFont typeface="Wingdings" panose="05000000000000000000" pitchFamily="2" charset="2"/>
              <a:buChar char="§"/>
              <a:defRPr/>
            </a:pPr>
            <a:r>
              <a:rPr lang="en-US" altLang="en-US" b="1" dirty="0" smtClean="0">
                <a:ea typeface="ＭＳ Ｐゴシック" charset="0"/>
              </a:rPr>
              <a:t>Create </a:t>
            </a:r>
            <a:r>
              <a:rPr lang="en-US" altLang="en-US" b="1" dirty="0">
                <a:ea typeface="ＭＳ Ｐゴシック" charset="0"/>
              </a:rPr>
              <a:t>template </a:t>
            </a:r>
            <a:r>
              <a:rPr lang="en-US" altLang="en-US" b="1" dirty="0" smtClean="0">
                <a:ea typeface="ＭＳ Ｐゴシック" charset="0"/>
              </a:rPr>
              <a:t>letters.</a:t>
            </a:r>
            <a:endParaRPr lang="en-US" altLang="en-US" sz="1050" dirty="0" smtClean="0">
              <a:ea typeface="ＭＳ Ｐゴシック" charset="0"/>
            </a:endParaRPr>
          </a:p>
          <a:p>
            <a:pPr lvl="1" eaLnBrk="1" hangingPunct="1">
              <a:buFont typeface="Courier New" panose="02070309020205020404" pitchFamily="49" charset="0"/>
              <a:buChar char="o"/>
              <a:defRPr/>
            </a:pPr>
            <a:r>
              <a:rPr lang="en-US" altLang="en-US" sz="2400" dirty="0">
                <a:ea typeface="MS PGothic" pitchFamily="34" charset="-128"/>
              </a:rPr>
              <a:t>Ensure that each death is handled in the same way, without favoritism or judgment of anyone.</a:t>
            </a:r>
          </a:p>
          <a:p>
            <a:pPr lvl="1" eaLnBrk="1" hangingPunct="1">
              <a:buFont typeface="Courier New" panose="02070309020205020404" pitchFamily="49" charset="0"/>
              <a:buChar char="o"/>
              <a:defRPr/>
            </a:pPr>
            <a:r>
              <a:rPr lang="en-US" altLang="en-US" sz="2400" dirty="0">
                <a:ea typeface="MS PGothic" pitchFamily="34" charset="-128"/>
              </a:rPr>
              <a:t>Templates can be adapted to include specific details about a death.  </a:t>
            </a:r>
          </a:p>
          <a:p>
            <a:pPr marL="0" indent="0">
              <a:buFont typeface="Arial" charset="0"/>
              <a:buNone/>
              <a:defRPr/>
            </a:pPr>
            <a:endParaRPr lang="en-US" sz="1800" dirty="0" smtClean="0">
              <a:ea typeface="ＭＳ Ｐゴシック" charset="0"/>
            </a:endParaRPr>
          </a:p>
          <a:p>
            <a:pPr>
              <a:buFont typeface="Wingdings" charset="2"/>
              <a:buChar char="§"/>
              <a:defRPr/>
            </a:pPr>
            <a:endParaRPr lang="en-US" altLang="en-US" dirty="0">
              <a:ea typeface="ＭＳ Ｐゴシック" charset="0"/>
            </a:endParaRPr>
          </a:p>
          <a:p>
            <a:pPr>
              <a:buFont typeface="Wingdings" charset="2"/>
              <a:buChar char="§"/>
              <a:defRPr/>
            </a:pPr>
            <a:endParaRPr lang="en-US" dirty="0">
              <a:ea typeface="ＭＳ Ｐゴシック"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230805"/>
            <a:ext cx="8229600" cy="1143000"/>
          </a:xfrm>
        </p:spPr>
        <p:txBody>
          <a:bodyPr/>
          <a:lstStyle/>
          <a:p>
            <a:pPr eaLnBrk="1" hangingPunct="1"/>
            <a:r>
              <a:rPr lang="en-US" altLang="en-US" sz="4000" dirty="0" smtClean="0"/>
              <a:t>Communications </a:t>
            </a:r>
            <a:r>
              <a:rPr lang="en-US" altLang="en-US" sz="4000" dirty="0" smtClean="0"/>
              <a:t>and Warning Annex </a:t>
            </a:r>
            <a:r>
              <a:rPr lang="en-US" altLang="en-US" sz="4000" dirty="0" smtClean="0"/>
              <a:t>(2 of 2)</a:t>
            </a:r>
          </a:p>
        </p:txBody>
      </p:sp>
      <p:sp>
        <p:nvSpPr>
          <p:cNvPr id="29699" name="Content Placeholder 2"/>
          <p:cNvSpPr>
            <a:spLocks noGrp="1"/>
          </p:cNvSpPr>
          <p:nvPr>
            <p:ph idx="1"/>
          </p:nvPr>
        </p:nvSpPr>
        <p:spPr>
          <a:xfrm>
            <a:off x="457200" y="1709738"/>
            <a:ext cx="8229600" cy="3816350"/>
          </a:xfrm>
        </p:spPr>
        <p:txBody>
          <a:bodyPr rtlCol="0">
            <a:normAutofit/>
          </a:bodyPr>
          <a:lstStyle/>
          <a:p>
            <a:pPr marL="0" indent="0">
              <a:buFont typeface="Arial" pitchFamily="34" charset="0"/>
              <a:buNone/>
              <a:defRPr/>
            </a:pPr>
            <a:r>
              <a:rPr lang="en-US" b="1" dirty="0">
                <a:solidFill>
                  <a:srgbClr val="FF0000"/>
                </a:solidFill>
                <a:ea typeface="ＭＳ Ｐゴシック" charset="0"/>
              </a:rPr>
              <a:t>After</a:t>
            </a:r>
            <a:r>
              <a:rPr lang="en-US" dirty="0">
                <a:ea typeface="ＭＳ Ｐゴシック" charset="0"/>
              </a:rPr>
              <a:t> a school tragedy </a:t>
            </a:r>
            <a:r>
              <a:rPr lang="en-US" dirty="0" smtClean="0">
                <a:ea typeface="ＭＳ Ｐゴシック" charset="0"/>
              </a:rPr>
              <a:t>occurs:</a:t>
            </a:r>
            <a:endParaRPr lang="en-US" dirty="0">
              <a:ea typeface="ＭＳ Ｐゴシック" charset="0"/>
            </a:endParaRPr>
          </a:p>
          <a:p>
            <a:pPr marL="519113" indent="-284163" eaLnBrk="1" fontAlgn="auto" hangingPunct="1">
              <a:spcAft>
                <a:spcPts val="0"/>
              </a:spcAft>
              <a:buFont typeface="Wingdings" pitchFamily="2" charset="2"/>
              <a:buChar char="§"/>
              <a:defRPr/>
            </a:pPr>
            <a:r>
              <a:rPr lang="en-US" altLang="en-US" dirty="0">
                <a:ea typeface="ＭＳ Ｐゴシック" charset="0"/>
              </a:rPr>
              <a:t>Verify the facts and determine the details you will </a:t>
            </a:r>
            <a:r>
              <a:rPr lang="en-US" altLang="en-US" dirty="0" smtClean="0">
                <a:ea typeface="ＭＳ Ｐゴシック" charset="0"/>
              </a:rPr>
              <a:t>share;</a:t>
            </a:r>
          </a:p>
          <a:p>
            <a:pPr marL="519113" indent="-284163" eaLnBrk="1" fontAlgn="auto" hangingPunct="1">
              <a:spcAft>
                <a:spcPts val="0"/>
              </a:spcAft>
              <a:buFont typeface="Wingdings" pitchFamily="2" charset="2"/>
              <a:buChar char="§"/>
              <a:defRPr/>
            </a:pPr>
            <a:r>
              <a:rPr lang="en-US" altLang="en-US" dirty="0" smtClean="0">
                <a:ea typeface="ＭＳ Ｐゴシック" charset="0"/>
              </a:rPr>
              <a:t>Notify staff; </a:t>
            </a:r>
            <a:endParaRPr lang="en-US" altLang="en-US" dirty="0">
              <a:ea typeface="ＭＳ Ｐゴシック" charset="0"/>
            </a:endParaRPr>
          </a:p>
          <a:p>
            <a:pPr marL="519113" indent="-284163" eaLnBrk="1" fontAlgn="auto" hangingPunct="1">
              <a:spcAft>
                <a:spcPts val="0"/>
              </a:spcAft>
              <a:buFont typeface="Wingdings" pitchFamily="2" charset="2"/>
              <a:buChar char="§"/>
              <a:defRPr/>
            </a:pPr>
            <a:r>
              <a:rPr lang="en-US" altLang="en-US" dirty="0">
                <a:ea typeface="ＭＳ Ｐゴシック" charset="0"/>
              </a:rPr>
              <a:t>Notify students and </a:t>
            </a:r>
            <a:r>
              <a:rPr lang="en-US" altLang="en-US" dirty="0" smtClean="0">
                <a:ea typeface="ＭＳ Ｐゴシック" charset="0"/>
              </a:rPr>
              <a:t>parents/guardians; and</a:t>
            </a:r>
            <a:endParaRPr lang="en-US" altLang="en-US" dirty="0">
              <a:ea typeface="ＭＳ Ｐゴシック" charset="0"/>
            </a:endParaRPr>
          </a:p>
          <a:p>
            <a:pPr marL="519113" indent="-284163" eaLnBrk="1" fontAlgn="auto" hangingPunct="1">
              <a:spcAft>
                <a:spcPts val="0"/>
              </a:spcAft>
              <a:buFont typeface="Wingdings" pitchFamily="2" charset="2"/>
              <a:buChar char="§"/>
              <a:defRPr/>
            </a:pPr>
            <a:r>
              <a:rPr lang="en-US" altLang="en-US" dirty="0">
                <a:ea typeface="ＭＳ Ｐゴシック" charset="0"/>
              </a:rPr>
              <a:t>Manage the media’s access to your school.</a:t>
            </a:r>
            <a:endParaRPr lang="en-US" altLang="en-US" dirty="0" smtClean="0">
              <a:ea typeface="+mn-ea"/>
            </a:endParaRPr>
          </a:p>
        </p:txBody>
      </p:sp>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23838"/>
            <a:ext cx="8229600" cy="1143000"/>
          </a:xfrm>
        </p:spPr>
        <p:txBody>
          <a:bodyPr/>
          <a:lstStyle/>
          <a:p>
            <a:pPr eaLnBrk="1" hangingPunct="1"/>
            <a:r>
              <a:rPr lang="en-US" altLang="en-US" dirty="0" smtClean="0"/>
              <a:t>1. Verify the facts and determine the details you will share.</a:t>
            </a:r>
          </a:p>
        </p:txBody>
      </p:sp>
      <p:graphicFrame>
        <p:nvGraphicFramePr>
          <p:cNvPr id="4" name="Diagram 3" descr="Verify the facts about a student’s or staff member’s death with family members and, as appropriate, law enforcement personnel.&#10;Work with the family of the deceased to determine which details surrounding the death should be made public.&#10;Determine the details that are appropriate to share with your school community (especially when the death is a suicide).&#10;"/>
          <p:cNvGraphicFramePr/>
          <p:nvPr>
            <p:extLst>
              <p:ext uri="{D42A27DB-BD31-4B8C-83A1-F6EECF244321}">
                <p14:modId xmlns:p14="http://schemas.microsoft.com/office/powerpoint/2010/main" val="3942083584"/>
              </p:ext>
            </p:extLst>
          </p:nvPr>
        </p:nvGraphicFramePr>
        <p:xfrm>
          <a:off x="634620" y="2033517"/>
          <a:ext cx="7397591" cy="36636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6"/>
          <p:cNvSpPr>
            <a:spLocks noGrp="1" noChangeArrowheads="1"/>
          </p:cNvSpPr>
          <p:nvPr>
            <p:ph type="title"/>
          </p:nvPr>
        </p:nvSpPr>
        <p:spPr>
          <a:xfrm>
            <a:off x="457200" y="176213"/>
            <a:ext cx="8229600" cy="1143000"/>
          </a:xfrm>
        </p:spPr>
        <p:txBody>
          <a:bodyPr/>
          <a:lstStyle/>
          <a:p>
            <a:pPr eaLnBrk="1" hangingPunct="1"/>
            <a:r>
              <a:rPr lang="en-US" altLang="en-US" smtClean="0"/>
              <a:t>2. Notify staff.</a:t>
            </a:r>
          </a:p>
        </p:txBody>
      </p:sp>
      <p:sp>
        <p:nvSpPr>
          <p:cNvPr id="41987" name="Rectangle 7"/>
          <p:cNvSpPr>
            <a:spLocks noGrp="1" noChangeArrowheads="1"/>
          </p:cNvSpPr>
          <p:nvPr>
            <p:ph type="body" idx="1"/>
          </p:nvPr>
        </p:nvSpPr>
        <p:spPr>
          <a:xfrm>
            <a:off x="457200" y="1670050"/>
            <a:ext cx="8229600" cy="4495800"/>
          </a:xfrm>
        </p:spPr>
        <p:txBody>
          <a:bodyPr/>
          <a:lstStyle/>
          <a:p>
            <a:pPr eaLnBrk="1" hangingPunct="1">
              <a:buFont typeface="Wingdings" pitchFamily="2" charset="2"/>
              <a:buChar char="§"/>
            </a:pPr>
            <a:r>
              <a:rPr lang="en-US" altLang="en-US" sz="2800" smtClean="0"/>
              <a:t>Inform staff first.</a:t>
            </a:r>
          </a:p>
          <a:p>
            <a:pPr eaLnBrk="1" hangingPunct="1">
              <a:buFont typeface="Wingdings" pitchFamily="2" charset="2"/>
              <a:buChar char="§"/>
            </a:pPr>
            <a:r>
              <a:rPr lang="en-US" altLang="en-US" sz="2800" smtClean="0"/>
              <a:t>Use phone trees to notify your school community.</a:t>
            </a:r>
          </a:p>
          <a:p>
            <a:pPr eaLnBrk="1" hangingPunct="1">
              <a:buFont typeface="Wingdings" pitchFamily="2" charset="2"/>
              <a:buChar char="§"/>
            </a:pPr>
            <a:r>
              <a:rPr lang="en-US" altLang="en-US" sz="2800" smtClean="0"/>
              <a:t>Schedule a staff meeting before school starts.</a:t>
            </a:r>
          </a:p>
          <a:p>
            <a:pPr eaLnBrk="1" hangingPunct="1">
              <a:buFont typeface="Wingdings" pitchFamily="2" charset="2"/>
              <a:buChar char="§"/>
            </a:pPr>
            <a:r>
              <a:rPr lang="en-US" altLang="en-US" sz="2800" smtClean="0"/>
              <a:t>Provide front office staff with the information that is appropriate for them to share.</a:t>
            </a:r>
          </a:p>
          <a:p>
            <a:pPr eaLnBrk="1" hangingPunct="1">
              <a:buFont typeface="Wingdings" pitchFamily="2" charset="2"/>
              <a:buChar char="§"/>
            </a:pPr>
            <a:r>
              <a:rPr lang="en-US" altLang="en-US" sz="2800" smtClean="0"/>
              <a:t>Consider holding a follow-up staff meeting.</a:t>
            </a:r>
          </a:p>
          <a:p>
            <a:pPr eaLnBrk="1" hangingPunct="1">
              <a:buFont typeface="Wingdings" pitchFamily="2" charset="2"/>
              <a:buChar char="§"/>
            </a:pPr>
            <a:r>
              <a:rPr lang="en-US" altLang="en-US" sz="2800" smtClean="0"/>
              <a:t>Provide staff with basic information as well as scripts and guidelines, if necessary.</a:t>
            </a: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46063"/>
            <a:ext cx="8229600" cy="1143000"/>
          </a:xfrm>
        </p:spPr>
        <p:txBody>
          <a:bodyPr/>
          <a:lstStyle/>
          <a:p>
            <a:pPr eaLnBrk="1" hangingPunct="1"/>
            <a:r>
              <a:rPr lang="en-US" altLang="en-US" smtClean="0"/>
              <a:t>Planning for Bereavement and Loss (1 of 3)</a:t>
            </a:r>
          </a:p>
        </p:txBody>
      </p:sp>
      <p:sp>
        <p:nvSpPr>
          <p:cNvPr id="15363" name="Rectangle 3"/>
          <p:cNvSpPr>
            <a:spLocks noGrp="1" noChangeArrowheads="1"/>
          </p:cNvSpPr>
          <p:nvPr>
            <p:ph type="body" idx="1"/>
          </p:nvPr>
        </p:nvSpPr>
        <p:spPr>
          <a:xfrm>
            <a:off x="457200" y="1695450"/>
            <a:ext cx="7867650" cy="4543425"/>
          </a:xfrm>
        </p:spPr>
        <p:txBody>
          <a:bodyPr/>
          <a:lstStyle/>
          <a:p>
            <a:pPr marL="0" indent="0" eaLnBrk="1" hangingPunct="1">
              <a:buFont typeface="Wingdings" pitchFamily="2" charset="2"/>
              <a:buNone/>
            </a:pPr>
            <a:r>
              <a:rPr lang="en-US" altLang="en-US" sz="2600" smtClean="0"/>
              <a:t>According to the 2013 </a:t>
            </a:r>
            <a:r>
              <a:rPr lang="en-US" altLang="en-US" sz="2600" i="1" smtClean="0"/>
              <a:t>Indicators of School Crime and Safety</a:t>
            </a:r>
            <a:r>
              <a:rPr lang="en-US" altLang="en-US" sz="2600" smtClean="0"/>
              <a:t>, the following figures for homicides and suicides of youth ages 5 to 18 represent the number of school-related deaths from 1992 to 2011 : </a:t>
            </a:r>
          </a:p>
          <a:p>
            <a:pPr lvl="1" eaLnBrk="1" hangingPunct="1">
              <a:buFont typeface="Wingdings" pitchFamily="2" charset="2"/>
              <a:buChar char="§"/>
            </a:pPr>
            <a:r>
              <a:rPr lang="en-US" altLang="en-US" sz="2400" b="1" smtClean="0">
                <a:solidFill>
                  <a:srgbClr val="FF0000"/>
                </a:solidFill>
              </a:rPr>
              <a:t>71,773</a:t>
            </a:r>
            <a:r>
              <a:rPr lang="en-US" altLang="en-US" sz="2400" smtClean="0"/>
              <a:t> = total youth homicides and suicides;</a:t>
            </a:r>
          </a:p>
          <a:p>
            <a:pPr lvl="1" eaLnBrk="1" hangingPunct="1">
              <a:lnSpc>
                <a:spcPct val="90000"/>
              </a:lnSpc>
              <a:buFont typeface="Wingdings" pitchFamily="2" charset="2"/>
              <a:buChar char="§"/>
            </a:pPr>
            <a:r>
              <a:rPr lang="en-US" altLang="en-US" sz="2400" b="1" smtClean="0">
                <a:solidFill>
                  <a:srgbClr val="FF0000"/>
                </a:solidFill>
              </a:rPr>
              <a:t>36,876</a:t>
            </a:r>
            <a:r>
              <a:rPr lang="en-US" altLang="en-US" sz="2400" b="1" smtClean="0"/>
              <a:t> </a:t>
            </a:r>
            <a:r>
              <a:rPr lang="en-US" altLang="en-US" sz="2400" smtClean="0"/>
              <a:t>= suicides away from school;</a:t>
            </a:r>
          </a:p>
          <a:p>
            <a:pPr lvl="1" eaLnBrk="1" hangingPunct="1">
              <a:lnSpc>
                <a:spcPct val="90000"/>
              </a:lnSpc>
              <a:buFont typeface="Wingdings" pitchFamily="2" charset="2"/>
              <a:buChar char="§"/>
            </a:pPr>
            <a:r>
              <a:rPr lang="en-US" altLang="en-US" sz="2400" b="1" smtClean="0">
                <a:solidFill>
                  <a:srgbClr val="FF0000"/>
                </a:solidFill>
              </a:rPr>
              <a:t>108</a:t>
            </a:r>
            <a:r>
              <a:rPr lang="en-US" altLang="en-US" sz="2400" smtClean="0">
                <a:solidFill>
                  <a:srgbClr val="FF0000"/>
                </a:solidFill>
              </a:rPr>
              <a:t> </a:t>
            </a:r>
            <a:r>
              <a:rPr lang="en-US" altLang="en-US" sz="2400" smtClean="0"/>
              <a:t>= suicides at school;</a:t>
            </a:r>
          </a:p>
          <a:p>
            <a:pPr lvl="1" eaLnBrk="1" hangingPunct="1">
              <a:lnSpc>
                <a:spcPct val="90000"/>
              </a:lnSpc>
              <a:buFont typeface="Wingdings" pitchFamily="2" charset="2"/>
              <a:buChar char="§"/>
            </a:pPr>
            <a:r>
              <a:rPr lang="en-US" altLang="en-US" sz="2400" b="1" smtClean="0">
                <a:solidFill>
                  <a:srgbClr val="FF0000"/>
                </a:solidFill>
              </a:rPr>
              <a:t>34,377</a:t>
            </a:r>
            <a:r>
              <a:rPr lang="en-US" altLang="en-US" sz="2400" smtClean="0"/>
              <a:t> = homicides away from school;</a:t>
            </a:r>
          </a:p>
          <a:p>
            <a:pPr lvl="1" eaLnBrk="1" hangingPunct="1">
              <a:lnSpc>
                <a:spcPct val="90000"/>
              </a:lnSpc>
              <a:buFont typeface="Wingdings" pitchFamily="2" charset="2"/>
              <a:buChar char="§"/>
            </a:pPr>
            <a:r>
              <a:rPr lang="en-US" altLang="en-US" sz="2400" b="1" smtClean="0">
                <a:solidFill>
                  <a:srgbClr val="FF0000"/>
                </a:solidFill>
              </a:rPr>
              <a:t>412</a:t>
            </a:r>
            <a:r>
              <a:rPr lang="en-US" altLang="en-US" sz="2400" smtClean="0"/>
              <a:t> = homicides at school; and</a:t>
            </a:r>
          </a:p>
          <a:p>
            <a:pPr lvl="1" eaLnBrk="1" hangingPunct="1">
              <a:lnSpc>
                <a:spcPct val="90000"/>
              </a:lnSpc>
              <a:buFont typeface="Wingdings" pitchFamily="2" charset="2"/>
              <a:buChar char="§"/>
            </a:pPr>
            <a:r>
              <a:rPr lang="en-US" altLang="en-US" sz="2400" b="1" smtClean="0">
                <a:solidFill>
                  <a:srgbClr val="FF0000"/>
                </a:solidFill>
              </a:rPr>
              <a:t>863</a:t>
            </a:r>
            <a:r>
              <a:rPr lang="en-US" altLang="en-US" sz="2400" smtClean="0"/>
              <a:t> = total student, staff, and nonstudent school-related violent deaths.</a:t>
            </a: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25425"/>
            <a:ext cx="8369300" cy="1143000"/>
          </a:xfrm>
        </p:spPr>
        <p:txBody>
          <a:bodyPr/>
          <a:lstStyle/>
          <a:p>
            <a:pPr algn="l" eaLnBrk="1" hangingPunct="1"/>
            <a:r>
              <a:rPr lang="en-US" altLang="en-US" sz="3600" smtClean="0"/>
              <a:t>3. Notify students and parents/guardians.</a:t>
            </a:r>
          </a:p>
        </p:txBody>
      </p:sp>
      <p:graphicFrame>
        <p:nvGraphicFramePr>
          <p:cNvPr id="4" name="Table 3" descr="Notify students:&#10;Be truthful and direct.&#10;Have familiar adults share information in small class settings. &#10;Have a plan to notify off-campus students.&#10;Avoid making an announcement over the public announcement (PA) system or notifying students during a school assembly.&#10;Notify parents/guardians:&#10;Consider holding a parent meeting.&#10;Use a template to create a notification letter for parents and guardians.&#10;&#10;"/>
          <p:cNvGraphicFramePr>
            <a:graphicFrameLocks noGrp="1"/>
          </p:cNvGraphicFramePr>
          <p:nvPr>
            <p:extLst>
              <p:ext uri="{D42A27DB-BD31-4B8C-83A1-F6EECF244321}">
                <p14:modId xmlns:p14="http://schemas.microsoft.com/office/powerpoint/2010/main" val="3598163613"/>
              </p:ext>
            </p:extLst>
          </p:nvPr>
        </p:nvGraphicFramePr>
        <p:xfrm>
          <a:off x="457200" y="1965325"/>
          <a:ext cx="8196264" cy="3703676"/>
        </p:xfrm>
        <a:graphic>
          <a:graphicData uri="http://schemas.openxmlformats.org/drawingml/2006/table">
            <a:tbl>
              <a:tblPr firstRow="1" bandRow="1">
                <a:tableStyleId>{F5AB1C69-6EDB-4FF4-983F-18BD219EF322}</a:tableStyleId>
              </a:tblPr>
              <a:tblGrid>
                <a:gridCol w="4098132"/>
                <a:gridCol w="4098132"/>
              </a:tblGrid>
              <a:tr h="930106">
                <a:tc>
                  <a:txBody>
                    <a:bodyPr/>
                    <a:lstStyle/>
                    <a:p>
                      <a:pPr marL="0" indent="0" algn="ctr" eaLnBrk="1" hangingPunct="1">
                        <a:spcBef>
                          <a:spcPts val="500"/>
                        </a:spcBef>
                        <a:buFont typeface="Arial" pitchFamily="34" charset="0"/>
                        <a:buNone/>
                      </a:pPr>
                      <a:endParaRPr lang="en-US" altLang="en-US" sz="1800" dirty="0" smtClean="0"/>
                    </a:p>
                    <a:p>
                      <a:pPr marL="0" indent="0" algn="ctr" eaLnBrk="1" hangingPunct="1">
                        <a:spcBef>
                          <a:spcPts val="500"/>
                        </a:spcBef>
                        <a:buFont typeface="Arial" pitchFamily="34" charset="0"/>
                        <a:buNone/>
                      </a:pPr>
                      <a:r>
                        <a:rPr lang="en-US" altLang="en-US" sz="2400" dirty="0" smtClean="0"/>
                        <a:t>Notify students:</a:t>
                      </a:r>
                    </a:p>
                  </a:txBody>
                  <a:tcPr marL="58936" marR="58936" marT="29462" marB="2946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ctr" eaLnBrk="1" hangingPunct="1">
                        <a:spcBef>
                          <a:spcPts val="500"/>
                        </a:spcBef>
                        <a:buFont typeface="Arial" pitchFamily="34" charset="0"/>
                        <a:buNone/>
                      </a:pPr>
                      <a:endParaRPr lang="en-US" altLang="en-US" sz="1800" dirty="0" smtClean="0"/>
                    </a:p>
                    <a:p>
                      <a:pPr marL="0" indent="0" algn="ctr" eaLnBrk="1" hangingPunct="1">
                        <a:spcBef>
                          <a:spcPts val="500"/>
                        </a:spcBef>
                        <a:buFont typeface="Arial" pitchFamily="34" charset="0"/>
                        <a:buNone/>
                      </a:pPr>
                      <a:r>
                        <a:rPr lang="en-US" altLang="en-US" sz="2400" dirty="0" smtClean="0"/>
                        <a:t>Notify parents/guardians:</a:t>
                      </a:r>
                    </a:p>
                    <a:p>
                      <a:pPr marL="0" indent="0" algn="ctr">
                        <a:buFont typeface="Courier New" panose="02070309020205020404" pitchFamily="49" charset="0"/>
                        <a:buNone/>
                      </a:pPr>
                      <a:endParaRPr lang="en-US" sz="1100" b="1" baseline="0" dirty="0" smtClean="0">
                        <a:effectLst/>
                      </a:endParaRPr>
                    </a:p>
                  </a:txBody>
                  <a:tcPr marL="58936" marR="58936" marT="29462" marB="2946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3532">
                <a:tc>
                  <a:txBody>
                    <a:bodyPr/>
                    <a:lstStyle/>
                    <a:p>
                      <a:pPr marL="231775" lvl="1" indent="-231775" eaLnBrk="1" hangingPunct="1">
                        <a:spcBef>
                          <a:spcPts val="500"/>
                        </a:spcBef>
                        <a:buFont typeface="Wingdings" pitchFamily="2" charset="2"/>
                        <a:buChar char="§"/>
                      </a:pPr>
                      <a:r>
                        <a:rPr lang="en-US" altLang="en-US" sz="1600" dirty="0" smtClean="0"/>
                        <a:t>Be truthful and direct.</a:t>
                      </a:r>
                    </a:p>
                    <a:p>
                      <a:pPr marL="231775" lvl="1" indent="-231775" eaLnBrk="1" hangingPunct="1">
                        <a:spcBef>
                          <a:spcPts val="500"/>
                        </a:spcBef>
                        <a:buFont typeface="Wingdings" pitchFamily="2" charset="2"/>
                        <a:buChar char="§"/>
                      </a:pPr>
                      <a:r>
                        <a:rPr lang="en-US" altLang="en-US" sz="1600" dirty="0" smtClean="0"/>
                        <a:t>Have familiar adults share information in small class settings. </a:t>
                      </a:r>
                    </a:p>
                    <a:p>
                      <a:pPr marL="231775" lvl="1" indent="-231775" eaLnBrk="1" hangingPunct="1">
                        <a:spcBef>
                          <a:spcPts val="500"/>
                        </a:spcBef>
                        <a:buFont typeface="Wingdings" pitchFamily="2" charset="2"/>
                        <a:buChar char="§"/>
                      </a:pPr>
                      <a:r>
                        <a:rPr lang="en-US" altLang="en-US" sz="1600" dirty="0" smtClean="0"/>
                        <a:t>Have a plan to notify off-campus students.</a:t>
                      </a:r>
                    </a:p>
                    <a:p>
                      <a:pPr marL="231775" lvl="1" indent="-231775" eaLnBrk="1" hangingPunct="1">
                        <a:spcBef>
                          <a:spcPts val="500"/>
                        </a:spcBef>
                        <a:buFont typeface="Wingdings" pitchFamily="2" charset="2"/>
                        <a:buChar char="§"/>
                      </a:pPr>
                      <a:r>
                        <a:rPr lang="en-US" altLang="en-US" sz="1600" dirty="0" smtClean="0"/>
                        <a:t>Avoid making an announcement over the public announcement (PA) system or notifying students during a school assembly.</a:t>
                      </a:r>
                      <a:endParaRPr lang="en-US" altLang="en-US" sz="1200" dirty="0" smtClean="0"/>
                    </a:p>
                  </a:txBody>
                  <a:tcPr marL="58936" marR="58936" marT="29462" marB="2946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1313" lvl="1" indent="-225425" eaLnBrk="1" hangingPunct="1">
                        <a:spcBef>
                          <a:spcPts val="500"/>
                        </a:spcBef>
                        <a:buFont typeface="Wingdings" pitchFamily="2" charset="2"/>
                        <a:buChar char="§"/>
                      </a:pPr>
                      <a:r>
                        <a:rPr lang="en-US" altLang="en-US" sz="1600" dirty="0" smtClean="0"/>
                        <a:t>Consider holding a parent meeting.</a:t>
                      </a:r>
                    </a:p>
                    <a:p>
                      <a:pPr marL="341313" lvl="1" indent="-225425" eaLnBrk="1" hangingPunct="1">
                        <a:spcBef>
                          <a:spcPts val="500"/>
                        </a:spcBef>
                        <a:buFont typeface="Wingdings" pitchFamily="2" charset="2"/>
                        <a:buChar char="§"/>
                      </a:pPr>
                      <a:r>
                        <a:rPr lang="en-US" altLang="en-US" sz="1600" dirty="0" smtClean="0"/>
                        <a:t>Use a template to create a notification letter for parents and guardians.</a:t>
                      </a:r>
                      <a:endParaRPr lang="en-US" sz="1100" b="0" kern="1200" dirty="0" smtClean="0">
                        <a:solidFill>
                          <a:schemeClr val="bg1"/>
                        </a:solidFill>
                        <a:effectLst/>
                        <a:latin typeface="+mn-lt"/>
                        <a:ea typeface="+mn-ea"/>
                        <a:cs typeface="+mn-cs"/>
                      </a:endParaRPr>
                    </a:p>
                  </a:txBody>
                  <a:tcPr marL="58936" marR="58936" marT="29462" marB="2946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176213"/>
            <a:ext cx="8229600" cy="1143000"/>
          </a:xfrm>
        </p:spPr>
        <p:txBody>
          <a:bodyPr/>
          <a:lstStyle/>
          <a:p>
            <a:pPr marL="342900" indent="-342900"/>
            <a:r>
              <a:rPr lang="en-US" altLang="en-US" sz="4000" smtClean="0">
                <a:solidFill>
                  <a:srgbClr val="F2F2F2"/>
                </a:solidFill>
              </a:rPr>
              <a:t>4. Manage the media’s access </a:t>
            </a:r>
            <a:br>
              <a:rPr lang="en-US" altLang="en-US" sz="4000" smtClean="0">
                <a:solidFill>
                  <a:srgbClr val="F2F2F2"/>
                </a:solidFill>
              </a:rPr>
            </a:br>
            <a:r>
              <a:rPr lang="en-US" altLang="en-US" sz="4000" smtClean="0">
                <a:solidFill>
                  <a:srgbClr val="F2F2F2"/>
                </a:solidFill>
              </a:rPr>
              <a:t>to your school.</a:t>
            </a:r>
          </a:p>
        </p:txBody>
      </p:sp>
      <p:graphicFrame>
        <p:nvGraphicFramePr>
          <p:cNvPr id="5" name="Content Placeholder 4" descr="Keep media away from on-campus students.&#10;Manage the media’s access to your campus.&#10;Use the single point of contact that was created for your school site or district to exchange information and address media relations issues.&#10;Ensure that you adhere to all privacy laws.&#10;"/>
          <p:cNvGraphicFramePr>
            <a:graphicFrameLocks noGrp="1"/>
          </p:cNvGraphicFramePr>
          <p:nvPr>
            <p:ph idx="1"/>
            <p:extLst>
              <p:ext uri="{D42A27DB-BD31-4B8C-83A1-F6EECF244321}">
                <p14:modId xmlns:p14="http://schemas.microsoft.com/office/powerpoint/2010/main" val="692865011"/>
              </p:ext>
            </p:extLst>
          </p:nvPr>
        </p:nvGraphicFramePr>
        <p:xfrm>
          <a:off x="457200" y="1798638"/>
          <a:ext cx="7532046" cy="39607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57200" y="223838"/>
            <a:ext cx="8229600" cy="1143000"/>
          </a:xfrm>
        </p:spPr>
        <p:txBody>
          <a:bodyPr/>
          <a:lstStyle/>
          <a:p>
            <a:r>
              <a:rPr lang="en-US" altLang="en-US" smtClean="0"/>
              <a:t>Public Health, Medical, and Mental Health Annex</a:t>
            </a:r>
          </a:p>
        </p:txBody>
      </p:sp>
      <p:sp>
        <p:nvSpPr>
          <p:cNvPr id="46083" name="Content Placeholder 2"/>
          <p:cNvSpPr>
            <a:spLocks noGrp="1"/>
          </p:cNvSpPr>
          <p:nvPr>
            <p:ph idx="1"/>
          </p:nvPr>
        </p:nvSpPr>
        <p:spPr>
          <a:xfrm>
            <a:off x="457200" y="1797050"/>
            <a:ext cx="8229600" cy="4414838"/>
          </a:xfrm>
        </p:spPr>
        <p:txBody>
          <a:bodyPr/>
          <a:lstStyle/>
          <a:p>
            <a:pPr marL="0" indent="0">
              <a:buFont typeface="Arial" pitchFamily="34" charset="0"/>
              <a:buNone/>
              <a:defRPr/>
            </a:pPr>
            <a:r>
              <a:rPr lang="en-US" altLang="en-US" b="1" dirty="0" smtClean="0">
                <a:solidFill>
                  <a:srgbClr val="FF0000"/>
                </a:solidFill>
                <a:ea typeface="MS PGothic" pitchFamily="34" charset="-128"/>
              </a:rPr>
              <a:t>Before</a:t>
            </a:r>
            <a:r>
              <a:rPr lang="en-US" altLang="en-US" dirty="0" smtClean="0">
                <a:ea typeface="MS PGothic" pitchFamily="34" charset="-128"/>
              </a:rPr>
              <a:t> a school tragedy occurs, develop partnerships with external mental health providers.</a:t>
            </a:r>
          </a:p>
          <a:p>
            <a:pPr marL="1198563" indent="-347663">
              <a:buFont typeface="Wingdings" panose="05000000000000000000" pitchFamily="2" charset="2"/>
              <a:buChar char="§"/>
              <a:defRPr/>
            </a:pPr>
            <a:endParaRPr lang="en-US" altLang="en-US" sz="600" dirty="0" smtClean="0">
              <a:ea typeface="MS PGothic" pitchFamily="34" charset="-128"/>
            </a:endParaRPr>
          </a:p>
          <a:p>
            <a:pPr marL="569913" indent="-347663">
              <a:buFont typeface="Wingdings" panose="05000000000000000000" pitchFamily="2" charset="2"/>
              <a:buChar char="§"/>
              <a:defRPr/>
            </a:pPr>
            <a:r>
              <a:rPr lang="en-US" altLang="en-US" sz="2400" dirty="0" smtClean="0">
                <a:ea typeface="MS PGothic" pitchFamily="34" charset="-128"/>
              </a:rPr>
              <a:t>Identify external partners and develop relationships.</a:t>
            </a:r>
          </a:p>
          <a:p>
            <a:pPr marL="569913" lvl="1" indent="-347663" eaLnBrk="1" hangingPunct="1">
              <a:buFont typeface="Wingdings" pitchFamily="2" charset="2"/>
              <a:buChar char="§"/>
              <a:defRPr/>
            </a:pPr>
            <a:r>
              <a:rPr lang="en-US" altLang="en-US" sz="2400" dirty="0" smtClean="0">
                <a:ea typeface="MS PGothic" pitchFamily="34" charset="-128"/>
              </a:rPr>
              <a:t>Outline partnership agreements with relevant local partners.</a:t>
            </a:r>
          </a:p>
          <a:p>
            <a:pPr marL="569913" lvl="1" indent="-347663" eaLnBrk="1" hangingPunct="1">
              <a:buFont typeface="Wingdings" pitchFamily="2" charset="2"/>
              <a:buChar char="§"/>
              <a:defRPr/>
            </a:pPr>
            <a:r>
              <a:rPr lang="en-US" altLang="en-US" sz="2400" dirty="0">
                <a:ea typeface="MS PGothic" pitchFamily="34" charset="-128"/>
              </a:rPr>
              <a:t>Identify a school/district employee to coordinate partnerships with the community (i.e., a community liaison). </a:t>
            </a:r>
            <a:endParaRPr lang="en-US" altLang="en-US" dirty="0" smtClean="0">
              <a:ea typeface="MS PGothic" pitchFamily="34" charset="-12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219075" y="176213"/>
            <a:ext cx="8666163" cy="1143000"/>
          </a:xfrm>
        </p:spPr>
        <p:txBody>
          <a:bodyPr/>
          <a:lstStyle/>
          <a:p>
            <a:pPr eaLnBrk="1" hangingPunct="1"/>
            <a:r>
              <a:rPr lang="en-US" altLang="en-US" sz="3200" smtClean="0"/>
              <a:t>STEPS 5 &amp; 6: Plan Preparation, Review, &amp; Approval and Plan Implementation &amp; Maintenance </a:t>
            </a:r>
          </a:p>
        </p:txBody>
      </p:sp>
      <p:pic>
        <p:nvPicPr>
          <p:cNvPr id="46084" name="Picture 2" descr="Steps 1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79563"/>
            <a:ext cx="8686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Oval 6" descr="Step 5 Plan Preparation, Review, &amp; Approval"/>
          <p:cNvSpPr/>
          <p:nvPr/>
        </p:nvSpPr>
        <p:spPr>
          <a:xfrm>
            <a:off x="5900738" y="1508125"/>
            <a:ext cx="1606550" cy="131762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Oval 7" descr="Step 6 Plan Implementation &amp; Maintenance"/>
          <p:cNvSpPr/>
          <p:nvPr/>
        </p:nvSpPr>
        <p:spPr>
          <a:xfrm>
            <a:off x="7345363" y="1508125"/>
            <a:ext cx="1606550" cy="131762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9155" name="Content Placeholder 4"/>
          <p:cNvSpPr>
            <a:spLocks noGrp="1"/>
          </p:cNvSpPr>
          <p:nvPr>
            <p:ph idx="1"/>
          </p:nvPr>
        </p:nvSpPr>
        <p:spPr>
          <a:xfrm>
            <a:off x="522288" y="2832100"/>
            <a:ext cx="8199437" cy="3722688"/>
          </a:xfrm>
        </p:spPr>
        <p:txBody>
          <a:bodyPr/>
          <a:lstStyle/>
          <a:p>
            <a:pPr marL="0" indent="0" eaLnBrk="1" hangingPunct="1">
              <a:spcBef>
                <a:spcPts val="600"/>
              </a:spcBef>
              <a:buFont typeface="Arial" pitchFamily="34" charset="0"/>
              <a:buNone/>
              <a:defRPr/>
            </a:pPr>
            <a:r>
              <a:rPr lang="en-US" altLang="en-US" sz="2800" b="1" dirty="0" smtClean="0">
                <a:ea typeface="MS PGothic" pitchFamily="34" charset="-128"/>
              </a:rPr>
              <a:t>Share the plan with stakeholders in </a:t>
            </a:r>
            <a:r>
              <a:rPr lang="en-US" altLang="en-US" sz="2800" b="1" dirty="0">
                <a:ea typeface="MS PGothic" pitchFamily="34" charset="-128"/>
              </a:rPr>
              <a:t>the school system as well as community partners (i.e., mental health practitioners).</a:t>
            </a:r>
            <a:endParaRPr lang="en-US" altLang="en-US" sz="2800" b="1" dirty="0" smtClean="0">
              <a:ea typeface="MS PGothic" pitchFamily="34" charset="-128"/>
            </a:endParaRPr>
          </a:p>
          <a:p>
            <a:pPr marL="0" indent="0" eaLnBrk="1" hangingPunct="1">
              <a:spcBef>
                <a:spcPts val="600"/>
              </a:spcBef>
              <a:buFont typeface="Arial" pitchFamily="34" charset="0"/>
              <a:buNone/>
              <a:defRPr/>
            </a:pPr>
            <a:r>
              <a:rPr lang="en-US" altLang="en-US" sz="2800" dirty="0">
                <a:ea typeface="MS PGothic" pitchFamily="34" charset="-128"/>
              </a:rPr>
              <a:t>Train appropriate staff </a:t>
            </a:r>
            <a:r>
              <a:rPr lang="en-US" altLang="en-US" sz="2800" dirty="0" smtClean="0">
                <a:ea typeface="MS PGothic" pitchFamily="34" charset="-128"/>
              </a:rPr>
              <a:t>on:</a:t>
            </a:r>
          </a:p>
          <a:p>
            <a:pPr marL="465138" eaLnBrk="1" hangingPunct="1">
              <a:spcBef>
                <a:spcPts val="600"/>
              </a:spcBef>
              <a:buFont typeface="Wingdings" panose="05000000000000000000" pitchFamily="2" charset="2"/>
              <a:buChar char="§"/>
              <a:defRPr/>
            </a:pPr>
            <a:r>
              <a:rPr lang="en-US" altLang="en-US" sz="2400" dirty="0" smtClean="0">
                <a:ea typeface="MS PGothic" pitchFamily="34" charset="-128"/>
              </a:rPr>
              <a:t>The psychological/emotional </a:t>
            </a:r>
            <a:r>
              <a:rPr lang="en-US" altLang="en-US" sz="2400" dirty="0">
                <a:ea typeface="MS PGothic" pitchFamily="34" charset="-128"/>
              </a:rPr>
              <a:t>aspects of </a:t>
            </a:r>
            <a:r>
              <a:rPr lang="en-US" altLang="en-US" sz="2400" dirty="0" smtClean="0">
                <a:ea typeface="MS PGothic" pitchFamily="34" charset="-128"/>
              </a:rPr>
              <a:t>recovery;</a:t>
            </a:r>
          </a:p>
          <a:p>
            <a:pPr marL="465138" eaLnBrk="1" hangingPunct="1">
              <a:spcBef>
                <a:spcPts val="600"/>
              </a:spcBef>
              <a:buFont typeface="Wingdings" panose="05000000000000000000" pitchFamily="2" charset="2"/>
              <a:buChar char="§"/>
              <a:defRPr/>
            </a:pPr>
            <a:r>
              <a:rPr lang="en-US" altLang="en-US" sz="2400" dirty="0">
                <a:ea typeface="MS PGothic" pitchFamily="34" charset="-128"/>
              </a:rPr>
              <a:t>The school’s referral </a:t>
            </a:r>
            <a:r>
              <a:rPr lang="en-US" altLang="en-US" sz="2400" dirty="0" smtClean="0">
                <a:ea typeface="MS PGothic" pitchFamily="34" charset="-128"/>
              </a:rPr>
              <a:t>system; and</a:t>
            </a:r>
          </a:p>
          <a:p>
            <a:pPr marL="465138" eaLnBrk="1" hangingPunct="1">
              <a:spcBef>
                <a:spcPts val="600"/>
              </a:spcBef>
              <a:buFont typeface="Wingdings" panose="05000000000000000000" pitchFamily="2" charset="2"/>
              <a:buChar char="§"/>
              <a:defRPr/>
            </a:pPr>
            <a:r>
              <a:rPr lang="en-US" altLang="en-US" sz="2400" dirty="0" smtClean="0">
                <a:ea typeface="MS PGothic" pitchFamily="34" charset="-128"/>
              </a:rPr>
              <a:t>HIPAA and FERPA.</a:t>
            </a:r>
            <a:endParaRPr lang="en-US" altLang="en-US" dirty="0" smtClean="0">
              <a:ea typeface="MS PGothic" pitchFamily="34" charset="-12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39713"/>
            <a:ext cx="8229600" cy="1143000"/>
          </a:xfrm>
        </p:spPr>
        <p:txBody>
          <a:bodyPr/>
          <a:lstStyle/>
          <a:p>
            <a:pPr eaLnBrk="1" hangingPunct="1"/>
            <a:r>
              <a:rPr lang="en-US" altLang="en-US" smtClean="0"/>
              <a:t>Summary</a:t>
            </a:r>
          </a:p>
        </p:txBody>
      </p:sp>
      <p:graphicFrame>
        <p:nvGraphicFramePr>
          <p:cNvPr id="4" name="Content Placeholder 3" descr="A planned response to bereavement and loss should be part of a high-quality school EOP.&#10;Schools should become familiar with the cognitive, emotional, behavioral, and physical manifestations of loss, as well as with the factors that impact bereavement.&#10;"/>
          <p:cNvGraphicFramePr>
            <a:graphicFrameLocks/>
          </p:cNvGraphicFramePr>
          <p:nvPr>
            <p:extLst>
              <p:ext uri="{D42A27DB-BD31-4B8C-83A1-F6EECF244321}">
                <p14:modId xmlns:p14="http://schemas.microsoft.com/office/powerpoint/2010/main" val="181027205"/>
              </p:ext>
            </p:extLst>
          </p:nvPr>
        </p:nvGraphicFramePr>
        <p:xfrm>
          <a:off x="457200" y="2251881"/>
          <a:ext cx="7499445" cy="33846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76213"/>
            <a:ext cx="8229600" cy="1143000"/>
          </a:xfrm>
        </p:spPr>
        <p:txBody>
          <a:bodyPr/>
          <a:lstStyle/>
          <a:p>
            <a:r>
              <a:rPr lang="en-US" altLang="en-US" smtClean="0"/>
              <a:t>Next Steps</a:t>
            </a:r>
          </a:p>
        </p:txBody>
      </p:sp>
      <p:graphicFrame>
        <p:nvGraphicFramePr>
          <p:cNvPr id="6" name="Diagram 5" descr="What are three things I learned from this presentation?&#10;How can I implement these at my school or in my district?&#10;What steps will I take to implement these changes in my school EOP?&#10;"/>
          <p:cNvGraphicFramePr/>
          <p:nvPr>
            <p:extLst>
              <p:ext uri="{D42A27DB-BD31-4B8C-83A1-F6EECF244321}">
                <p14:modId xmlns:p14="http://schemas.microsoft.com/office/powerpoint/2010/main" val="2555352281"/>
              </p:ext>
            </p:extLst>
          </p:nvPr>
        </p:nvGraphicFramePr>
        <p:xfrm>
          <a:off x="1555531" y="18542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176213"/>
            <a:ext cx="8229600" cy="1143000"/>
          </a:xfrm>
        </p:spPr>
        <p:txBody>
          <a:bodyPr/>
          <a:lstStyle/>
          <a:p>
            <a:r>
              <a:rPr lang="en-US" altLang="en-US" dirty="0" smtClean="0"/>
              <a:t>Further Information</a:t>
            </a:r>
          </a:p>
        </p:txBody>
      </p:sp>
      <p:graphicFrame>
        <p:nvGraphicFramePr>
          <p:cNvPr id="7" name="Content Placeholder 4" descr="http://rems.ed.gov &#10; Join our Community of Practice!&#10; Access Virtual TrainingsGet the new Guide&#10; Request an &#10;On-site &#10;Training &#10;"/>
          <p:cNvGraphicFramePr>
            <a:graphicFrameLocks noGrp="1"/>
          </p:cNvGraphicFramePr>
          <p:nvPr>
            <p:ph idx="1"/>
            <p:extLst>
              <p:ext uri="{D42A27DB-BD31-4B8C-83A1-F6EECF244321}">
                <p14:modId xmlns:p14="http://schemas.microsoft.com/office/powerpoint/2010/main" val="4277593860"/>
              </p:ext>
            </p:extLst>
          </p:nvPr>
        </p:nvGraphicFramePr>
        <p:xfrm>
          <a:off x="791570" y="1678674"/>
          <a:ext cx="7356758" cy="45320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ounded Rectangle 7"/>
          <p:cNvSpPr/>
          <p:nvPr/>
        </p:nvSpPr>
        <p:spPr>
          <a:xfrm>
            <a:off x="4457700" y="1765300"/>
            <a:ext cx="3671888" cy="1085850"/>
          </a:xfrm>
          <a:prstGeom prst="roundRect">
            <a:avLst/>
          </a:prstGeom>
          <a:solidFill>
            <a:srgbClr val="0070C0"/>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buFont typeface="Wingdings" pitchFamily="2" charset="2"/>
              <a:buNone/>
              <a:defRPr/>
            </a:pPr>
            <a:r>
              <a:rPr lang="en-US" sz="2000" b="1" dirty="0">
                <a:solidFill>
                  <a:prstClr val="white"/>
                </a:solidFill>
              </a:rPr>
              <a:t>Phone: </a:t>
            </a:r>
            <a:r>
              <a:rPr lang="en-US" sz="2000" dirty="0">
                <a:solidFill>
                  <a:prstClr val="white"/>
                </a:solidFill>
              </a:rPr>
              <a:t>(855) 781-7367 (REMS)</a:t>
            </a:r>
          </a:p>
          <a:p>
            <a:pPr fontAlgn="auto">
              <a:spcBef>
                <a:spcPts val="0"/>
              </a:spcBef>
              <a:spcAft>
                <a:spcPts val="0"/>
              </a:spcAft>
              <a:buFont typeface="Wingdings" pitchFamily="2" charset="2"/>
              <a:buNone/>
              <a:defRPr/>
            </a:pPr>
            <a:r>
              <a:rPr lang="en-US" sz="2000" b="1" dirty="0">
                <a:solidFill>
                  <a:prstClr val="white"/>
                </a:solidFill>
              </a:rPr>
              <a:t>Email: </a:t>
            </a:r>
            <a:r>
              <a:rPr lang="en-US" sz="2000" dirty="0">
                <a:solidFill>
                  <a:schemeClr val="bg1"/>
                </a:solidFill>
                <a:hlinkClick r:id="rId7"/>
              </a:rPr>
              <a:t>info@remstacenter.org</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57200" y="176213"/>
            <a:ext cx="8229600" cy="1143000"/>
          </a:xfrm>
        </p:spPr>
        <p:txBody>
          <a:bodyPr/>
          <a:lstStyle/>
          <a:p>
            <a:pPr eaLnBrk="1" hangingPunct="1"/>
            <a:r>
              <a:rPr lang="en-US" altLang="en-US" smtClean="0"/>
              <a:t>Acknowledgements</a:t>
            </a:r>
          </a:p>
        </p:txBody>
      </p:sp>
      <p:sp>
        <p:nvSpPr>
          <p:cNvPr id="3" name="Content Placeholder 2"/>
          <p:cNvSpPr>
            <a:spLocks noGrp="1"/>
          </p:cNvSpPr>
          <p:nvPr>
            <p:ph idx="1"/>
          </p:nvPr>
        </p:nvSpPr>
        <p:spPr>
          <a:xfrm>
            <a:off x="457200" y="1573213"/>
            <a:ext cx="8229600" cy="4525962"/>
          </a:xfrm>
        </p:spPr>
        <p:txBody>
          <a:bodyPr/>
          <a:lstStyle/>
          <a:p>
            <a:pPr marL="0" indent="0" eaLnBrk="1" hangingPunct="1">
              <a:buFont typeface="Arial" pitchFamily="34" charset="0"/>
              <a:buNone/>
              <a:defRPr/>
            </a:pPr>
            <a:r>
              <a:rPr lang="en-US" sz="2800" dirty="0" smtClean="0"/>
              <a:t>Thank </a:t>
            </a:r>
            <a:r>
              <a:rPr lang="en-US" sz="2800" dirty="0"/>
              <a:t>you to the </a:t>
            </a:r>
            <a:r>
              <a:rPr lang="en-US" sz="2800" dirty="0" smtClean="0"/>
              <a:t>original authors </a:t>
            </a:r>
            <a:r>
              <a:rPr lang="en-US" sz="2800" dirty="0"/>
              <a:t>and contributors who developed and reviewed content for this presentation</a:t>
            </a:r>
            <a:r>
              <a:rPr lang="en-US" sz="2800" dirty="0" smtClean="0"/>
              <a:t>:</a:t>
            </a:r>
          </a:p>
          <a:p>
            <a:pPr marL="0" indent="0" eaLnBrk="1" hangingPunct="1">
              <a:buFont typeface="Arial" pitchFamily="34" charset="0"/>
              <a:buNone/>
              <a:defRPr/>
            </a:pPr>
            <a:r>
              <a:rPr lang="en-US" sz="800" dirty="0" smtClean="0"/>
              <a:t> </a:t>
            </a:r>
            <a:endParaRPr lang="en-US" sz="800" dirty="0"/>
          </a:p>
          <a:p>
            <a:pPr eaLnBrk="1" hangingPunct="1">
              <a:buFont typeface="Wingdings" pitchFamily="2" charset="2"/>
              <a:buChar char="§"/>
              <a:defRPr/>
            </a:pPr>
            <a:r>
              <a:rPr lang="en-US" altLang="en-US" sz="1800" dirty="0"/>
              <a:t>Kelly Streeter, Safe Schools/Healthy Students Project Director, Maine School Administrative District #</a:t>
            </a:r>
            <a:r>
              <a:rPr lang="en-US" altLang="en-US" sz="1800" dirty="0" smtClean="0"/>
              <a:t>55</a:t>
            </a:r>
          </a:p>
          <a:p>
            <a:pPr eaLnBrk="1" hangingPunct="1">
              <a:buFont typeface="Wingdings" pitchFamily="2" charset="2"/>
              <a:buChar char="§"/>
              <a:defRPr/>
            </a:pPr>
            <a:r>
              <a:rPr lang="en-US" altLang="en-US" sz="1800" dirty="0"/>
              <a:t>Randy Town, School Safety Coordinator, Educational Service District 105, Yakima, </a:t>
            </a:r>
            <a:r>
              <a:rPr lang="en-US" altLang="en-US" sz="1800" dirty="0" smtClean="0"/>
              <a:t>Washington</a:t>
            </a:r>
          </a:p>
          <a:p>
            <a:pPr eaLnBrk="1" hangingPunct="1">
              <a:buFont typeface="Wingdings" pitchFamily="2" charset="2"/>
              <a:buChar char="§"/>
              <a:defRPr/>
            </a:pPr>
            <a:r>
              <a:rPr lang="en-US" altLang="en-US" sz="1800" dirty="0"/>
              <a:t>David </a:t>
            </a:r>
            <a:r>
              <a:rPr lang="en-US" altLang="en-US" sz="1800" dirty="0" err="1"/>
              <a:t>Schonfeld</a:t>
            </a:r>
            <a:r>
              <a:rPr lang="en-US" altLang="en-US" sz="1800" dirty="0"/>
              <a:t>, Director, National Center for School Crisis and Bereavement, Cincinnati Children's Hospital Medical </a:t>
            </a:r>
            <a:r>
              <a:rPr lang="en-US" altLang="en-US" sz="1800" dirty="0" smtClean="0"/>
              <a:t>Center</a:t>
            </a:r>
            <a:endParaRPr lang="en-US" altLang="en-US" sz="1800" dirty="0"/>
          </a:p>
          <a:p>
            <a:pPr marL="0" indent="0" eaLnBrk="1" hangingPunct="1">
              <a:buFont typeface="Arial" pitchFamily="34" charset="0"/>
              <a:buNone/>
              <a:defRPr/>
            </a:pPr>
            <a:endParaRPr lang="en-US" sz="400" dirty="0" smtClean="0"/>
          </a:p>
          <a:p>
            <a:pPr marL="0" indent="0" eaLnBrk="1" hangingPunct="1">
              <a:buFont typeface="Arial" pitchFamily="34" charset="0"/>
              <a:buNone/>
              <a:defRPr/>
            </a:pPr>
            <a:r>
              <a:rPr lang="en-US" sz="2800" dirty="0" smtClean="0"/>
              <a:t>This presentation was updated on September 17, 2014.</a:t>
            </a:r>
          </a:p>
          <a:p>
            <a:pPr marL="0" indent="0" eaLnBrk="1" hangingPunct="1">
              <a:buFont typeface="Arial" pitchFamily="34" charset="0"/>
              <a:buNone/>
              <a:defRPr/>
            </a:pPr>
            <a:r>
              <a:rPr lang="en-US" sz="300" dirty="0" smtClean="0"/>
              <a:t> </a:t>
            </a:r>
            <a:endParaRPr lang="en-US" sz="1400" dirty="0" smtClean="0"/>
          </a:p>
          <a:p>
            <a:pPr marL="0" indent="0" eaLnBrk="1" hangingPunct="1">
              <a:buFont typeface="Arial" pitchFamily="34" charset="0"/>
              <a:buNone/>
              <a:defRPr/>
            </a:pPr>
            <a:r>
              <a:rPr lang="en-US" sz="1200" i="1" dirty="0" smtClean="0"/>
              <a:t>This </a:t>
            </a:r>
            <a:r>
              <a:rPr lang="en-US" sz="1200" i="1" dirty="0"/>
              <a:t>presentation was prepared for the U.S. Department of Education under Contract Number EDESE12O0036 with Synergy Enterprises, Inc. Madeline Sullivan served as the contracting officer’s representative for the Readiness and Emergency Management for Schools (REMS) Technical Assistance (TA) Center. No official endorsement by the U.S. Department of Education of any product, commodity, service, or enterprise mentioned in this presentation is intended or should be inferred. For the reader’s convenience, this presentation contains information about and from outside organizations, including hyperlinks and URLs. Inclusion of such information does not constitute an endorsement by the Department</a:t>
            </a:r>
            <a:r>
              <a:rPr lang="en-US" sz="1200" i="1" dirty="0" smtClean="0"/>
              <a:t>.</a:t>
            </a:r>
            <a:endParaRPr lang="en-US" sz="1200"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a:xfrm>
            <a:off x="457200" y="246063"/>
            <a:ext cx="8229600" cy="1143000"/>
          </a:xfrm>
        </p:spPr>
        <p:txBody>
          <a:bodyPr/>
          <a:lstStyle/>
          <a:p>
            <a:pPr eaLnBrk="1" hangingPunct="1"/>
            <a:r>
              <a:rPr lang="en-US" altLang="en-US" dirty="0" smtClean="0"/>
              <a:t>Planning for Bereavement and Loss (2 of 3)</a:t>
            </a:r>
          </a:p>
        </p:txBody>
      </p:sp>
      <p:sp>
        <p:nvSpPr>
          <p:cNvPr id="16387" name="Rectangle 5"/>
          <p:cNvSpPr>
            <a:spLocks noGrp="1" noChangeArrowheads="1"/>
          </p:cNvSpPr>
          <p:nvPr>
            <p:ph type="body" idx="1"/>
          </p:nvPr>
        </p:nvSpPr>
        <p:spPr>
          <a:xfrm>
            <a:off x="304800" y="1660525"/>
            <a:ext cx="8382000" cy="582613"/>
          </a:xfrm>
        </p:spPr>
        <p:txBody>
          <a:bodyPr/>
          <a:lstStyle/>
          <a:p>
            <a:pPr marL="0" indent="0" eaLnBrk="1" hangingPunct="1">
              <a:buFont typeface="Arial" charset="0"/>
              <a:buNone/>
            </a:pPr>
            <a:r>
              <a:rPr lang="en-US" altLang="en-US" sz="2400" b="1" smtClean="0"/>
              <a:t>Schools should plan for bereavement and loss because they:</a:t>
            </a:r>
          </a:p>
        </p:txBody>
      </p:sp>
      <p:graphicFrame>
        <p:nvGraphicFramePr>
          <p:cNvPr id="4" name="Diagram 3" descr="Provide a familiar environment, and because members of the school staff already have relationships with students;&#10;Serve large numbers of students;&#10;Already offer a variety of support services with many trained staff;&#10;Monitor students over time and refer them for services;&#10;Can gauge whether or not certain losses will impact multiple groups of students; and&#10;Are able to provide bereavement counseling, and parents may prefer to partake in counseling at their children’s school rather than at a community mental health facility.&#10;"/>
          <p:cNvGraphicFramePr/>
          <p:nvPr>
            <p:extLst>
              <p:ext uri="{D42A27DB-BD31-4B8C-83A1-F6EECF244321}">
                <p14:modId xmlns:p14="http://schemas.microsoft.com/office/powerpoint/2010/main" val="34054529"/>
              </p:ext>
            </p:extLst>
          </p:nvPr>
        </p:nvGraphicFramePr>
        <p:xfrm>
          <a:off x="457200" y="2115877"/>
          <a:ext cx="7649570" cy="41757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a:xfrm>
            <a:off x="457200" y="230188"/>
            <a:ext cx="8229600" cy="1143000"/>
          </a:xfrm>
        </p:spPr>
        <p:txBody>
          <a:bodyPr/>
          <a:lstStyle/>
          <a:p>
            <a:pPr eaLnBrk="1" hangingPunct="1"/>
            <a:r>
              <a:rPr lang="en-US" altLang="en-US" smtClean="0"/>
              <a:t>Planning for Bereavement and Loss (3 of 3)</a:t>
            </a:r>
          </a:p>
        </p:txBody>
      </p:sp>
      <p:sp>
        <p:nvSpPr>
          <p:cNvPr id="17411" name="Rectangle 5"/>
          <p:cNvSpPr>
            <a:spLocks noGrp="1" noChangeArrowheads="1"/>
          </p:cNvSpPr>
          <p:nvPr>
            <p:ph type="body" idx="1"/>
          </p:nvPr>
        </p:nvSpPr>
        <p:spPr>
          <a:xfrm>
            <a:off x="457200" y="1692275"/>
            <a:ext cx="8072438" cy="4495800"/>
          </a:xfrm>
        </p:spPr>
        <p:txBody>
          <a:bodyPr/>
          <a:lstStyle/>
          <a:p>
            <a:pPr marL="0" indent="0" eaLnBrk="1" hangingPunct="1">
              <a:buFont typeface="Arial" charset="0"/>
              <a:buNone/>
            </a:pPr>
            <a:r>
              <a:rPr lang="en-US" altLang="en-US" sz="2800" b="1" smtClean="0"/>
              <a:t>Protocols and procedures to address bereavement and loss should be developed prior to an actual loss because: </a:t>
            </a:r>
          </a:p>
          <a:p>
            <a:pPr lvl="1" eaLnBrk="1" hangingPunct="1">
              <a:buFont typeface="Wingdings" pitchFamily="2" charset="2"/>
              <a:buChar char="§"/>
            </a:pPr>
            <a:r>
              <a:rPr lang="en-US" altLang="en-US" sz="2400" smtClean="0"/>
              <a:t>It is difficult to make decisions during emergency situations, since one’s judgment may be affected by one’s emotional state;</a:t>
            </a:r>
          </a:p>
          <a:p>
            <a:pPr lvl="1" eaLnBrk="1" hangingPunct="1">
              <a:buFont typeface="Wingdings" pitchFamily="2" charset="2"/>
              <a:buChar char="§"/>
            </a:pPr>
            <a:r>
              <a:rPr lang="en-US" altLang="en-US" sz="2400" smtClean="0"/>
              <a:t>It is difficult to provide training to staff while they are grieving; and</a:t>
            </a:r>
          </a:p>
          <a:p>
            <a:pPr lvl="1" eaLnBrk="1" hangingPunct="1">
              <a:buFont typeface="Wingdings" pitchFamily="2" charset="2"/>
              <a:buChar char="§"/>
            </a:pPr>
            <a:r>
              <a:rPr lang="en-US" altLang="en-US" sz="2400" smtClean="0"/>
              <a:t>Support services from community-based agencies are more likely to begin immediately.</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245660"/>
            <a:ext cx="8229600" cy="2811439"/>
          </a:xfrm>
        </p:spPr>
        <p:txBody>
          <a:bodyPr/>
          <a:lstStyle/>
          <a:p>
            <a:pPr rtl="0" eaLnBrk="1" fontAlgn="base" hangingPunct="1"/>
            <a:r>
              <a:rPr lang="en-US" sz="4000" kern="1200" dirty="0" smtClean="0">
                <a:solidFill>
                  <a:srgbClr val="FFFFFF"/>
                </a:solidFill>
                <a:effectLst/>
                <a:latin typeface="Calibri"/>
                <a:ea typeface="ＭＳ Ｐゴシック"/>
                <a:cs typeface="+mn-cs"/>
              </a:rPr>
              <a:t>Common Manifestations of Loss in Students Immediately After a Death</a:t>
            </a:r>
            <a:endParaRPr lang="en-US" dirty="0" smtClean="0">
              <a:effectLst/>
            </a:endParaRPr>
          </a:p>
          <a:p>
            <a:endParaRPr lang="en-US" dirty="0"/>
          </a:p>
        </p:txBody>
      </p:sp>
      <p:graphicFrame>
        <p:nvGraphicFramePr>
          <p:cNvPr id="5" name="Table 4" descr="Cognitive&#10;Repeated questions, discussion, or storytelling about the loss&#10;Increased interest in media coverage &#10;Trigger-reminders of loss or trauma by other events&#10;Trouble understanding &#10;&#10;Emotional&#10;Increased worries about the well-being of others, and fears about other losses&#10;Grief related to similar losses, or to previous or concurrent crises&#10;A range of feelings (sadness, anger, guilt) may occur simultaneously &#10;&#10;Behavorial&#10;Changes in school performance &#10;Decreased concentration and attention&#10;Mood swings&#10;Changes in sleep, appetite, and daily activities&#10;Increased withdrawal&#10;Changes in social interactions&#10;&#10;Physical&#10;Headaches&#10;Stomachaches&#10;Fatigue&#10;Vague aches and pains&#10;Sleeplessness&#10;&#10;&#10;"/>
          <p:cNvGraphicFramePr>
            <a:graphicFrameLocks noGrp="1"/>
          </p:cNvGraphicFramePr>
          <p:nvPr>
            <p:extLst>
              <p:ext uri="{D42A27DB-BD31-4B8C-83A1-F6EECF244321}">
                <p14:modId xmlns:p14="http://schemas.microsoft.com/office/powerpoint/2010/main" val="3078529428"/>
              </p:ext>
            </p:extLst>
          </p:nvPr>
        </p:nvGraphicFramePr>
        <p:xfrm>
          <a:off x="288925" y="1730375"/>
          <a:ext cx="8597900" cy="4425950"/>
        </p:xfrm>
        <a:graphic>
          <a:graphicData uri="http://schemas.openxmlformats.org/drawingml/2006/table">
            <a:tbl>
              <a:tblPr firstRow="1" bandRow="1">
                <a:tableStyleId>{F5AB1C69-6EDB-4FF4-983F-18BD219EF322}</a:tableStyleId>
              </a:tblPr>
              <a:tblGrid>
                <a:gridCol w="2149475"/>
                <a:gridCol w="2230454"/>
                <a:gridCol w="2161694"/>
                <a:gridCol w="2056277"/>
              </a:tblGrid>
              <a:tr h="457198">
                <a:tc>
                  <a:txBody>
                    <a:bodyPr/>
                    <a:lstStyle/>
                    <a:p>
                      <a:pPr algn="ctr"/>
                      <a:r>
                        <a:rPr lang="en-US" sz="2400" dirty="0" smtClean="0"/>
                        <a:t>Cognitive</a:t>
                      </a:r>
                      <a:endParaRPr lang="en-US" sz="2400" dirty="0"/>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Emotional</a:t>
                      </a:r>
                      <a:endParaRPr lang="en-US" sz="2400" dirty="0"/>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Behavioral</a:t>
                      </a:r>
                      <a:endParaRPr lang="en-US" sz="2400" dirty="0"/>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Physical</a:t>
                      </a:r>
                      <a:endParaRPr lang="en-US" sz="2400" dirty="0"/>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8752">
                <a:tc>
                  <a:txBody>
                    <a:bodyPr/>
                    <a:lstStyle/>
                    <a:p>
                      <a:pPr marL="285750" lvl="0" indent="-285750">
                        <a:buFont typeface="Wingdings" panose="05000000000000000000" pitchFamily="2" charset="2"/>
                        <a:buChar char="§"/>
                      </a:pPr>
                      <a:r>
                        <a:rPr lang="en-US" sz="1800" kern="1200" dirty="0" smtClean="0">
                          <a:effectLst/>
                        </a:rPr>
                        <a:t>Repeated questions, discussion, or storytelling about the loss</a:t>
                      </a:r>
                    </a:p>
                    <a:p>
                      <a:pPr marL="285750" lvl="0" indent="-285750">
                        <a:buFont typeface="Wingdings" panose="05000000000000000000" pitchFamily="2" charset="2"/>
                        <a:buChar char="§"/>
                      </a:pPr>
                      <a:r>
                        <a:rPr lang="en-US" sz="1800" kern="1200" dirty="0" smtClean="0">
                          <a:effectLst/>
                        </a:rPr>
                        <a:t>Increased interest in media coverage </a:t>
                      </a:r>
                    </a:p>
                    <a:p>
                      <a:pPr marL="285750" lvl="0" indent="-285750">
                        <a:buFont typeface="Wingdings" panose="05000000000000000000" pitchFamily="2" charset="2"/>
                        <a:buChar char="§"/>
                      </a:pPr>
                      <a:r>
                        <a:rPr lang="en-US" sz="1800" kern="1200" dirty="0" smtClean="0">
                          <a:effectLst/>
                        </a:rPr>
                        <a:t>Trigger-reminders of loss or trauma by other events</a:t>
                      </a:r>
                    </a:p>
                    <a:p>
                      <a:pPr marL="285750" lvl="0" indent="-285750">
                        <a:buFont typeface="Wingdings" panose="05000000000000000000" pitchFamily="2" charset="2"/>
                        <a:buChar char="§"/>
                      </a:pPr>
                      <a:r>
                        <a:rPr lang="en-US" sz="1800" kern="1200" dirty="0" smtClean="0">
                          <a:effectLst/>
                        </a:rPr>
                        <a:t>Trouble understanding                                                </a:t>
                      </a:r>
                      <a:endParaRPr lang="en-US" sz="1800" kern="1200" dirty="0" smtClean="0">
                        <a:solidFill>
                          <a:schemeClr val="dk1"/>
                        </a:solidFill>
                        <a:effectLst/>
                        <a:latin typeface="+mn-lt"/>
                        <a:ea typeface="+mn-ea"/>
                        <a:cs typeface="+mn-cs"/>
                      </a:endParaRPr>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lvl="0" indent="-285750">
                        <a:buFont typeface="Wingdings" panose="05000000000000000000" pitchFamily="2" charset="2"/>
                        <a:buChar char="§"/>
                      </a:pPr>
                      <a:r>
                        <a:rPr lang="en-US" sz="1800" kern="1200" dirty="0" smtClean="0">
                          <a:effectLst/>
                        </a:rPr>
                        <a:t>Increased worries about the well-being of others, and fears about other losses</a:t>
                      </a:r>
                    </a:p>
                    <a:p>
                      <a:pPr marL="285750" lvl="0" indent="-285750">
                        <a:buFont typeface="Wingdings" panose="05000000000000000000" pitchFamily="2" charset="2"/>
                        <a:buChar char="§"/>
                      </a:pPr>
                      <a:r>
                        <a:rPr lang="en-US" sz="1800" kern="1200" dirty="0" smtClean="0">
                          <a:effectLst/>
                        </a:rPr>
                        <a:t>Grief related to similar losses, or to previous</a:t>
                      </a:r>
                      <a:r>
                        <a:rPr lang="en-US" sz="1800" kern="1200" baseline="0" dirty="0" smtClean="0">
                          <a:effectLst/>
                        </a:rPr>
                        <a:t> or </a:t>
                      </a:r>
                      <a:r>
                        <a:rPr lang="en-US" sz="1800" kern="1200" dirty="0" smtClean="0">
                          <a:effectLst/>
                        </a:rPr>
                        <a:t>concurrent crises</a:t>
                      </a:r>
                    </a:p>
                    <a:p>
                      <a:pPr marL="285750" lvl="0" indent="-285750">
                        <a:buFont typeface="Wingdings" panose="05000000000000000000" pitchFamily="2" charset="2"/>
                        <a:buChar char="§"/>
                      </a:pPr>
                      <a:r>
                        <a:rPr lang="en-US" sz="1800" kern="1200" dirty="0" smtClean="0">
                          <a:effectLst/>
                        </a:rPr>
                        <a:t>A range of feelings (sadness, anger, guilt) may occur simultaneously </a:t>
                      </a:r>
                      <a:endParaRPr lang="en-US" sz="1800" kern="1200" dirty="0" smtClean="0">
                        <a:solidFill>
                          <a:schemeClr val="dk1"/>
                        </a:solidFill>
                        <a:effectLst/>
                        <a:latin typeface="+mn-lt"/>
                        <a:ea typeface="+mn-ea"/>
                        <a:cs typeface="+mn-cs"/>
                      </a:endParaRPr>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lvl="0" indent="-285750">
                        <a:buFont typeface="Wingdings" panose="05000000000000000000" pitchFamily="2" charset="2"/>
                        <a:buChar char="§"/>
                      </a:pPr>
                      <a:r>
                        <a:rPr lang="en-US" sz="1800" kern="1200" dirty="0" smtClean="0">
                          <a:effectLst/>
                        </a:rPr>
                        <a:t>Changes in school performance </a:t>
                      </a:r>
                    </a:p>
                    <a:p>
                      <a:pPr marL="285750" lvl="0" indent="-285750">
                        <a:buFont typeface="Wingdings" panose="05000000000000000000" pitchFamily="2" charset="2"/>
                        <a:buChar char="§"/>
                      </a:pPr>
                      <a:r>
                        <a:rPr lang="en-US" sz="1800" kern="1200" dirty="0" smtClean="0">
                          <a:effectLst/>
                        </a:rPr>
                        <a:t>Decreased concentration and attention</a:t>
                      </a:r>
                    </a:p>
                    <a:p>
                      <a:pPr marL="285750" lvl="0" indent="-285750">
                        <a:buFont typeface="Wingdings" panose="05000000000000000000" pitchFamily="2" charset="2"/>
                        <a:buChar char="§"/>
                      </a:pPr>
                      <a:r>
                        <a:rPr lang="en-US" sz="1800" kern="1200" dirty="0" smtClean="0">
                          <a:effectLst/>
                        </a:rPr>
                        <a:t>Mood swings</a:t>
                      </a:r>
                    </a:p>
                    <a:p>
                      <a:pPr marL="285750" lvl="0" indent="-285750">
                        <a:buFont typeface="Wingdings" panose="05000000000000000000" pitchFamily="2" charset="2"/>
                        <a:buChar char="§"/>
                      </a:pPr>
                      <a:r>
                        <a:rPr lang="en-US" sz="1800" kern="1200" dirty="0" smtClean="0">
                          <a:effectLst/>
                        </a:rPr>
                        <a:t>Changes in sleep, appetite, and daily activities</a:t>
                      </a:r>
                    </a:p>
                    <a:p>
                      <a:pPr marL="285750" lvl="0" indent="-285750">
                        <a:buFont typeface="Wingdings" panose="05000000000000000000" pitchFamily="2" charset="2"/>
                        <a:buChar char="§"/>
                      </a:pPr>
                      <a:r>
                        <a:rPr lang="en-US" sz="1800" kern="1200" dirty="0" smtClean="0">
                          <a:effectLst/>
                        </a:rPr>
                        <a:t>Increased withdrawal</a:t>
                      </a:r>
                    </a:p>
                    <a:p>
                      <a:pPr marL="285750" lvl="0" indent="-285750">
                        <a:buFont typeface="Wingdings" panose="05000000000000000000" pitchFamily="2" charset="2"/>
                        <a:buChar char="§"/>
                      </a:pPr>
                      <a:r>
                        <a:rPr lang="en-US" sz="1800" kern="1200" dirty="0" smtClean="0">
                          <a:solidFill>
                            <a:schemeClr val="dk1"/>
                          </a:solidFill>
                          <a:effectLst/>
                          <a:latin typeface="+mn-lt"/>
                          <a:ea typeface="+mn-ea"/>
                          <a:cs typeface="+mn-cs"/>
                        </a:rPr>
                        <a:t>Changes in social interactions</a:t>
                      </a:r>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lvl="0" indent="-285750">
                        <a:buFont typeface="Wingdings" panose="05000000000000000000" pitchFamily="2" charset="2"/>
                        <a:buChar char="§"/>
                      </a:pPr>
                      <a:r>
                        <a:rPr lang="en-US" sz="1800" kern="1200" dirty="0" smtClean="0">
                          <a:effectLst/>
                        </a:rPr>
                        <a:t>Headaches</a:t>
                      </a:r>
                      <a:endParaRPr lang="en-US" sz="1200" kern="1200" dirty="0" smtClean="0">
                        <a:effectLst/>
                      </a:endParaRPr>
                    </a:p>
                    <a:p>
                      <a:pPr marL="285750" lvl="0" indent="-285750">
                        <a:buFont typeface="Wingdings" panose="05000000000000000000" pitchFamily="2" charset="2"/>
                        <a:buChar char="§"/>
                      </a:pPr>
                      <a:r>
                        <a:rPr lang="en-US" sz="1800" kern="1200" dirty="0" smtClean="0">
                          <a:effectLst/>
                        </a:rPr>
                        <a:t>Stomachaches</a:t>
                      </a:r>
                    </a:p>
                    <a:p>
                      <a:pPr marL="285750" lvl="0" indent="-285750">
                        <a:buFont typeface="Wingdings" panose="05000000000000000000" pitchFamily="2" charset="2"/>
                        <a:buChar char="§"/>
                      </a:pPr>
                      <a:r>
                        <a:rPr lang="en-US" sz="1800" kern="1200" dirty="0" smtClean="0">
                          <a:effectLst/>
                        </a:rPr>
                        <a:t>Fatigue</a:t>
                      </a:r>
                      <a:endParaRPr lang="en-US" sz="1200" kern="1200" dirty="0" smtClean="0">
                        <a:effectLst/>
                      </a:endParaRPr>
                    </a:p>
                    <a:p>
                      <a:pPr marL="285750" lvl="0" indent="-285750">
                        <a:buFont typeface="Wingdings" panose="05000000000000000000" pitchFamily="2" charset="2"/>
                        <a:buChar char="§"/>
                      </a:pPr>
                      <a:r>
                        <a:rPr lang="en-US" sz="1800" kern="1200" dirty="0" smtClean="0">
                          <a:effectLst/>
                        </a:rPr>
                        <a:t>Vague aches and pains</a:t>
                      </a:r>
                    </a:p>
                    <a:p>
                      <a:pPr marL="285750" lvl="0" indent="-285750">
                        <a:buFont typeface="Wingdings" panose="05000000000000000000" pitchFamily="2" charset="2"/>
                        <a:buChar char="§"/>
                      </a:pPr>
                      <a:r>
                        <a:rPr lang="en-US" sz="1800" kern="1200" dirty="0" smtClean="0">
                          <a:solidFill>
                            <a:schemeClr val="dk1"/>
                          </a:solidFill>
                          <a:effectLst/>
                          <a:latin typeface="+mn-lt"/>
                          <a:ea typeface="+mn-ea"/>
                          <a:cs typeface="+mn-cs"/>
                        </a:rPr>
                        <a:t>Sleeplessness</a:t>
                      </a:r>
                      <a:endParaRPr lang="en-US" sz="1200" kern="1200" dirty="0" smtClean="0">
                        <a:solidFill>
                          <a:schemeClr val="dk1"/>
                        </a:solidFill>
                        <a:effectLst/>
                        <a:latin typeface="+mn-lt"/>
                        <a:ea typeface="+mn-ea"/>
                        <a:cs typeface="+mn-cs"/>
                      </a:endParaRPr>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07963"/>
            <a:ext cx="8229600" cy="1143000"/>
          </a:xfrm>
        </p:spPr>
        <p:txBody>
          <a:bodyPr/>
          <a:lstStyle/>
          <a:p>
            <a:pPr eaLnBrk="1" hangingPunct="1"/>
            <a:r>
              <a:rPr lang="en-US" altLang="en-US" sz="4000" smtClean="0"/>
              <a:t>Developmental Factors That Impact Bereavement </a:t>
            </a:r>
          </a:p>
        </p:txBody>
      </p:sp>
      <p:sp>
        <p:nvSpPr>
          <p:cNvPr id="19459" name="Rectangle 3"/>
          <p:cNvSpPr>
            <a:spLocks noGrp="1" noChangeArrowheads="1"/>
          </p:cNvSpPr>
          <p:nvPr>
            <p:ph type="body" idx="1"/>
          </p:nvPr>
        </p:nvSpPr>
        <p:spPr>
          <a:xfrm>
            <a:off x="457200" y="1746250"/>
            <a:ext cx="8229600" cy="4297363"/>
          </a:xfrm>
        </p:spPr>
        <p:txBody>
          <a:bodyPr/>
          <a:lstStyle/>
          <a:p>
            <a:pPr eaLnBrk="1" hangingPunct="1">
              <a:buFont typeface="Wingdings" pitchFamily="2" charset="2"/>
              <a:buChar char="§"/>
            </a:pPr>
            <a:r>
              <a:rPr lang="en-US" altLang="en-US" smtClean="0"/>
              <a:t>A student’s response to a loss may have different manifestations depending on the age and developmental stage of the student.</a:t>
            </a:r>
          </a:p>
          <a:p>
            <a:pPr eaLnBrk="1" hangingPunct="1">
              <a:buFont typeface="Wingdings" pitchFamily="2" charset="2"/>
              <a:buChar char="§"/>
            </a:pPr>
            <a:r>
              <a:rPr lang="en-US" altLang="en-US" smtClean="0"/>
              <a:t>Developmental considerations include:</a:t>
            </a:r>
          </a:p>
          <a:p>
            <a:pPr marL="1309688" lvl="2" indent="-395288" eaLnBrk="1" hangingPunct="1">
              <a:buFont typeface="Courier New" pitchFamily="49" charset="0"/>
              <a:buChar char="o"/>
            </a:pPr>
            <a:r>
              <a:rPr lang="en-US" altLang="en-US" sz="2800" smtClean="0"/>
              <a:t>Responses to the death; and</a:t>
            </a:r>
          </a:p>
          <a:p>
            <a:pPr marL="1309688" lvl="2" indent="-395288" eaLnBrk="1" hangingPunct="1">
              <a:buFont typeface="Courier New" pitchFamily="49" charset="0"/>
              <a:buChar char="o"/>
            </a:pPr>
            <a:r>
              <a:rPr lang="en-US" altLang="en-US" sz="2800" smtClean="0"/>
              <a:t>Behavior changes after the death.</a:t>
            </a: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39713"/>
            <a:ext cx="8229600" cy="1143000"/>
          </a:xfrm>
        </p:spPr>
        <p:txBody>
          <a:bodyPr/>
          <a:lstStyle/>
          <a:p>
            <a:pPr eaLnBrk="1" hangingPunct="1"/>
            <a:r>
              <a:rPr lang="en-US" altLang="en-US" sz="4000" smtClean="0"/>
              <a:t>Additional Factors that Impact Bereavement</a:t>
            </a:r>
          </a:p>
        </p:txBody>
      </p:sp>
      <p:sp>
        <p:nvSpPr>
          <p:cNvPr id="20483" name="Rectangle 3"/>
          <p:cNvSpPr>
            <a:spLocks noGrp="1" noChangeArrowheads="1"/>
          </p:cNvSpPr>
          <p:nvPr>
            <p:ph type="body" idx="1"/>
          </p:nvPr>
        </p:nvSpPr>
        <p:spPr>
          <a:xfrm>
            <a:off x="568325" y="1730375"/>
            <a:ext cx="7785100" cy="4203700"/>
          </a:xfrm>
        </p:spPr>
        <p:txBody>
          <a:bodyPr/>
          <a:lstStyle/>
          <a:p>
            <a:pPr eaLnBrk="1" hangingPunct="1">
              <a:buFont typeface="Wingdings" pitchFamily="2" charset="2"/>
              <a:buChar char="§"/>
            </a:pPr>
            <a:r>
              <a:rPr lang="en-US" altLang="en-US" sz="2800" smtClean="0"/>
              <a:t>The student’s personality</a:t>
            </a:r>
          </a:p>
          <a:p>
            <a:pPr eaLnBrk="1" hangingPunct="1">
              <a:buFont typeface="Wingdings" pitchFamily="2" charset="2"/>
              <a:buChar char="§"/>
            </a:pPr>
            <a:r>
              <a:rPr lang="en-US" altLang="en-US" sz="2800" smtClean="0"/>
              <a:t>Current coping skills</a:t>
            </a:r>
          </a:p>
          <a:p>
            <a:pPr eaLnBrk="1" hangingPunct="1">
              <a:buFont typeface="Wingdings" pitchFamily="2" charset="2"/>
              <a:buChar char="§"/>
            </a:pPr>
            <a:r>
              <a:rPr lang="en-US" altLang="en-US" sz="2800" smtClean="0"/>
              <a:t>History of personal difficulties or difficulties at school</a:t>
            </a:r>
          </a:p>
          <a:p>
            <a:pPr eaLnBrk="1" hangingPunct="1">
              <a:buFont typeface="Wingdings" pitchFamily="2" charset="2"/>
              <a:buChar char="§"/>
            </a:pPr>
            <a:r>
              <a:rPr lang="en-US" altLang="en-US" sz="2800" smtClean="0"/>
              <a:t>Available support systems</a:t>
            </a:r>
          </a:p>
          <a:p>
            <a:pPr eaLnBrk="1" hangingPunct="1">
              <a:buFont typeface="Wingdings" pitchFamily="2" charset="2"/>
              <a:buChar char="§"/>
            </a:pPr>
            <a:r>
              <a:rPr lang="en-US" altLang="en-US" sz="2800" smtClean="0"/>
              <a:t>Type of death</a:t>
            </a:r>
          </a:p>
          <a:p>
            <a:pPr eaLnBrk="1" hangingPunct="1">
              <a:buFont typeface="Wingdings" pitchFamily="2" charset="2"/>
              <a:buChar char="§"/>
            </a:pPr>
            <a:r>
              <a:rPr lang="en-US" altLang="en-US" sz="2800" smtClean="0"/>
              <a:t>Type of relationship with the deceased</a:t>
            </a: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17488"/>
            <a:ext cx="8229600" cy="1143000"/>
          </a:xfrm>
        </p:spPr>
        <p:txBody>
          <a:bodyPr rtlCol="0">
            <a:normAutofit fontScale="90000"/>
          </a:bodyPr>
          <a:lstStyle/>
          <a:p>
            <a:pPr eaLnBrk="1" fontAlgn="auto" hangingPunct="1">
              <a:spcAft>
                <a:spcPts val="0"/>
              </a:spcAft>
              <a:defRPr/>
            </a:pPr>
            <a:r>
              <a:rPr lang="en-US" dirty="0" smtClean="0">
                <a:ea typeface="+mj-ea"/>
              </a:rPr>
              <a:t>Connection to the Six Step Planning Process</a:t>
            </a:r>
            <a:endParaRPr lang="en-US" dirty="0">
              <a:ea typeface="+mj-ea"/>
            </a:endParaRPr>
          </a:p>
        </p:txBody>
      </p:sp>
      <p:pic>
        <p:nvPicPr>
          <p:cNvPr id="21507" name="Picture 2" descr="Step 1 Form a Collaborative Planning Team Identifying Core Planning Team Form a Common Framework Define and Assign Roles and Responsibilities Determine a Regular Schedule of Meetings&#10;Step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75" y="1652588"/>
            <a:ext cx="9028113" cy="462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17166</TotalTime>
  <Words>7768</Words>
  <Application>Microsoft Office PowerPoint</Application>
  <PresentationFormat>On-screen Show (4:3)</PresentationFormat>
  <Paragraphs>699</Paragraphs>
  <Slides>37</Slides>
  <Notes>35</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Responding to Bereavement and Loss </vt:lpstr>
      <vt:lpstr>Presentation Goals</vt:lpstr>
      <vt:lpstr>Planning for Bereavement and Loss (1 of 3)</vt:lpstr>
      <vt:lpstr>Planning for Bereavement and Loss (2 of 3)</vt:lpstr>
      <vt:lpstr>Planning for Bereavement and Loss (3 of 3)</vt:lpstr>
      <vt:lpstr>Common Manifestations of Loss in Students Immediately After a Death </vt:lpstr>
      <vt:lpstr>Developmental Factors That Impact Bereavement </vt:lpstr>
      <vt:lpstr>Additional Factors that Impact Bereavement</vt:lpstr>
      <vt:lpstr>Connection to the Six Step Planning Process</vt:lpstr>
      <vt:lpstr>Step 1: Form a Collaborative Planning Team</vt:lpstr>
      <vt:lpstr>Step 2: Understand the Situation</vt:lpstr>
      <vt:lpstr>Steps 3 &amp; 4: Determine Goals and Objectives &amp; Identify Courses of Action</vt:lpstr>
      <vt:lpstr>Functional Annexes</vt:lpstr>
      <vt:lpstr>Recovery Annex</vt:lpstr>
      <vt:lpstr>Bereavement and Loss Subsection of Recovery Annex (1 of 2)</vt:lpstr>
      <vt:lpstr>1. Create a Crisis Response Team</vt:lpstr>
      <vt:lpstr>2. Establish Policies</vt:lpstr>
      <vt:lpstr>3. Be Aware of Cultural and Religious Perspectives on Death</vt:lpstr>
      <vt:lpstr>Bereavement and Loss Subsection of Recovery Annex (2 of 2)</vt:lpstr>
      <vt:lpstr>1. Convene the Crisis Response Team to Assess the Situation</vt:lpstr>
      <vt:lpstr>2. Take Immediate Steps to Address the Situation</vt:lpstr>
      <vt:lpstr>3. Provide Support to Students</vt:lpstr>
      <vt:lpstr>4. Provide Support to Staff </vt:lpstr>
      <vt:lpstr>One Model of Support:  Psychological First Aid for Students (PFA-S)</vt:lpstr>
      <vt:lpstr>Another Model of Support: Psychological  First Aid – Listen, Protect, Connect (PFA-LPC)</vt:lpstr>
      <vt:lpstr>Communications and Warning Annex (1 of 2)</vt:lpstr>
      <vt:lpstr>Communications and Warning Annex (2 of 2)</vt:lpstr>
      <vt:lpstr>1. Verify the facts and determine the details you will share.</vt:lpstr>
      <vt:lpstr>2. Notify staff.</vt:lpstr>
      <vt:lpstr>3. Notify students and parents/guardians.</vt:lpstr>
      <vt:lpstr>4. Manage the media’s access  to your school.</vt:lpstr>
      <vt:lpstr>Public Health, Medical, and Mental Health Annex</vt:lpstr>
      <vt:lpstr>STEPS 5 &amp; 6: Plan Preparation, Review, &amp; Approval and Plan Implementation &amp; Maintenance </vt:lpstr>
      <vt:lpstr>Summary</vt:lpstr>
      <vt:lpstr>Next Steps</vt:lpstr>
      <vt:lpstr>Further Information</vt:lpstr>
      <vt:lpstr>Acknowledgements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Bereavement and Loss</dc:title>
  <dc:creator>REMS</dc:creator>
  <cp:lastModifiedBy>Samantha Spinney</cp:lastModifiedBy>
  <cp:revision>299</cp:revision>
  <cp:lastPrinted>2014-06-23T17:54:06Z</cp:lastPrinted>
  <dcterms:created xsi:type="dcterms:W3CDTF">2013-06-19T17:39:02Z</dcterms:created>
  <dcterms:modified xsi:type="dcterms:W3CDTF">2014-09-15T16:48:45Z</dcterms:modified>
</cp:coreProperties>
</file>